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6" r:id="rId2"/>
    <p:sldId id="265" r:id="rId3"/>
    <p:sldId id="266" r:id="rId4"/>
    <p:sldId id="261" r:id="rId5"/>
    <p:sldId id="267" r:id="rId6"/>
    <p:sldId id="260" r:id="rId7"/>
    <p:sldId id="259" r:id="rId8"/>
    <p:sldId id="258" r:id="rId9"/>
    <p:sldId id="268" r:id="rId10"/>
    <p:sldId id="263" r:id="rId11"/>
    <p:sldId id="264" r:id="rId12"/>
    <p:sldId id="262"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301"/>
    <p:restoredTop sz="94650"/>
  </p:normalViewPr>
  <p:slideViewPr>
    <p:cSldViewPr snapToGrid="0" snapToObjects="1">
      <p:cViewPr varScale="1">
        <p:scale>
          <a:sx n="170" d="100"/>
          <a:sy n="170" d="100"/>
        </p:scale>
        <p:origin x="208" y="2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26809D-7C37-AB44-A2FE-647FDBA280FC}" type="datetimeFigureOut">
              <a:rPr lang="en-US"/>
              <a:t>12/10/19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9D0CD9-128F-634E-9B92-DCFF33889D0C}" type="slidenum">
              <a:rPr lang="en-US"/>
              <a:t>‹#›</a:t>
            </a:fld>
            <a:endParaRPr lang="en-US" dirty="0"/>
          </a:p>
        </p:txBody>
      </p:sp>
    </p:spTree>
    <p:extLst>
      <p:ext uri="{BB962C8B-B14F-4D97-AF65-F5344CB8AC3E}">
        <p14:creationId xmlns:p14="http://schemas.microsoft.com/office/powerpoint/2010/main" val="3118820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9F76E-DF52-7E4A-BB85-9B456DEA70D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1984744-8564-0247-A52C-057BE3404C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DA5C8DA-1949-C74C-9424-CF6DDE89AAE1}"/>
              </a:ext>
            </a:extLst>
          </p:cNvPr>
          <p:cNvSpPr>
            <a:spLocks noGrp="1"/>
          </p:cNvSpPr>
          <p:nvPr>
            <p:ph type="dt" sz="half" idx="10"/>
          </p:nvPr>
        </p:nvSpPr>
        <p:spPr/>
        <p:txBody>
          <a:bodyPr/>
          <a:lstStyle/>
          <a:p>
            <a:fld id="{8554C0B9-F95D-384D-B960-87D9A683F80B}" type="datetimeFigureOut">
              <a:rPr lang="en-US"/>
              <a:t>12/10/19</a:t>
            </a:fld>
            <a:endParaRPr lang="en-US" dirty="0"/>
          </a:p>
        </p:txBody>
      </p:sp>
      <p:sp>
        <p:nvSpPr>
          <p:cNvPr id="5" name="Footer Placeholder 4">
            <a:extLst>
              <a:ext uri="{FF2B5EF4-FFF2-40B4-BE49-F238E27FC236}">
                <a16:creationId xmlns:a16="http://schemas.microsoft.com/office/drawing/2014/main" id="{F084954D-AA81-CD44-AF88-DCF03CE9E7E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8942057-F029-3D4B-88F2-FA1DBE7C5B91}"/>
              </a:ext>
            </a:extLst>
          </p:cNvPr>
          <p:cNvSpPr>
            <a:spLocks noGrp="1"/>
          </p:cNvSpPr>
          <p:nvPr>
            <p:ph type="sldNum" sz="quarter" idx="12"/>
          </p:nvPr>
        </p:nvSpPr>
        <p:spPr/>
        <p:txBody>
          <a:bodyPr/>
          <a:lstStyle/>
          <a:p>
            <a:fld id="{2DD87442-07F6-F148-9D03-3EACDA7EB132}" type="slidenum">
              <a:rPr lang="en-US"/>
              <a:t>‹#›</a:t>
            </a:fld>
            <a:endParaRPr lang="en-US" dirty="0"/>
          </a:p>
        </p:txBody>
      </p:sp>
    </p:spTree>
    <p:extLst>
      <p:ext uri="{BB962C8B-B14F-4D97-AF65-F5344CB8AC3E}">
        <p14:creationId xmlns:p14="http://schemas.microsoft.com/office/powerpoint/2010/main" val="36745629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14CD0-17D5-8C40-9FBA-2CD497D3D26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7FC6F3B-C4D6-F14E-84EF-B11AE846AD9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A8BF69-181C-CE47-BA2B-129F715BC4C6}"/>
              </a:ext>
            </a:extLst>
          </p:cNvPr>
          <p:cNvSpPr>
            <a:spLocks noGrp="1"/>
          </p:cNvSpPr>
          <p:nvPr>
            <p:ph type="dt" sz="half" idx="10"/>
          </p:nvPr>
        </p:nvSpPr>
        <p:spPr/>
        <p:txBody>
          <a:bodyPr/>
          <a:lstStyle/>
          <a:p>
            <a:fld id="{8554C0B9-F95D-384D-B960-87D9A683F80B}" type="datetimeFigureOut">
              <a:rPr lang="en-US"/>
              <a:t>12/10/19</a:t>
            </a:fld>
            <a:endParaRPr lang="en-US" dirty="0"/>
          </a:p>
        </p:txBody>
      </p:sp>
      <p:sp>
        <p:nvSpPr>
          <p:cNvPr id="5" name="Footer Placeholder 4">
            <a:extLst>
              <a:ext uri="{FF2B5EF4-FFF2-40B4-BE49-F238E27FC236}">
                <a16:creationId xmlns:a16="http://schemas.microsoft.com/office/drawing/2014/main" id="{6858CDAE-A0D0-6546-BD17-956511D0B3F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7E245DA-C959-6C42-BC69-83606B5DC3F1}"/>
              </a:ext>
            </a:extLst>
          </p:cNvPr>
          <p:cNvSpPr>
            <a:spLocks noGrp="1"/>
          </p:cNvSpPr>
          <p:nvPr>
            <p:ph type="sldNum" sz="quarter" idx="12"/>
          </p:nvPr>
        </p:nvSpPr>
        <p:spPr/>
        <p:txBody>
          <a:bodyPr/>
          <a:lstStyle/>
          <a:p>
            <a:fld id="{2DD87442-07F6-F148-9D03-3EACDA7EB132}" type="slidenum">
              <a:rPr lang="en-US"/>
              <a:t>‹#›</a:t>
            </a:fld>
            <a:endParaRPr lang="en-US" dirty="0"/>
          </a:p>
        </p:txBody>
      </p:sp>
    </p:spTree>
    <p:extLst>
      <p:ext uri="{BB962C8B-B14F-4D97-AF65-F5344CB8AC3E}">
        <p14:creationId xmlns:p14="http://schemas.microsoft.com/office/powerpoint/2010/main" val="19591915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996BFD-CF14-4C4A-BC66-8FA78325622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4E115D-AD3D-A448-8999-38FD409EA87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487031-40FE-4340-BDFF-4574FC96562F}"/>
              </a:ext>
            </a:extLst>
          </p:cNvPr>
          <p:cNvSpPr>
            <a:spLocks noGrp="1"/>
          </p:cNvSpPr>
          <p:nvPr>
            <p:ph type="dt" sz="half" idx="10"/>
          </p:nvPr>
        </p:nvSpPr>
        <p:spPr/>
        <p:txBody>
          <a:bodyPr/>
          <a:lstStyle/>
          <a:p>
            <a:fld id="{8554C0B9-F95D-384D-B960-87D9A683F80B}" type="datetimeFigureOut">
              <a:rPr lang="en-US"/>
              <a:t>12/10/19</a:t>
            </a:fld>
            <a:endParaRPr lang="en-US" dirty="0"/>
          </a:p>
        </p:txBody>
      </p:sp>
      <p:sp>
        <p:nvSpPr>
          <p:cNvPr id="5" name="Footer Placeholder 4">
            <a:extLst>
              <a:ext uri="{FF2B5EF4-FFF2-40B4-BE49-F238E27FC236}">
                <a16:creationId xmlns:a16="http://schemas.microsoft.com/office/drawing/2014/main" id="{E49665E4-2ACE-5443-B006-A89A285858C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439CAA1-7938-944D-9CE8-2CBAF8318D19}"/>
              </a:ext>
            </a:extLst>
          </p:cNvPr>
          <p:cNvSpPr>
            <a:spLocks noGrp="1"/>
          </p:cNvSpPr>
          <p:nvPr>
            <p:ph type="sldNum" sz="quarter" idx="12"/>
          </p:nvPr>
        </p:nvSpPr>
        <p:spPr/>
        <p:txBody>
          <a:bodyPr/>
          <a:lstStyle/>
          <a:p>
            <a:fld id="{2DD87442-07F6-F148-9D03-3EACDA7EB132}" type="slidenum">
              <a:rPr lang="en-US"/>
              <a:t>‹#›</a:t>
            </a:fld>
            <a:endParaRPr lang="en-US" dirty="0"/>
          </a:p>
        </p:txBody>
      </p:sp>
    </p:spTree>
    <p:extLst>
      <p:ext uri="{BB962C8B-B14F-4D97-AF65-F5344CB8AC3E}">
        <p14:creationId xmlns:p14="http://schemas.microsoft.com/office/powerpoint/2010/main" val="1654107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A5878-6EA0-DA44-B1C8-CD3204BE9B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FCB839-8841-624D-8BD5-374202A8964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B06E93-A1AD-364C-912E-4A2165FE324D}"/>
              </a:ext>
            </a:extLst>
          </p:cNvPr>
          <p:cNvSpPr>
            <a:spLocks noGrp="1"/>
          </p:cNvSpPr>
          <p:nvPr>
            <p:ph type="dt" sz="half" idx="10"/>
          </p:nvPr>
        </p:nvSpPr>
        <p:spPr/>
        <p:txBody>
          <a:bodyPr/>
          <a:lstStyle/>
          <a:p>
            <a:fld id="{8554C0B9-F95D-384D-B960-87D9A683F80B}" type="datetimeFigureOut">
              <a:rPr lang="en-US"/>
              <a:t>12/10/19</a:t>
            </a:fld>
            <a:endParaRPr lang="en-US" dirty="0"/>
          </a:p>
        </p:txBody>
      </p:sp>
      <p:sp>
        <p:nvSpPr>
          <p:cNvPr id="5" name="Footer Placeholder 4">
            <a:extLst>
              <a:ext uri="{FF2B5EF4-FFF2-40B4-BE49-F238E27FC236}">
                <a16:creationId xmlns:a16="http://schemas.microsoft.com/office/drawing/2014/main" id="{317997E9-094B-C743-B01C-7F1C894DBA9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3C86100-C5ED-4144-9083-C560050FAE61}"/>
              </a:ext>
            </a:extLst>
          </p:cNvPr>
          <p:cNvSpPr>
            <a:spLocks noGrp="1"/>
          </p:cNvSpPr>
          <p:nvPr>
            <p:ph type="sldNum" sz="quarter" idx="12"/>
          </p:nvPr>
        </p:nvSpPr>
        <p:spPr/>
        <p:txBody>
          <a:bodyPr/>
          <a:lstStyle/>
          <a:p>
            <a:fld id="{2DD87442-07F6-F148-9D03-3EACDA7EB132}" type="slidenum">
              <a:rPr lang="en-US"/>
              <a:t>‹#›</a:t>
            </a:fld>
            <a:endParaRPr lang="en-US" dirty="0"/>
          </a:p>
        </p:txBody>
      </p:sp>
    </p:spTree>
    <p:extLst>
      <p:ext uri="{BB962C8B-B14F-4D97-AF65-F5344CB8AC3E}">
        <p14:creationId xmlns:p14="http://schemas.microsoft.com/office/powerpoint/2010/main" val="4112051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3EBE3-4E50-8546-8E90-62CCAB84328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1D3CB7-0A74-284F-947B-CC858AA57D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2814756-2E95-934B-9399-6AB8D36D598B}"/>
              </a:ext>
            </a:extLst>
          </p:cNvPr>
          <p:cNvSpPr>
            <a:spLocks noGrp="1"/>
          </p:cNvSpPr>
          <p:nvPr>
            <p:ph type="dt" sz="half" idx="10"/>
          </p:nvPr>
        </p:nvSpPr>
        <p:spPr/>
        <p:txBody>
          <a:bodyPr/>
          <a:lstStyle/>
          <a:p>
            <a:fld id="{8554C0B9-F95D-384D-B960-87D9A683F80B}" type="datetimeFigureOut">
              <a:rPr lang="en-US"/>
              <a:t>12/10/19</a:t>
            </a:fld>
            <a:endParaRPr lang="en-US" dirty="0"/>
          </a:p>
        </p:txBody>
      </p:sp>
      <p:sp>
        <p:nvSpPr>
          <p:cNvPr id="5" name="Footer Placeholder 4">
            <a:extLst>
              <a:ext uri="{FF2B5EF4-FFF2-40B4-BE49-F238E27FC236}">
                <a16:creationId xmlns:a16="http://schemas.microsoft.com/office/drawing/2014/main" id="{8F576BBD-589B-444A-BF2D-13CA803888D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86D7727-12B3-8149-8351-21BBDA9D8F40}"/>
              </a:ext>
            </a:extLst>
          </p:cNvPr>
          <p:cNvSpPr>
            <a:spLocks noGrp="1"/>
          </p:cNvSpPr>
          <p:nvPr>
            <p:ph type="sldNum" sz="quarter" idx="12"/>
          </p:nvPr>
        </p:nvSpPr>
        <p:spPr/>
        <p:txBody>
          <a:bodyPr/>
          <a:lstStyle/>
          <a:p>
            <a:fld id="{2DD87442-07F6-F148-9D03-3EACDA7EB132}" type="slidenum">
              <a:rPr lang="en-US"/>
              <a:t>‹#›</a:t>
            </a:fld>
            <a:endParaRPr lang="en-US" dirty="0"/>
          </a:p>
        </p:txBody>
      </p:sp>
    </p:spTree>
    <p:extLst>
      <p:ext uri="{BB962C8B-B14F-4D97-AF65-F5344CB8AC3E}">
        <p14:creationId xmlns:p14="http://schemas.microsoft.com/office/powerpoint/2010/main" val="2025049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CED34-E582-B34D-ABA7-938BB80441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2EA28C-D0AD-D34D-B02C-6DB4A5EBCDA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EAB2B47-08B1-6B4B-ABD0-C3632AC3692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233985-B6C5-5841-B16F-363DAB06EE74}"/>
              </a:ext>
            </a:extLst>
          </p:cNvPr>
          <p:cNvSpPr>
            <a:spLocks noGrp="1"/>
          </p:cNvSpPr>
          <p:nvPr>
            <p:ph type="dt" sz="half" idx="10"/>
          </p:nvPr>
        </p:nvSpPr>
        <p:spPr/>
        <p:txBody>
          <a:bodyPr/>
          <a:lstStyle/>
          <a:p>
            <a:fld id="{8554C0B9-F95D-384D-B960-87D9A683F80B}" type="datetimeFigureOut">
              <a:rPr lang="en-US"/>
              <a:t>12/10/19</a:t>
            </a:fld>
            <a:endParaRPr lang="en-US" dirty="0"/>
          </a:p>
        </p:txBody>
      </p:sp>
      <p:sp>
        <p:nvSpPr>
          <p:cNvPr id="6" name="Footer Placeholder 5">
            <a:extLst>
              <a:ext uri="{FF2B5EF4-FFF2-40B4-BE49-F238E27FC236}">
                <a16:creationId xmlns:a16="http://schemas.microsoft.com/office/drawing/2014/main" id="{C81C4639-945E-1A40-AB7A-20CA094A178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EFBF68E-7C6B-5244-8102-7E7C6252C622}"/>
              </a:ext>
            </a:extLst>
          </p:cNvPr>
          <p:cNvSpPr>
            <a:spLocks noGrp="1"/>
          </p:cNvSpPr>
          <p:nvPr>
            <p:ph type="sldNum" sz="quarter" idx="12"/>
          </p:nvPr>
        </p:nvSpPr>
        <p:spPr/>
        <p:txBody>
          <a:bodyPr/>
          <a:lstStyle/>
          <a:p>
            <a:fld id="{2DD87442-07F6-F148-9D03-3EACDA7EB132}" type="slidenum">
              <a:rPr lang="en-US"/>
              <a:t>‹#›</a:t>
            </a:fld>
            <a:endParaRPr lang="en-US" dirty="0"/>
          </a:p>
        </p:txBody>
      </p:sp>
    </p:spTree>
    <p:extLst>
      <p:ext uri="{BB962C8B-B14F-4D97-AF65-F5344CB8AC3E}">
        <p14:creationId xmlns:p14="http://schemas.microsoft.com/office/powerpoint/2010/main" val="2215230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A5036-C388-1943-B48A-4DEA0EE77A7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3F3E4FE-73DA-8B4C-B233-552C3EBC74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2D2823D-1C02-D344-BE66-74CF3AD6ADB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9FFE80-42B4-544A-8A33-456678440B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4D811CE-8666-144E-BA04-EBD2CBBAF95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B4BCED-61F5-2548-89E8-F5CAE107194F}"/>
              </a:ext>
            </a:extLst>
          </p:cNvPr>
          <p:cNvSpPr>
            <a:spLocks noGrp="1"/>
          </p:cNvSpPr>
          <p:nvPr>
            <p:ph type="dt" sz="half" idx="10"/>
          </p:nvPr>
        </p:nvSpPr>
        <p:spPr/>
        <p:txBody>
          <a:bodyPr/>
          <a:lstStyle/>
          <a:p>
            <a:fld id="{8554C0B9-F95D-384D-B960-87D9A683F80B}" type="datetimeFigureOut">
              <a:rPr lang="en-US"/>
              <a:t>12/10/19</a:t>
            </a:fld>
            <a:endParaRPr lang="en-US" dirty="0"/>
          </a:p>
        </p:txBody>
      </p:sp>
      <p:sp>
        <p:nvSpPr>
          <p:cNvPr id="8" name="Footer Placeholder 7">
            <a:extLst>
              <a:ext uri="{FF2B5EF4-FFF2-40B4-BE49-F238E27FC236}">
                <a16:creationId xmlns:a16="http://schemas.microsoft.com/office/drawing/2014/main" id="{0EA8ECAC-2B75-544E-BB29-63980DC90ED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766729F-705A-3446-9C38-4C78A5FD9307}"/>
              </a:ext>
            </a:extLst>
          </p:cNvPr>
          <p:cNvSpPr>
            <a:spLocks noGrp="1"/>
          </p:cNvSpPr>
          <p:nvPr>
            <p:ph type="sldNum" sz="quarter" idx="12"/>
          </p:nvPr>
        </p:nvSpPr>
        <p:spPr/>
        <p:txBody>
          <a:bodyPr/>
          <a:lstStyle/>
          <a:p>
            <a:fld id="{2DD87442-07F6-F148-9D03-3EACDA7EB132}" type="slidenum">
              <a:rPr lang="en-US"/>
              <a:t>‹#›</a:t>
            </a:fld>
            <a:endParaRPr lang="en-US" dirty="0"/>
          </a:p>
        </p:txBody>
      </p:sp>
    </p:spTree>
    <p:extLst>
      <p:ext uri="{BB962C8B-B14F-4D97-AF65-F5344CB8AC3E}">
        <p14:creationId xmlns:p14="http://schemas.microsoft.com/office/powerpoint/2010/main" val="3440546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F1B60-BF7C-4846-8707-12CD8D47D0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34F794-E297-F84F-A82A-3821F69BB6D5}"/>
              </a:ext>
            </a:extLst>
          </p:cNvPr>
          <p:cNvSpPr>
            <a:spLocks noGrp="1"/>
          </p:cNvSpPr>
          <p:nvPr>
            <p:ph type="dt" sz="half" idx="10"/>
          </p:nvPr>
        </p:nvSpPr>
        <p:spPr/>
        <p:txBody>
          <a:bodyPr/>
          <a:lstStyle/>
          <a:p>
            <a:fld id="{8554C0B9-F95D-384D-B960-87D9A683F80B}" type="datetimeFigureOut">
              <a:rPr lang="en-US"/>
              <a:t>12/10/19</a:t>
            </a:fld>
            <a:endParaRPr lang="en-US" dirty="0"/>
          </a:p>
        </p:txBody>
      </p:sp>
      <p:sp>
        <p:nvSpPr>
          <p:cNvPr id="4" name="Footer Placeholder 3">
            <a:extLst>
              <a:ext uri="{FF2B5EF4-FFF2-40B4-BE49-F238E27FC236}">
                <a16:creationId xmlns:a16="http://schemas.microsoft.com/office/drawing/2014/main" id="{2B3701D9-651F-1E4C-9F84-C4258EC7291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4741000-9674-5247-84A3-7D5DA6152AA2}"/>
              </a:ext>
            </a:extLst>
          </p:cNvPr>
          <p:cNvSpPr>
            <a:spLocks noGrp="1"/>
          </p:cNvSpPr>
          <p:nvPr>
            <p:ph type="sldNum" sz="quarter" idx="12"/>
          </p:nvPr>
        </p:nvSpPr>
        <p:spPr/>
        <p:txBody>
          <a:bodyPr/>
          <a:lstStyle/>
          <a:p>
            <a:fld id="{2DD87442-07F6-F148-9D03-3EACDA7EB132}" type="slidenum">
              <a:rPr lang="en-US"/>
              <a:t>‹#›</a:t>
            </a:fld>
            <a:endParaRPr lang="en-US" dirty="0"/>
          </a:p>
        </p:txBody>
      </p:sp>
    </p:spTree>
    <p:extLst>
      <p:ext uri="{BB962C8B-B14F-4D97-AF65-F5344CB8AC3E}">
        <p14:creationId xmlns:p14="http://schemas.microsoft.com/office/powerpoint/2010/main" val="287137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41E375-F1F1-0A47-B18D-AA6193FBDBCF}"/>
              </a:ext>
            </a:extLst>
          </p:cNvPr>
          <p:cNvSpPr>
            <a:spLocks noGrp="1"/>
          </p:cNvSpPr>
          <p:nvPr>
            <p:ph type="dt" sz="half" idx="10"/>
          </p:nvPr>
        </p:nvSpPr>
        <p:spPr/>
        <p:txBody>
          <a:bodyPr/>
          <a:lstStyle/>
          <a:p>
            <a:fld id="{8554C0B9-F95D-384D-B960-87D9A683F80B}" type="datetimeFigureOut">
              <a:rPr lang="en-US"/>
              <a:t>12/10/19</a:t>
            </a:fld>
            <a:endParaRPr lang="en-US" dirty="0"/>
          </a:p>
        </p:txBody>
      </p:sp>
      <p:sp>
        <p:nvSpPr>
          <p:cNvPr id="3" name="Footer Placeholder 2">
            <a:extLst>
              <a:ext uri="{FF2B5EF4-FFF2-40B4-BE49-F238E27FC236}">
                <a16:creationId xmlns:a16="http://schemas.microsoft.com/office/drawing/2014/main" id="{64F80C8C-0B0C-4B4F-AB4D-657D61E6DEE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26340E5-71DA-9E43-A9F3-95DBFE67CD41}"/>
              </a:ext>
            </a:extLst>
          </p:cNvPr>
          <p:cNvSpPr>
            <a:spLocks noGrp="1"/>
          </p:cNvSpPr>
          <p:nvPr>
            <p:ph type="sldNum" sz="quarter" idx="12"/>
          </p:nvPr>
        </p:nvSpPr>
        <p:spPr/>
        <p:txBody>
          <a:bodyPr/>
          <a:lstStyle/>
          <a:p>
            <a:fld id="{2DD87442-07F6-F148-9D03-3EACDA7EB132}" type="slidenum">
              <a:rPr lang="en-US"/>
              <a:t>‹#›</a:t>
            </a:fld>
            <a:endParaRPr lang="en-US" dirty="0"/>
          </a:p>
        </p:txBody>
      </p:sp>
    </p:spTree>
    <p:extLst>
      <p:ext uri="{BB962C8B-B14F-4D97-AF65-F5344CB8AC3E}">
        <p14:creationId xmlns:p14="http://schemas.microsoft.com/office/powerpoint/2010/main" val="1076493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AB3C-0C63-DF47-B121-F0E7FA3D82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F1214DE-900C-8C4F-89D5-9D1F2CF1EC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285AA3-1093-A64E-B377-B45B04F185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F5EA217-6275-7C46-8678-8D6D2810292D}"/>
              </a:ext>
            </a:extLst>
          </p:cNvPr>
          <p:cNvSpPr>
            <a:spLocks noGrp="1"/>
          </p:cNvSpPr>
          <p:nvPr>
            <p:ph type="dt" sz="half" idx="10"/>
          </p:nvPr>
        </p:nvSpPr>
        <p:spPr/>
        <p:txBody>
          <a:bodyPr/>
          <a:lstStyle/>
          <a:p>
            <a:fld id="{8554C0B9-F95D-384D-B960-87D9A683F80B}" type="datetimeFigureOut">
              <a:rPr lang="en-US"/>
              <a:t>12/10/19</a:t>
            </a:fld>
            <a:endParaRPr lang="en-US" dirty="0"/>
          </a:p>
        </p:txBody>
      </p:sp>
      <p:sp>
        <p:nvSpPr>
          <p:cNvPr id="6" name="Footer Placeholder 5">
            <a:extLst>
              <a:ext uri="{FF2B5EF4-FFF2-40B4-BE49-F238E27FC236}">
                <a16:creationId xmlns:a16="http://schemas.microsoft.com/office/drawing/2014/main" id="{795E3A80-63E1-E142-A906-31D9AE233EB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7C38EDA-F589-814A-B1AF-BB8F75CFBA45}"/>
              </a:ext>
            </a:extLst>
          </p:cNvPr>
          <p:cNvSpPr>
            <a:spLocks noGrp="1"/>
          </p:cNvSpPr>
          <p:nvPr>
            <p:ph type="sldNum" sz="quarter" idx="12"/>
          </p:nvPr>
        </p:nvSpPr>
        <p:spPr/>
        <p:txBody>
          <a:bodyPr/>
          <a:lstStyle/>
          <a:p>
            <a:fld id="{2DD87442-07F6-F148-9D03-3EACDA7EB132}" type="slidenum">
              <a:rPr lang="en-US"/>
              <a:t>‹#›</a:t>
            </a:fld>
            <a:endParaRPr lang="en-US" dirty="0"/>
          </a:p>
        </p:txBody>
      </p:sp>
    </p:spTree>
    <p:extLst>
      <p:ext uri="{BB962C8B-B14F-4D97-AF65-F5344CB8AC3E}">
        <p14:creationId xmlns:p14="http://schemas.microsoft.com/office/powerpoint/2010/main" val="380361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026B5-477D-B348-A5E8-5824E02F7B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4CE0978-9078-5F4D-8056-D965D5A464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202B8B3-618B-E449-B26F-83761454BC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80DE409-031B-A142-9858-E51A278940E3}"/>
              </a:ext>
            </a:extLst>
          </p:cNvPr>
          <p:cNvSpPr>
            <a:spLocks noGrp="1"/>
          </p:cNvSpPr>
          <p:nvPr>
            <p:ph type="dt" sz="half" idx="10"/>
          </p:nvPr>
        </p:nvSpPr>
        <p:spPr/>
        <p:txBody>
          <a:bodyPr/>
          <a:lstStyle/>
          <a:p>
            <a:fld id="{8554C0B9-F95D-384D-B960-87D9A683F80B}" type="datetimeFigureOut">
              <a:rPr lang="en-US"/>
              <a:t>12/10/19</a:t>
            </a:fld>
            <a:endParaRPr lang="en-US" dirty="0"/>
          </a:p>
        </p:txBody>
      </p:sp>
      <p:sp>
        <p:nvSpPr>
          <p:cNvPr id="6" name="Footer Placeholder 5">
            <a:extLst>
              <a:ext uri="{FF2B5EF4-FFF2-40B4-BE49-F238E27FC236}">
                <a16:creationId xmlns:a16="http://schemas.microsoft.com/office/drawing/2014/main" id="{D25539FF-E7E3-BA4A-BDC6-653F0B8242A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42BBB89-9EFD-494F-94A9-5F0405A2A8F5}"/>
              </a:ext>
            </a:extLst>
          </p:cNvPr>
          <p:cNvSpPr>
            <a:spLocks noGrp="1"/>
          </p:cNvSpPr>
          <p:nvPr>
            <p:ph type="sldNum" sz="quarter" idx="12"/>
          </p:nvPr>
        </p:nvSpPr>
        <p:spPr/>
        <p:txBody>
          <a:bodyPr/>
          <a:lstStyle/>
          <a:p>
            <a:fld id="{2DD87442-07F6-F148-9D03-3EACDA7EB132}" type="slidenum">
              <a:rPr lang="en-US"/>
              <a:t>‹#›</a:t>
            </a:fld>
            <a:endParaRPr lang="en-US" dirty="0"/>
          </a:p>
        </p:txBody>
      </p:sp>
    </p:spTree>
    <p:extLst>
      <p:ext uri="{BB962C8B-B14F-4D97-AF65-F5344CB8AC3E}">
        <p14:creationId xmlns:p14="http://schemas.microsoft.com/office/powerpoint/2010/main" val="3204712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695C75-B424-B84F-B2FA-213BBA0A8C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83F0E76-34C5-824B-AD1E-70E00EE7BB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237511-0482-7147-9CAD-9B148BF9FA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54C0B9-F95D-384D-B960-87D9A683F80B}" type="datetimeFigureOut">
              <a:rPr lang="en-US"/>
              <a:t>12/10/19</a:t>
            </a:fld>
            <a:endParaRPr lang="en-US" dirty="0"/>
          </a:p>
        </p:txBody>
      </p:sp>
      <p:sp>
        <p:nvSpPr>
          <p:cNvPr id="5" name="Footer Placeholder 4">
            <a:extLst>
              <a:ext uri="{FF2B5EF4-FFF2-40B4-BE49-F238E27FC236}">
                <a16:creationId xmlns:a16="http://schemas.microsoft.com/office/drawing/2014/main" id="{940589EB-D5F6-F344-81A0-FAB8736331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BF45B0D1-FC26-254F-96E1-28A13CE961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D87442-07F6-F148-9D03-3EACDA7EB132}" type="slidenum">
              <a:rPr lang="en-US"/>
              <a:t>‹#›</a:t>
            </a:fld>
            <a:endParaRPr lang="en-US" dirty="0"/>
          </a:p>
        </p:txBody>
      </p:sp>
    </p:spTree>
    <p:extLst>
      <p:ext uri="{BB962C8B-B14F-4D97-AF65-F5344CB8AC3E}">
        <p14:creationId xmlns:p14="http://schemas.microsoft.com/office/powerpoint/2010/main" val="30487155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tiff"/><Relationship Id="rId1" Type="http://schemas.openxmlformats.org/officeDocument/2006/relationships/slideLayout" Target="../slideLayouts/slideLayout2.xml"/><Relationship Id="rId6" Type="http://schemas.openxmlformats.org/officeDocument/2006/relationships/image" Target="../media/image1.tiff"/><Relationship Id="rId5" Type="http://schemas.openxmlformats.org/officeDocument/2006/relationships/image" Target="../media/image17.tiff"/><Relationship Id="rId4" Type="http://schemas.openxmlformats.org/officeDocument/2006/relationships/image" Target="../media/image16.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B4B73-931E-E04C-836E-A087CF7EE5F5}"/>
              </a:ext>
            </a:extLst>
          </p:cNvPr>
          <p:cNvSpPr>
            <a:spLocks noGrp="1"/>
          </p:cNvSpPr>
          <p:nvPr>
            <p:ph type="ctrTitle"/>
          </p:nvPr>
        </p:nvSpPr>
        <p:spPr/>
        <p:txBody>
          <a:bodyPr>
            <a:normAutofit fontScale="90000"/>
          </a:bodyPr>
          <a:lstStyle/>
          <a:p>
            <a:r>
              <a:rPr lang="en-US" b="1" dirty="0"/>
              <a:t>First Flight of the </a:t>
            </a:r>
            <a:r>
              <a:rPr lang="en-US" b="1" u="sng" dirty="0"/>
              <a:t>E</a:t>
            </a:r>
            <a:r>
              <a:rPr lang="en-US" b="1" dirty="0"/>
              <a:t>UV </a:t>
            </a:r>
            <a:r>
              <a:rPr lang="en-US" b="1" u="sng" dirty="0"/>
              <a:t>S</a:t>
            </a:r>
            <a:r>
              <a:rPr lang="en-US" b="1" dirty="0"/>
              <a:t>napshot </a:t>
            </a:r>
            <a:r>
              <a:rPr lang="en-US" b="1" u="sng" dirty="0"/>
              <a:t>I</a:t>
            </a:r>
            <a:r>
              <a:rPr lang="en-US" b="1" dirty="0"/>
              <a:t>maging </a:t>
            </a:r>
            <a:r>
              <a:rPr lang="en-US" b="1" u="sng" dirty="0"/>
              <a:t>S</a:t>
            </a:r>
            <a:r>
              <a:rPr lang="en-US" b="1" dirty="0"/>
              <a:t>pectrograph (</a:t>
            </a:r>
            <a:r>
              <a:rPr lang="en-US" b="1" u="sng" dirty="0"/>
              <a:t>ESIS</a:t>
            </a:r>
            <a:r>
              <a:rPr lang="en-US" b="1" dirty="0"/>
              <a:t>)</a:t>
            </a:r>
            <a:endParaRPr lang="en-US" dirty="0"/>
          </a:p>
        </p:txBody>
      </p:sp>
      <p:sp>
        <p:nvSpPr>
          <p:cNvPr id="3" name="Subtitle 2">
            <a:extLst>
              <a:ext uri="{FF2B5EF4-FFF2-40B4-BE49-F238E27FC236}">
                <a16:creationId xmlns:a16="http://schemas.microsoft.com/office/drawing/2014/main" id="{7FE3A8B2-E6EF-CD46-8B55-D8F8AEA22BE6}"/>
              </a:ext>
            </a:extLst>
          </p:cNvPr>
          <p:cNvSpPr>
            <a:spLocks noGrp="1"/>
          </p:cNvSpPr>
          <p:nvPr>
            <p:ph type="subTitle" idx="1"/>
          </p:nvPr>
        </p:nvSpPr>
        <p:spPr/>
        <p:txBody>
          <a:bodyPr>
            <a:normAutofit lnSpcReduction="10000"/>
          </a:bodyPr>
          <a:lstStyle/>
          <a:p>
            <a:r>
              <a:rPr lang="en-US" dirty="0"/>
              <a:t>Charles </a:t>
            </a:r>
            <a:r>
              <a:rPr lang="en-US" dirty="0" err="1"/>
              <a:t>Kankelborg, Jacob Parker, Roy Smart, Hans Courrier</a:t>
            </a:r>
          </a:p>
          <a:p>
            <a:r>
              <a:rPr lang="en-US" i="1" dirty="0" err="1"/>
              <a:t>Montana State University</a:t>
            </a:r>
          </a:p>
          <a:p>
            <a:r>
              <a:rPr lang="en-US" dirty="0" err="1"/>
              <a:t>Amy Winebarger, Ken Kobayashi, Laurel Rachmeler</a:t>
            </a:r>
          </a:p>
          <a:p>
            <a:r>
              <a:rPr lang="en-US" i="1" dirty="0" err="1"/>
              <a:t>NASA Marshall Space Flight Center</a:t>
            </a:r>
            <a:endParaRPr lang="en-US" i="1"/>
          </a:p>
        </p:txBody>
      </p:sp>
      <p:pic>
        <p:nvPicPr>
          <p:cNvPr id="4" name="Picture 3">
            <a:extLst>
              <a:ext uri="{FF2B5EF4-FFF2-40B4-BE49-F238E27FC236}">
                <a16:creationId xmlns:a16="http://schemas.microsoft.com/office/drawing/2014/main" id="{A472A48A-153B-094E-BC6E-A8C2929F9C0C}"/>
              </a:ext>
            </a:extLst>
          </p:cNvPr>
          <p:cNvPicPr>
            <a:picLocks noChangeAspect="1"/>
          </p:cNvPicPr>
          <p:nvPr/>
        </p:nvPicPr>
        <p:blipFill>
          <a:blip r:embed="rId2"/>
          <a:stretch>
            <a:fillRect/>
          </a:stretch>
        </p:blipFill>
        <p:spPr>
          <a:xfrm>
            <a:off x="201534" y="4672215"/>
            <a:ext cx="2841469" cy="1997908"/>
          </a:xfrm>
          <a:prstGeom prst="rect">
            <a:avLst/>
          </a:prstGeom>
        </p:spPr>
      </p:pic>
      <p:pic>
        <p:nvPicPr>
          <p:cNvPr id="5" name="Picture 4">
            <a:extLst>
              <a:ext uri="{FF2B5EF4-FFF2-40B4-BE49-F238E27FC236}">
                <a16:creationId xmlns:a16="http://schemas.microsoft.com/office/drawing/2014/main" id="{265A2990-B0D4-9843-9028-7D39CE035AC9}"/>
              </a:ext>
            </a:extLst>
          </p:cNvPr>
          <p:cNvPicPr>
            <a:picLocks noChangeAspect="1"/>
          </p:cNvPicPr>
          <p:nvPr/>
        </p:nvPicPr>
        <p:blipFill>
          <a:blip r:embed="rId3"/>
          <a:stretch>
            <a:fillRect/>
          </a:stretch>
        </p:blipFill>
        <p:spPr>
          <a:xfrm>
            <a:off x="9528424" y="4489553"/>
            <a:ext cx="2549900" cy="2180569"/>
          </a:xfrm>
          <a:prstGeom prst="rect">
            <a:avLst/>
          </a:prstGeom>
        </p:spPr>
      </p:pic>
    </p:spTree>
    <p:extLst>
      <p:ext uri="{BB962C8B-B14F-4D97-AF65-F5344CB8AC3E}">
        <p14:creationId xmlns:p14="http://schemas.microsoft.com/office/powerpoint/2010/main" val="32235422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8008A-E4F6-0E4A-979E-27BB3F417FED}"/>
              </a:ext>
            </a:extLst>
          </p:cNvPr>
          <p:cNvSpPr>
            <a:spLocks noGrp="1"/>
          </p:cNvSpPr>
          <p:nvPr>
            <p:ph type="title"/>
          </p:nvPr>
        </p:nvSpPr>
        <p:spPr/>
        <p:txBody>
          <a:bodyPr/>
          <a:lstStyle/>
          <a:p>
            <a:r>
              <a:rPr lang="en-US"/>
              <a:t>Analysis Tasks</a:t>
            </a:r>
          </a:p>
        </p:txBody>
      </p:sp>
      <p:sp>
        <p:nvSpPr>
          <p:cNvPr id="3" name="Content Placeholder 2">
            <a:extLst>
              <a:ext uri="{FF2B5EF4-FFF2-40B4-BE49-F238E27FC236}">
                <a16:creationId xmlns:a16="http://schemas.microsoft.com/office/drawing/2014/main" id="{3C4193A4-11C3-C44E-9BCC-45F86D9B45C1}"/>
              </a:ext>
            </a:extLst>
          </p:cNvPr>
          <p:cNvSpPr>
            <a:spLocks noGrp="1"/>
          </p:cNvSpPr>
          <p:nvPr>
            <p:ph idx="1"/>
          </p:nvPr>
        </p:nvSpPr>
        <p:spPr>
          <a:xfrm>
            <a:off x="838200" y="1825625"/>
            <a:ext cx="6579268" cy="4351338"/>
          </a:xfrm>
        </p:spPr>
        <p:txBody>
          <a:bodyPr/>
          <a:lstStyle/>
          <a:p>
            <a:r>
              <a:rPr lang="en-US"/>
              <a:t>Level 1: data reduction, despiking (preliminary product)</a:t>
            </a:r>
          </a:p>
          <a:p>
            <a:r>
              <a:rPr lang="en-US"/>
              <a:t>Level 2: distortion mapping (in progress)</a:t>
            </a:r>
          </a:p>
          <a:p>
            <a:r>
              <a:rPr lang="en-US"/>
              <a:t>Level 3: co-aligned frames in solar coordinates (preliminary product)</a:t>
            </a:r>
          </a:p>
          <a:p>
            <a:r>
              <a:rPr lang="en-US"/>
              <a:t>Forward Model: (</a:t>
            </a:r>
            <a:r>
              <a:rPr lang="en-US" i="1"/>
              <a:t>x, y, λ</a:t>
            </a:r>
            <a:r>
              <a:rPr lang="en-US"/>
              <a:t>)</a:t>
            </a:r>
            <a:r>
              <a:rPr lang="en-US" i="1"/>
              <a:t> </a:t>
            </a:r>
            <a:r>
              <a:rPr lang="en-US"/>
              <a:t>cube → L2 (in progress)</a:t>
            </a:r>
          </a:p>
          <a:p>
            <a:r>
              <a:rPr lang="en-US"/>
              <a:t>Inversions (preliminary MART algorithm coded; Neural Network in progress)</a:t>
            </a:r>
          </a:p>
          <a:p>
            <a:endParaRPr lang="en-US"/>
          </a:p>
        </p:txBody>
      </p:sp>
      <p:pic>
        <p:nvPicPr>
          <p:cNvPr id="4" name="Picture 3">
            <a:extLst>
              <a:ext uri="{FF2B5EF4-FFF2-40B4-BE49-F238E27FC236}">
                <a16:creationId xmlns:a16="http://schemas.microsoft.com/office/drawing/2014/main" id="{72F0D989-C856-9549-8958-37706851371A}"/>
              </a:ext>
            </a:extLst>
          </p:cNvPr>
          <p:cNvPicPr>
            <a:picLocks noChangeAspect="1"/>
          </p:cNvPicPr>
          <p:nvPr/>
        </p:nvPicPr>
        <p:blipFill>
          <a:blip r:embed="rId2"/>
          <a:stretch>
            <a:fillRect/>
          </a:stretch>
        </p:blipFill>
        <p:spPr>
          <a:xfrm>
            <a:off x="7675145" y="746418"/>
            <a:ext cx="2628900" cy="5041900"/>
          </a:xfrm>
          <a:prstGeom prst="rect">
            <a:avLst/>
          </a:prstGeom>
        </p:spPr>
      </p:pic>
      <p:sp>
        <p:nvSpPr>
          <p:cNvPr id="5" name="TextBox 4">
            <a:extLst>
              <a:ext uri="{FF2B5EF4-FFF2-40B4-BE49-F238E27FC236}">
                <a16:creationId xmlns:a16="http://schemas.microsoft.com/office/drawing/2014/main" id="{7E91BAEA-2F1C-4043-B334-A661F426E5B5}"/>
              </a:ext>
            </a:extLst>
          </p:cNvPr>
          <p:cNvSpPr txBox="1"/>
          <p:nvPr/>
        </p:nvSpPr>
        <p:spPr>
          <a:xfrm>
            <a:off x="7754352" y="5781171"/>
            <a:ext cx="2640932" cy="923330"/>
          </a:xfrm>
          <a:prstGeom prst="rect">
            <a:avLst/>
          </a:prstGeom>
          <a:noFill/>
        </p:spPr>
        <p:txBody>
          <a:bodyPr wrap="square" rtlCol="0">
            <a:spAutoFit/>
          </a:bodyPr>
          <a:lstStyle/>
          <a:p>
            <a:r>
              <a:rPr lang="en-US"/>
              <a:t>Neural Network inversion of synthetic MOSES data (credit: Roy Smart)</a:t>
            </a:r>
          </a:p>
        </p:txBody>
      </p:sp>
      <p:sp>
        <p:nvSpPr>
          <p:cNvPr id="6" name="TextBox 5">
            <a:extLst>
              <a:ext uri="{FF2B5EF4-FFF2-40B4-BE49-F238E27FC236}">
                <a16:creationId xmlns:a16="http://schemas.microsoft.com/office/drawing/2014/main" id="{A72EE837-02DF-7D45-A630-2BE62137ADE5}"/>
              </a:ext>
            </a:extLst>
          </p:cNvPr>
          <p:cNvSpPr txBox="1"/>
          <p:nvPr/>
        </p:nvSpPr>
        <p:spPr>
          <a:xfrm rot="16200000">
            <a:off x="8286913" y="2221901"/>
            <a:ext cx="1431758" cy="369332"/>
          </a:xfrm>
          <a:prstGeom prst="rect">
            <a:avLst/>
          </a:prstGeom>
          <a:noFill/>
        </p:spPr>
        <p:txBody>
          <a:bodyPr wrap="square" rtlCol="0">
            <a:spAutoFit/>
          </a:bodyPr>
          <a:lstStyle/>
          <a:p>
            <a:r>
              <a:rPr lang="en-US">
                <a:solidFill>
                  <a:srgbClr val="FFFF00"/>
                </a:solidFill>
              </a:rPr>
              <a:t>True</a:t>
            </a:r>
          </a:p>
        </p:txBody>
      </p:sp>
      <p:sp>
        <p:nvSpPr>
          <p:cNvPr id="7" name="TextBox 6">
            <a:extLst>
              <a:ext uri="{FF2B5EF4-FFF2-40B4-BE49-F238E27FC236}">
                <a16:creationId xmlns:a16="http://schemas.microsoft.com/office/drawing/2014/main" id="{0FB2C4A7-C2D2-EB4D-AD69-B158554D7521}"/>
              </a:ext>
            </a:extLst>
          </p:cNvPr>
          <p:cNvSpPr txBox="1"/>
          <p:nvPr/>
        </p:nvSpPr>
        <p:spPr>
          <a:xfrm rot="16200000">
            <a:off x="8845206" y="2221901"/>
            <a:ext cx="1431758" cy="369332"/>
          </a:xfrm>
          <a:prstGeom prst="rect">
            <a:avLst/>
          </a:prstGeom>
          <a:noFill/>
        </p:spPr>
        <p:txBody>
          <a:bodyPr wrap="square" rtlCol="0">
            <a:spAutoFit/>
          </a:bodyPr>
          <a:lstStyle/>
          <a:p>
            <a:r>
              <a:rPr lang="en-US">
                <a:solidFill>
                  <a:srgbClr val="FFFF00"/>
                </a:solidFill>
              </a:rPr>
              <a:t>NN Inversion</a:t>
            </a:r>
          </a:p>
        </p:txBody>
      </p:sp>
      <p:sp>
        <p:nvSpPr>
          <p:cNvPr id="9" name="TextBox 8">
            <a:extLst>
              <a:ext uri="{FF2B5EF4-FFF2-40B4-BE49-F238E27FC236}">
                <a16:creationId xmlns:a16="http://schemas.microsoft.com/office/drawing/2014/main" id="{F28A85F5-0780-5B4C-8D16-E2F7968DD543}"/>
              </a:ext>
            </a:extLst>
          </p:cNvPr>
          <p:cNvSpPr txBox="1"/>
          <p:nvPr/>
        </p:nvSpPr>
        <p:spPr>
          <a:xfrm rot="16200000">
            <a:off x="9403500" y="2221901"/>
            <a:ext cx="1431758" cy="369332"/>
          </a:xfrm>
          <a:prstGeom prst="rect">
            <a:avLst/>
          </a:prstGeom>
          <a:noFill/>
        </p:spPr>
        <p:txBody>
          <a:bodyPr wrap="square" rtlCol="0">
            <a:spAutoFit/>
          </a:bodyPr>
          <a:lstStyle/>
          <a:p>
            <a:r>
              <a:rPr lang="en-US">
                <a:solidFill>
                  <a:srgbClr val="FFFF00"/>
                </a:solidFill>
              </a:rPr>
              <a:t>Residuals</a:t>
            </a:r>
          </a:p>
        </p:txBody>
      </p:sp>
    </p:spTree>
    <p:extLst>
      <p:ext uri="{BB962C8B-B14F-4D97-AF65-F5344CB8AC3E}">
        <p14:creationId xmlns:p14="http://schemas.microsoft.com/office/powerpoint/2010/main" val="33762163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9569D-9D6E-F34B-9CBA-23E222FD6D52}"/>
              </a:ext>
            </a:extLst>
          </p:cNvPr>
          <p:cNvSpPr>
            <a:spLocks noGrp="1"/>
          </p:cNvSpPr>
          <p:nvPr>
            <p:ph type="title"/>
          </p:nvPr>
        </p:nvSpPr>
        <p:spPr/>
        <p:txBody>
          <a:bodyPr/>
          <a:lstStyle/>
          <a:p>
            <a:r>
              <a:rPr lang="en-US"/>
              <a:t>Summary</a:t>
            </a:r>
          </a:p>
        </p:txBody>
      </p:sp>
      <p:sp>
        <p:nvSpPr>
          <p:cNvPr id="3" name="Content Placeholder 2">
            <a:extLst>
              <a:ext uri="{FF2B5EF4-FFF2-40B4-BE49-F238E27FC236}">
                <a16:creationId xmlns:a16="http://schemas.microsoft.com/office/drawing/2014/main" id="{2D0331F5-748B-7847-B212-C5706BC853B7}"/>
              </a:ext>
            </a:extLst>
          </p:cNvPr>
          <p:cNvSpPr>
            <a:spLocks noGrp="1"/>
          </p:cNvSpPr>
          <p:nvPr>
            <p:ph idx="1"/>
          </p:nvPr>
        </p:nvSpPr>
        <p:spPr/>
        <p:txBody>
          <a:bodyPr>
            <a:normAutofit fontScale="92500" lnSpcReduction="10000"/>
          </a:bodyPr>
          <a:lstStyle/>
          <a:p>
            <a:r>
              <a:rPr lang="en-US"/>
              <a:t>ESIS had a successful flight. </a:t>
            </a:r>
          </a:p>
          <a:p>
            <a:r>
              <a:rPr lang="en-US"/>
              <a:t>The images cover an 11’ field of view, at 10 s cadence, without rastering.</a:t>
            </a:r>
          </a:p>
          <a:p>
            <a:r>
              <a:rPr lang="en-US"/>
              <a:t>We observe in O V, Mg X, O III and He I. </a:t>
            </a:r>
          </a:p>
          <a:p>
            <a:r>
              <a:rPr lang="en-US" dirty="0"/>
              <a:t>We can measure Doppler shifts and broadenings in explosive events, blue shifted jets, and more complicated dynamic objects.</a:t>
            </a:r>
          </a:p>
          <a:p>
            <a:r>
              <a:rPr lang="en-US" dirty="0"/>
              <a:t>Data analysis is nontrivial, but we are making good progress.</a:t>
            </a:r>
          </a:p>
          <a:p>
            <a:r>
              <a:rPr lang="en-US" dirty="0"/>
              <a:t>MOSES (Ne VII, 46.5 nm) also flew on this mission. Shutter failed, no data.</a:t>
            </a:r>
          </a:p>
          <a:p>
            <a:pPr marL="0" indent="0">
              <a:buNone/>
            </a:pPr>
            <a:endParaRPr lang="en-US" b="1" dirty="0"/>
          </a:p>
          <a:p>
            <a:pPr marL="0" indent="0">
              <a:buNone/>
            </a:pPr>
            <a:r>
              <a:rPr lang="en-US" b="1" dirty="0"/>
              <a:t>We gratefully acknowledge the support of NASA HTIDS, grant NNX14AK71G. Smart is supported by NASA NESSF, grant 80NSSC17K0524.</a:t>
            </a:r>
          </a:p>
          <a:p>
            <a:endParaRPr lang="en-US" dirty="0"/>
          </a:p>
        </p:txBody>
      </p:sp>
    </p:spTree>
    <p:extLst>
      <p:ext uri="{BB962C8B-B14F-4D97-AF65-F5344CB8AC3E}">
        <p14:creationId xmlns:p14="http://schemas.microsoft.com/office/powerpoint/2010/main" val="38236108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F292E-DFE2-6A48-9B69-2882BB0C9DDC}"/>
              </a:ext>
            </a:extLst>
          </p:cNvPr>
          <p:cNvSpPr>
            <a:spLocks noGrp="1"/>
          </p:cNvSpPr>
          <p:nvPr>
            <p:ph type="title"/>
          </p:nvPr>
        </p:nvSpPr>
        <p:spPr>
          <a:xfrm>
            <a:off x="1723608" y="307852"/>
            <a:ext cx="5449186" cy="1325563"/>
          </a:xfrm>
        </p:spPr>
        <p:txBody>
          <a:bodyPr/>
          <a:lstStyle/>
          <a:p>
            <a:pPr algn="ctr"/>
            <a:r>
              <a:rPr lang="en-US" dirty="0"/>
              <a:t>MSU Rocket-Related Posters at AGU</a:t>
            </a:r>
          </a:p>
        </p:txBody>
      </p:sp>
      <p:sp>
        <p:nvSpPr>
          <p:cNvPr id="3" name="Content Placeholder 2">
            <a:extLst>
              <a:ext uri="{FF2B5EF4-FFF2-40B4-BE49-F238E27FC236}">
                <a16:creationId xmlns:a16="http://schemas.microsoft.com/office/drawing/2014/main" id="{1770A29B-3439-0F40-B933-545EFB67A75C}"/>
              </a:ext>
            </a:extLst>
          </p:cNvPr>
          <p:cNvSpPr>
            <a:spLocks noGrp="1"/>
          </p:cNvSpPr>
          <p:nvPr>
            <p:ph idx="1"/>
          </p:nvPr>
        </p:nvSpPr>
        <p:spPr>
          <a:xfrm>
            <a:off x="1483742" y="1825624"/>
            <a:ext cx="6495691" cy="4739077"/>
          </a:xfrm>
        </p:spPr>
        <p:txBody>
          <a:bodyPr>
            <a:normAutofit lnSpcReduction="10000"/>
          </a:bodyPr>
          <a:lstStyle/>
          <a:p>
            <a:pPr marL="0" indent="0">
              <a:buNone/>
            </a:pPr>
            <a:r>
              <a:rPr lang="en-US" b="1" dirty="0"/>
              <a:t>Jacob Parker SH31C-3320</a:t>
            </a:r>
            <a:r>
              <a:rPr lang="en-US" dirty="0"/>
              <a:t> “A Preliminary Study of the Data From the ESIS/MOSES III Sounding Rocket Flight and Coordinating Observatories”</a:t>
            </a:r>
          </a:p>
          <a:p>
            <a:pPr marL="0" indent="0">
              <a:buNone/>
            </a:pPr>
            <a:endParaRPr lang="en-US" b="1" dirty="0"/>
          </a:p>
          <a:p>
            <a:pPr marL="0" indent="0">
              <a:buNone/>
            </a:pPr>
            <a:r>
              <a:rPr lang="en-US" b="1" dirty="0"/>
              <a:t>Roy Smart SH31C-3321 </a:t>
            </a:r>
            <a:r>
              <a:rPr lang="en-US" dirty="0"/>
              <a:t>“A Neural Network-based Data Analysis Technique for the EUV Snapshot Imaging Spectrograph”</a:t>
            </a:r>
          </a:p>
          <a:p>
            <a:pPr marL="0" indent="0">
              <a:buNone/>
            </a:pPr>
            <a:endParaRPr lang="en-US" dirty="0"/>
          </a:p>
          <a:p>
            <a:pPr marL="0" indent="0">
              <a:buNone/>
            </a:pPr>
            <a:r>
              <a:rPr lang="en-US" b="1" dirty="0"/>
              <a:t>Catharine Bunn SH31C-3324 </a:t>
            </a:r>
            <a:r>
              <a:rPr lang="en-US" dirty="0"/>
              <a:t>“The Signature of Explosive Events in the FUV Spectrum of the Sun as a Star”</a:t>
            </a:r>
            <a:endParaRPr lang="en-US" b="1" dirty="0"/>
          </a:p>
        </p:txBody>
      </p:sp>
      <p:pic>
        <p:nvPicPr>
          <p:cNvPr id="7" name="Picture 6">
            <a:extLst>
              <a:ext uri="{FF2B5EF4-FFF2-40B4-BE49-F238E27FC236}">
                <a16:creationId xmlns:a16="http://schemas.microsoft.com/office/drawing/2014/main" id="{062A95B9-6AE3-5845-886A-BA4F7539A4E1}"/>
              </a:ext>
            </a:extLst>
          </p:cNvPr>
          <p:cNvPicPr>
            <a:picLocks noChangeAspect="1"/>
          </p:cNvPicPr>
          <p:nvPr/>
        </p:nvPicPr>
        <p:blipFill>
          <a:blip r:embed="rId2"/>
          <a:stretch>
            <a:fillRect/>
          </a:stretch>
        </p:blipFill>
        <p:spPr>
          <a:xfrm>
            <a:off x="7979434" y="0"/>
            <a:ext cx="4212566" cy="6858000"/>
          </a:xfrm>
          <a:prstGeom prst="rect">
            <a:avLst/>
          </a:prstGeom>
        </p:spPr>
      </p:pic>
      <p:pic>
        <p:nvPicPr>
          <p:cNvPr id="10" name="Picture 9">
            <a:extLst>
              <a:ext uri="{FF2B5EF4-FFF2-40B4-BE49-F238E27FC236}">
                <a16:creationId xmlns:a16="http://schemas.microsoft.com/office/drawing/2014/main" id="{EA3AD5CF-A1CE-6E46-BB13-616F320E54AE}"/>
              </a:ext>
            </a:extLst>
          </p:cNvPr>
          <p:cNvPicPr>
            <a:picLocks noChangeAspect="1"/>
          </p:cNvPicPr>
          <p:nvPr/>
        </p:nvPicPr>
        <p:blipFill>
          <a:blip r:embed="rId3"/>
          <a:stretch>
            <a:fillRect/>
          </a:stretch>
        </p:blipFill>
        <p:spPr>
          <a:xfrm>
            <a:off x="353442" y="5167701"/>
            <a:ext cx="1130300" cy="1397000"/>
          </a:xfrm>
          <a:prstGeom prst="rect">
            <a:avLst/>
          </a:prstGeom>
        </p:spPr>
      </p:pic>
      <p:pic>
        <p:nvPicPr>
          <p:cNvPr id="12" name="Picture 11">
            <a:extLst>
              <a:ext uri="{FF2B5EF4-FFF2-40B4-BE49-F238E27FC236}">
                <a16:creationId xmlns:a16="http://schemas.microsoft.com/office/drawing/2014/main" id="{5B74857C-A6CF-6B45-8B92-966BC8A54BCF}"/>
              </a:ext>
            </a:extLst>
          </p:cNvPr>
          <p:cNvPicPr>
            <a:picLocks noChangeAspect="1"/>
          </p:cNvPicPr>
          <p:nvPr/>
        </p:nvPicPr>
        <p:blipFill>
          <a:blip r:embed="rId4"/>
          <a:stretch>
            <a:fillRect/>
          </a:stretch>
        </p:blipFill>
        <p:spPr>
          <a:xfrm>
            <a:off x="366142" y="3501725"/>
            <a:ext cx="1117600" cy="1435100"/>
          </a:xfrm>
          <a:prstGeom prst="rect">
            <a:avLst/>
          </a:prstGeom>
        </p:spPr>
      </p:pic>
      <p:pic>
        <p:nvPicPr>
          <p:cNvPr id="13" name="Picture 12">
            <a:extLst>
              <a:ext uri="{FF2B5EF4-FFF2-40B4-BE49-F238E27FC236}">
                <a16:creationId xmlns:a16="http://schemas.microsoft.com/office/drawing/2014/main" id="{F97FA4F9-9D46-3E47-AF4A-FD6A5194D997}"/>
              </a:ext>
            </a:extLst>
          </p:cNvPr>
          <p:cNvPicPr>
            <a:picLocks noChangeAspect="1"/>
          </p:cNvPicPr>
          <p:nvPr/>
        </p:nvPicPr>
        <p:blipFill>
          <a:blip r:embed="rId5"/>
          <a:stretch>
            <a:fillRect/>
          </a:stretch>
        </p:blipFill>
        <p:spPr>
          <a:xfrm>
            <a:off x="315342" y="1696049"/>
            <a:ext cx="1155700" cy="1574800"/>
          </a:xfrm>
          <a:prstGeom prst="rect">
            <a:avLst/>
          </a:prstGeom>
        </p:spPr>
      </p:pic>
      <p:pic>
        <p:nvPicPr>
          <p:cNvPr id="8" name="Picture 7">
            <a:extLst>
              <a:ext uri="{FF2B5EF4-FFF2-40B4-BE49-F238E27FC236}">
                <a16:creationId xmlns:a16="http://schemas.microsoft.com/office/drawing/2014/main" id="{C0934FE3-F190-DB4C-AA82-0E45EBCA77B0}"/>
              </a:ext>
            </a:extLst>
          </p:cNvPr>
          <p:cNvPicPr>
            <a:picLocks noChangeAspect="1"/>
          </p:cNvPicPr>
          <p:nvPr/>
        </p:nvPicPr>
        <p:blipFill>
          <a:blip r:embed="rId6"/>
          <a:stretch>
            <a:fillRect/>
          </a:stretch>
        </p:blipFill>
        <p:spPr>
          <a:xfrm>
            <a:off x="151560" y="424654"/>
            <a:ext cx="1445764" cy="1016553"/>
          </a:xfrm>
          <a:prstGeom prst="rect">
            <a:avLst/>
          </a:prstGeom>
        </p:spPr>
      </p:pic>
    </p:spTree>
    <p:extLst>
      <p:ext uri="{BB962C8B-B14F-4D97-AF65-F5344CB8AC3E}">
        <p14:creationId xmlns:p14="http://schemas.microsoft.com/office/powerpoint/2010/main" val="15528057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7117D-89C0-C64A-86F1-579F1D9D329E}"/>
              </a:ext>
            </a:extLst>
          </p:cNvPr>
          <p:cNvSpPr>
            <a:spLocks noGrp="1"/>
          </p:cNvSpPr>
          <p:nvPr>
            <p:ph type="title"/>
          </p:nvPr>
        </p:nvSpPr>
        <p:spPr/>
        <p:txBody>
          <a:bodyPr/>
          <a:lstStyle/>
          <a:p>
            <a:r>
              <a:rPr lang="en-US"/>
              <a:t>Abstract</a:t>
            </a:r>
          </a:p>
        </p:txBody>
      </p:sp>
      <p:sp>
        <p:nvSpPr>
          <p:cNvPr id="10" name="Content Placeholder 9">
            <a:extLst>
              <a:ext uri="{FF2B5EF4-FFF2-40B4-BE49-F238E27FC236}">
                <a16:creationId xmlns:a16="http://schemas.microsoft.com/office/drawing/2014/main" id="{01E6813B-BAFF-7A41-BD3E-56ED7C94F4D3}"/>
              </a:ext>
            </a:extLst>
          </p:cNvPr>
          <p:cNvSpPr>
            <a:spLocks noGrp="1"/>
          </p:cNvSpPr>
          <p:nvPr>
            <p:ph idx="1"/>
          </p:nvPr>
        </p:nvSpPr>
        <p:spPr>
          <a:xfrm>
            <a:off x="838200" y="1521994"/>
            <a:ext cx="10515600" cy="4878805"/>
          </a:xfrm>
        </p:spPr>
        <p:txBody>
          <a:bodyPr>
            <a:normAutofit fontScale="92500" lnSpcReduction="10000"/>
          </a:bodyPr>
          <a:lstStyle/>
          <a:p>
            <a:pPr marL="0" indent="0">
              <a:lnSpc>
                <a:spcPct val="120000"/>
              </a:lnSpc>
              <a:buNone/>
            </a:pPr>
            <a:r>
              <a:rPr lang="en-US" sz="2400"/>
              <a:t>The solar atmosphere is highly dynamic and morphologically complex. Solar transient phenomena such as flares, eruptions, and explosive events evolve on time scales too fast to be covered effectively by slit spectrograph rasters. The EUV Snapshot Imaging Spectrograph (ESIS) is a new suborbital rocket-borne slitless spectrograph that collects four simultaneous images (expandable to six), each formed by a grating with its dispersion oriented at a different angle. The purpose of this arrangement is to collect enough data in a single exposure to infer spectral line profiles across a large, 2D field of view. We report on the first flight of ESIS, observing O V (63.0 nm) and Mg X (61.0, 62.5 nm) for about five minutes during solar minimum. Also included in the rocket experiment for its third flight is the Multi-Order Solar EUV Spectrograph (MOSES), the predecessor of ESIS. In its current configuration, MOSES images Ne VII (46.5 nm) in three spectral orders from a single objective grating. We present the combined observations from MOSES and ESIS, covering the solar atmosphere from transition region to corona.</a:t>
            </a:r>
          </a:p>
        </p:txBody>
      </p:sp>
    </p:spTree>
    <p:extLst>
      <p:ext uri="{BB962C8B-B14F-4D97-AF65-F5344CB8AC3E}">
        <p14:creationId xmlns:p14="http://schemas.microsoft.com/office/powerpoint/2010/main" val="9448745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D52B56-FEE7-6341-9FCB-EBDFC35D15E9}"/>
              </a:ext>
            </a:extLst>
          </p:cNvPr>
          <p:cNvPicPr>
            <a:picLocks noChangeAspect="1"/>
          </p:cNvPicPr>
          <p:nvPr/>
        </p:nvPicPr>
        <p:blipFill>
          <a:blip r:embed="rId2"/>
          <a:stretch>
            <a:fillRect/>
          </a:stretch>
        </p:blipFill>
        <p:spPr>
          <a:xfrm>
            <a:off x="9924372" y="0"/>
            <a:ext cx="2267628" cy="6858000"/>
          </a:xfrm>
          <a:prstGeom prst="rect">
            <a:avLst/>
          </a:prstGeom>
        </p:spPr>
      </p:pic>
      <p:sp>
        <p:nvSpPr>
          <p:cNvPr id="2" name="Title 1">
            <a:extLst>
              <a:ext uri="{FF2B5EF4-FFF2-40B4-BE49-F238E27FC236}">
                <a16:creationId xmlns:a16="http://schemas.microsoft.com/office/drawing/2014/main" id="{0B7E7651-5223-424F-B6C6-5EBA8B4A7498}"/>
              </a:ext>
            </a:extLst>
          </p:cNvPr>
          <p:cNvSpPr>
            <a:spLocks noGrp="1"/>
          </p:cNvSpPr>
          <p:nvPr>
            <p:ph type="title"/>
          </p:nvPr>
        </p:nvSpPr>
        <p:spPr/>
        <p:txBody>
          <a:bodyPr>
            <a:normAutofit/>
          </a:bodyPr>
          <a:lstStyle/>
          <a:p>
            <a:r>
              <a:rPr lang="en-US"/>
              <a:t>EUV Snapshot Imaging Spectrograph</a:t>
            </a:r>
            <a:br>
              <a:rPr lang="en-US"/>
            </a:br>
            <a:r>
              <a:rPr lang="en-US"/>
              <a:t>(ESIS) Rocket</a:t>
            </a:r>
          </a:p>
        </p:txBody>
      </p:sp>
      <p:sp>
        <p:nvSpPr>
          <p:cNvPr id="3" name="Content Placeholder 2">
            <a:extLst>
              <a:ext uri="{FF2B5EF4-FFF2-40B4-BE49-F238E27FC236}">
                <a16:creationId xmlns:a16="http://schemas.microsoft.com/office/drawing/2014/main" id="{F816C672-F04B-3F46-B700-0526B3155DD6}"/>
              </a:ext>
            </a:extLst>
          </p:cNvPr>
          <p:cNvSpPr>
            <a:spLocks noGrp="1"/>
          </p:cNvSpPr>
          <p:nvPr>
            <p:ph idx="1"/>
          </p:nvPr>
        </p:nvSpPr>
        <p:spPr>
          <a:xfrm>
            <a:off x="838200" y="1825625"/>
            <a:ext cx="8978660" cy="3548349"/>
          </a:xfrm>
        </p:spPr>
        <p:txBody>
          <a:bodyPr>
            <a:normAutofit lnSpcReduction="10000"/>
          </a:bodyPr>
          <a:lstStyle/>
          <a:p>
            <a:r>
              <a:rPr lang="en-US"/>
              <a:t>NASA Sounding Rocket mission</a:t>
            </a:r>
          </a:p>
          <a:p>
            <a:r>
              <a:rPr lang="en-US"/>
              <a:t>Collaboration between MSU (Kankelborg; optics) and MSFC (Winebarger; detectors, electronics)</a:t>
            </a:r>
          </a:p>
          <a:p>
            <a:r>
              <a:rPr lang="en-US"/>
              <a:t>Launched successfully September 30, 2019</a:t>
            </a:r>
          </a:p>
          <a:p>
            <a:r>
              <a:rPr lang="en-US"/>
              <a:t>Pointed to disk center (the Sun was very quiet!).</a:t>
            </a:r>
          </a:p>
          <a:p>
            <a:r>
              <a:rPr lang="en-US"/>
              <a:t>Heritage: </a:t>
            </a:r>
            <a:r>
              <a:rPr lang="en-US" i="1"/>
              <a:t>MOSES</a:t>
            </a:r>
            <a:r>
              <a:rPr lang="en-US"/>
              <a:t> sounding rocket (2006, 2015)</a:t>
            </a:r>
          </a:p>
          <a:p>
            <a:r>
              <a:rPr lang="en-US"/>
              <a:t>Slitless imaging spectrograph (“overlappograph”, like Skylab S082A, but with multiple channels).</a:t>
            </a:r>
          </a:p>
        </p:txBody>
      </p:sp>
      <p:sp>
        <p:nvSpPr>
          <p:cNvPr id="5" name="TextBox 4">
            <a:extLst>
              <a:ext uri="{FF2B5EF4-FFF2-40B4-BE49-F238E27FC236}">
                <a16:creationId xmlns:a16="http://schemas.microsoft.com/office/drawing/2014/main" id="{592768C6-55D7-6D4E-A5FD-3264052A4F64}"/>
              </a:ext>
            </a:extLst>
          </p:cNvPr>
          <p:cNvSpPr txBox="1"/>
          <p:nvPr/>
        </p:nvSpPr>
        <p:spPr>
          <a:xfrm>
            <a:off x="2158585" y="5591330"/>
            <a:ext cx="7030387" cy="830997"/>
          </a:xfrm>
          <a:prstGeom prst="rect">
            <a:avLst/>
          </a:prstGeom>
          <a:noFill/>
        </p:spPr>
        <p:txBody>
          <a:bodyPr wrap="square" rtlCol="0">
            <a:spAutoFit/>
          </a:bodyPr>
          <a:lstStyle/>
          <a:p>
            <a:r>
              <a:rPr lang="en-US" sz="2400" b="1"/>
              <a:t>See Amy Winebarger’s talk, directly after this one, on the COOL-AID rocket overlappograph.</a:t>
            </a:r>
          </a:p>
        </p:txBody>
      </p:sp>
      <p:pic>
        <p:nvPicPr>
          <p:cNvPr id="6" name="Picture 5">
            <a:extLst>
              <a:ext uri="{FF2B5EF4-FFF2-40B4-BE49-F238E27FC236}">
                <a16:creationId xmlns:a16="http://schemas.microsoft.com/office/drawing/2014/main" id="{2DCDF1A6-7A7C-094C-B4CF-4D55395A3054}"/>
              </a:ext>
            </a:extLst>
          </p:cNvPr>
          <p:cNvPicPr>
            <a:picLocks noChangeAspect="1"/>
          </p:cNvPicPr>
          <p:nvPr/>
        </p:nvPicPr>
        <p:blipFill>
          <a:blip r:embed="rId3"/>
          <a:stretch>
            <a:fillRect/>
          </a:stretch>
        </p:blipFill>
        <p:spPr>
          <a:xfrm>
            <a:off x="838200" y="5296642"/>
            <a:ext cx="1401742" cy="1198712"/>
          </a:xfrm>
          <a:prstGeom prst="rect">
            <a:avLst/>
          </a:prstGeom>
        </p:spPr>
      </p:pic>
    </p:spTree>
    <p:extLst>
      <p:ext uri="{BB962C8B-B14F-4D97-AF65-F5344CB8AC3E}">
        <p14:creationId xmlns:p14="http://schemas.microsoft.com/office/powerpoint/2010/main" val="8807618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50612-28EE-2C41-93FC-0263FAED373E}"/>
              </a:ext>
            </a:extLst>
          </p:cNvPr>
          <p:cNvSpPr>
            <a:spLocks noGrp="1"/>
          </p:cNvSpPr>
          <p:nvPr>
            <p:ph type="title"/>
          </p:nvPr>
        </p:nvSpPr>
        <p:spPr/>
        <p:txBody>
          <a:bodyPr/>
          <a:lstStyle/>
          <a:p>
            <a:r>
              <a:rPr lang="en-US"/>
              <a:t>ESIS Instrument</a:t>
            </a:r>
          </a:p>
        </p:txBody>
      </p:sp>
      <p:sp>
        <p:nvSpPr>
          <p:cNvPr id="3" name="TextBox 2">
            <a:extLst>
              <a:ext uri="{FF2B5EF4-FFF2-40B4-BE49-F238E27FC236}">
                <a16:creationId xmlns:a16="http://schemas.microsoft.com/office/drawing/2014/main" id="{FBD7FA66-43B0-BD45-A62C-CC42CB8E4B5D}"/>
              </a:ext>
            </a:extLst>
          </p:cNvPr>
          <p:cNvSpPr txBox="1"/>
          <p:nvPr/>
        </p:nvSpPr>
        <p:spPr>
          <a:xfrm>
            <a:off x="1392836" y="5168310"/>
            <a:ext cx="9406328" cy="1384995"/>
          </a:xfrm>
          <a:prstGeom prst="rect">
            <a:avLst/>
          </a:prstGeom>
          <a:noFill/>
        </p:spPr>
        <p:txBody>
          <a:bodyPr wrap="square" rtlCol="0">
            <a:spAutoFit/>
          </a:bodyPr>
          <a:lstStyle/>
          <a:p>
            <a:pPr marL="285750" indent="-285750">
              <a:buFont typeface="Arial" panose="020B0604020202020204" pitchFamily="34" charset="0"/>
              <a:buChar char="•"/>
            </a:pPr>
            <a:r>
              <a:rPr lang="en-US" sz="2800"/>
              <a:t>Slitless spectrograph with 4 channels (expandable to 6), each with differing dispersion direction.</a:t>
            </a:r>
          </a:p>
          <a:p>
            <a:pPr marL="285750" indent="-285750">
              <a:buFont typeface="Arial" panose="020B0604020202020204" pitchFamily="34" charset="0"/>
              <a:buChar char="•"/>
            </a:pPr>
            <a:r>
              <a:rPr lang="en-US" sz="2800"/>
              <a:t>Spectral resolution: 12 km/s per pixel</a:t>
            </a:r>
          </a:p>
        </p:txBody>
      </p:sp>
      <p:pic>
        <p:nvPicPr>
          <p:cNvPr id="7" name="Picture 6">
            <a:extLst>
              <a:ext uri="{FF2B5EF4-FFF2-40B4-BE49-F238E27FC236}">
                <a16:creationId xmlns:a16="http://schemas.microsoft.com/office/drawing/2014/main" id="{818ED599-1469-A849-BB22-6377EF0C0FC8}"/>
              </a:ext>
            </a:extLst>
          </p:cNvPr>
          <p:cNvPicPr>
            <a:picLocks noChangeAspect="1"/>
          </p:cNvPicPr>
          <p:nvPr/>
        </p:nvPicPr>
        <p:blipFill>
          <a:blip r:embed="rId2"/>
          <a:stretch>
            <a:fillRect/>
          </a:stretch>
        </p:blipFill>
        <p:spPr>
          <a:xfrm>
            <a:off x="0" y="1890457"/>
            <a:ext cx="12192000" cy="3047106"/>
          </a:xfrm>
          <a:prstGeom prst="rect">
            <a:avLst/>
          </a:prstGeom>
        </p:spPr>
      </p:pic>
    </p:spTree>
    <p:extLst>
      <p:ext uri="{BB962C8B-B14F-4D97-AF65-F5344CB8AC3E}">
        <p14:creationId xmlns:p14="http://schemas.microsoft.com/office/powerpoint/2010/main" val="36699949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EC7B301-F986-FA45-948A-EB6530647290}"/>
              </a:ext>
            </a:extLst>
          </p:cNvPr>
          <p:cNvPicPr>
            <a:picLocks noGrp="1" noChangeAspect="1"/>
          </p:cNvPicPr>
          <p:nvPr>
            <p:ph idx="1"/>
          </p:nvPr>
        </p:nvPicPr>
        <p:blipFill>
          <a:blip r:embed="rId2"/>
          <a:stretch>
            <a:fillRect/>
          </a:stretch>
        </p:blipFill>
        <p:spPr>
          <a:xfrm>
            <a:off x="-1" y="0"/>
            <a:ext cx="12192001" cy="6858000"/>
          </a:xfrm>
        </p:spPr>
      </p:pic>
      <p:sp>
        <p:nvSpPr>
          <p:cNvPr id="2" name="Title 1">
            <a:extLst>
              <a:ext uri="{FF2B5EF4-FFF2-40B4-BE49-F238E27FC236}">
                <a16:creationId xmlns:a16="http://schemas.microsoft.com/office/drawing/2014/main" id="{09350612-28EE-2C41-93FC-0263FAED373E}"/>
              </a:ext>
            </a:extLst>
          </p:cNvPr>
          <p:cNvSpPr>
            <a:spLocks noGrp="1"/>
          </p:cNvSpPr>
          <p:nvPr>
            <p:ph type="title"/>
          </p:nvPr>
        </p:nvSpPr>
        <p:spPr/>
        <p:txBody>
          <a:bodyPr/>
          <a:lstStyle/>
          <a:p>
            <a:r>
              <a:rPr lang="en-US"/>
              <a:t>Instrument</a:t>
            </a:r>
          </a:p>
        </p:txBody>
      </p:sp>
      <p:sp>
        <p:nvSpPr>
          <p:cNvPr id="3" name="TextBox 2">
            <a:extLst>
              <a:ext uri="{FF2B5EF4-FFF2-40B4-BE49-F238E27FC236}">
                <a16:creationId xmlns:a16="http://schemas.microsoft.com/office/drawing/2014/main" id="{60A0B6F9-F2A1-424E-BF7B-0564B6BADF99}"/>
              </a:ext>
            </a:extLst>
          </p:cNvPr>
          <p:cNvSpPr txBox="1"/>
          <p:nvPr/>
        </p:nvSpPr>
        <p:spPr>
          <a:xfrm>
            <a:off x="7824866" y="2290295"/>
            <a:ext cx="1139252" cy="369332"/>
          </a:xfrm>
          <a:prstGeom prst="rect">
            <a:avLst/>
          </a:prstGeom>
          <a:noFill/>
        </p:spPr>
        <p:txBody>
          <a:bodyPr wrap="square" rtlCol="0">
            <a:spAutoFit/>
          </a:bodyPr>
          <a:lstStyle/>
          <a:p>
            <a:r>
              <a:rPr lang="en-US">
                <a:solidFill>
                  <a:srgbClr val="FFC000"/>
                </a:solidFill>
              </a:rPr>
              <a:t>1. primary</a:t>
            </a:r>
          </a:p>
        </p:txBody>
      </p:sp>
      <p:sp>
        <p:nvSpPr>
          <p:cNvPr id="6" name="TextBox 5">
            <a:extLst>
              <a:ext uri="{FF2B5EF4-FFF2-40B4-BE49-F238E27FC236}">
                <a16:creationId xmlns:a16="http://schemas.microsoft.com/office/drawing/2014/main" id="{F62C7EFA-9033-8342-AB1E-D7AF1AD48274}"/>
              </a:ext>
            </a:extLst>
          </p:cNvPr>
          <p:cNvSpPr txBox="1"/>
          <p:nvPr/>
        </p:nvSpPr>
        <p:spPr>
          <a:xfrm>
            <a:off x="4207241" y="3996148"/>
            <a:ext cx="1466537" cy="369332"/>
          </a:xfrm>
          <a:prstGeom prst="rect">
            <a:avLst/>
          </a:prstGeom>
          <a:noFill/>
        </p:spPr>
        <p:txBody>
          <a:bodyPr wrap="square" rtlCol="0">
            <a:spAutoFit/>
          </a:bodyPr>
          <a:lstStyle/>
          <a:p>
            <a:r>
              <a:rPr lang="en-US">
                <a:solidFill>
                  <a:srgbClr val="FFC000"/>
                </a:solidFill>
              </a:rPr>
              <a:t>2. field stop</a:t>
            </a:r>
          </a:p>
        </p:txBody>
      </p:sp>
      <p:sp>
        <p:nvSpPr>
          <p:cNvPr id="7" name="TextBox 6">
            <a:extLst>
              <a:ext uri="{FF2B5EF4-FFF2-40B4-BE49-F238E27FC236}">
                <a16:creationId xmlns:a16="http://schemas.microsoft.com/office/drawing/2014/main" id="{6F913B14-FF77-8C49-92F1-7B53B8D6A4F3}"/>
              </a:ext>
            </a:extLst>
          </p:cNvPr>
          <p:cNvSpPr txBox="1"/>
          <p:nvPr/>
        </p:nvSpPr>
        <p:spPr>
          <a:xfrm>
            <a:off x="1621436" y="4841120"/>
            <a:ext cx="1094282" cy="646331"/>
          </a:xfrm>
          <a:prstGeom prst="rect">
            <a:avLst/>
          </a:prstGeom>
          <a:noFill/>
        </p:spPr>
        <p:txBody>
          <a:bodyPr wrap="square" rtlCol="0">
            <a:spAutoFit/>
          </a:bodyPr>
          <a:lstStyle/>
          <a:p>
            <a:pPr algn="ctr"/>
            <a:r>
              <a:rPr lang="en-US">
                <a:solidFill>
                  <a:srgbClr val="FFC000"/>
                </a:solidFill>
              </a:rPr>
              <a:t>3. grating array</a:t>
            </a:r>
          </a:p>
        </p:txBody>
      </p:sp>
      <p:sp>
        <p:nvSpPr>
          <p:cNvPr id="8" name="TextBox 7">
            <a:extLst>
              <a:ext uri="{FF2B5EF4-FFF2-40B4-BE49-F238E27FC236}">
                <a16:creationId xmlns:a16="http://schemas.microsoft.com/office/drawing/2014/main" id="{27297103-391D-C847-B67A-45D0F24A0A5D}"/>
              </a:ext>
            </a:extLst>
          </p:cNvPr>
          <p:cNvSpPr txBox="1"/>
          <p:nvPr/>
        </p:nvSpPr>
        <p:spPr>
          <a:xfrm>
            <a:off x="6730584" y="1690688"/>
            <a:ext cx="1094282" cy="369332"/>
          </a:xfrm>
          <a:prstGeom prst="rect">
            <a:avLst/>
          </a:prstGeom>
          <a:noFill/>
        </p:spPr>
        <p:txBody>
          <a:bodyPr wrap="square" rtlCol="0">
            <a:spAutoFit/>
          </a:bodyPr>
          <a:lstStyle/>
          <a:p>
            <a:r>
              <a:rPr lang="en-US">
                <a:solidFill>
                  <a:srgbClr val="FFC000"/>
                </a:solidFill>
              </a:rPr>
              <a:t>4. filters</a:t>
            </a:r>
          </a:p>
        </p:txBody>
      </p:sp>
      <p:sp>
        <p:nvSpPr>
          <p:cNvPr id="9" name="TextBox 8">
            <a:extLst>
              <a:ext uri="{FF2B5EF4-FFF2-40B4-BE49-F238E27FC236}">
                <a16:creationId xmlns:a16="http://schemas.microsoft.com/office/drawing/2014/main" id="{86AA890C-A2E7-9247-BEE6-E78466319F09}"/>
              </a:ext>
            </a:extLst>
          </p:cNvPr>
          <p:cNvSpPr txBox="1"/>
          <p:nvPr/>
        </p:nvSpPr>
        <p:spPr>
          <a:xfrm>
            <a:off x="7824866" y="598614"/>
            <a:ext cx="1421568" cy="369332"/>
          </a:xfrm>
          <a:prstGeom prst="rect">
            <a:avLst/>
          </a:prstGeom>
          <a:noFill/>
        </p:spPr>
        <p:txBody>
          <a:bodyPr wrap="square" rtlCol="0">
            <a:spAutoFit/>
          </a:bodyPr>
          <a:lstStyle/>
          <a:p>
            <a:r>
              <a:rPr lang="en-US">
                <a:solidFill>
                  <a:srgbClr val="FFC000"/>
                </a:solidFill>
              </a:rPr>
              <a:t>5. detectors</a:t>
            </a:r>
          </a:p>
        </p:txBody>
      </p:sp>
    </p:spTree>
    <p:extLst>
      <p:ext uri="{BB962C8B-B14F-4D97-AF65-F5344CB8AC3E}">
        <p14:creationId xmlns:p14="http://schemas.microsoft.com/office/powerpoint/2010/main" val="11040472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camera1_lev1">
            <a:hlinkClick r:id="" action="ppaction://media"/>
            <a:extLst>
              <a:ext uri="{FF2B5EF4-FFF2-40B4-BE49-F238E27FC236}">
                <a16:creationId xmlns:a16="http://schemas.microsoft.com/office/drawing/2014/main" id="{36202C8B-B08F-B849-8EFE-E7D10D2F1B35}"/>
              </a:ext>
            </a:extLst>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4"/>
          <a:srcRect l="11388" t="9686" r="10068" b="8119"/>
          <a:stretch>
            <a:fillRect/>
          </a:stretch>
        </p:blipFill>
        <p:spPr>
          <a:xfrm>
            <a:off x="1035793" y="1354111"/>
            <a:ext cx="10170851" cy="5321780"/>
          </a:xfrm>
        </p:spPr>
      </p:pic>
      <p:sp>
        <p:nvSpPr>
          <p:cNvPr id="2" name="Title 1">
            <a:extLst>
              <a:ext uri="{FF2B5EF4-FFF2-40B4-BE49-F238E27FC236}">
                <a16:creationId xmlns:a16="http://schemas.microsoft.com/office/drawing/2014/main" id="{2C306F2F-62D1-7043-A63D-A674EA193CC2}"/>
              </a:ext>
            </a:extLst>
          </p:cNvPr>
          <p:cNvSpPr>
            <a:spLocks noGrp="1"/>
          </p:cNvSpPr>
          <p:nvPr>
            <p:ph type="title"/>
          </p:nvPr>
        </p:nvSpPr>
        <p:spPr/>
        <p:txBody>
          <a:bodyPr/>
          <a:lstStyle/>
          <a:p>
            <a:r>
              <a:rPr lang="en-US"/>
              <a:t>Level 1 Data (Ch 1)</a:t>
            </a:r>
          </a:p>
        </p:txBody>
      </p:sp>
      <p:sp>
        <p:nvSpPr>
          <p:cNvPr id="5" name="TextBox 4">
            <a:extLst>
              <a:ext uri="{FF2B5EF4-FFF2-40B4-BE49-F238E27FC236}">
                <a16:creationId xmlns:a16="http://schemas.microsoft.com/office/drawing/2014/main" id="{D8F18F1E-1B0F-654D-A1F6-B2A68B9AE4C1}"/>
              </a:ext>
            </a:extLst>
          </p:cNvPr>
          <p:cNvSpPr txBox="1"/>
          <p:nvPr/>
        </p:nvSpPr>
        <p:spPr>
          <a:xfrm>
            <a:off x="1726530" y="5949614"/>
            <a:ext cx="1094873" cy="646331"/>
          </a:xfrm>
          <a:prstGeom prst="rect">
            <a:avLst/>
          </a:prstGeom>
          <a:noFill/>
        </p:spPr>
        <p:txBody>
          <a:bodyPr wrap="square" rtlCol="0">
            <a:spAutoFit/>
          </a:bodyPr>
          <a:lstStyle/>
          <a:p>
            <a:r>
              <a:rPr lang="en-US">
                <a:solidFill>
                  <a:srgbClr val="00B0F0"/>
                </a:solidFill>
              </a:rPr>
              <a:t>He I</a:t>
            </a:r>
          </a:p>
          <a:p>
            <a:r>
              <a:rPr lang="en-US">
                <a:solidFill>
                  <a:srgbClr val="00B0F0"/>
                </a:solidFill>
              </a:rPr>
              <a:t>58.43 nm</a:t>
            </a:r>
          </a:p>
        </p:txBody>
      </p:sp>
      <p:sp>
        <p:nvSpPr>
          <p:cNvPr id="6" name="TextBox 5">
            <a:extLst>
              <a:ext uri="{FF2B5EF4-FFF2-40B4-BE49-F238E27FC236}">
                <a16:creationId xmlns:a16="http://schemas.microsoft.com/office/drawing/2014/main" id="{6997803F-0244-E14F-B5DE-9C83F2416EFA}"/>
              </a:ext>
            </a:extLst>
          </p:cNvPr>
          <p:cNvSpPr txBox="1"/>
          <p:nvPr/>
        </p:nvSpPr>
        <p:spPr>
          <a:xfrm>
            <a:off x="5079330" y="5949615"/>
            <a:ext cx="1094873" cy="646331"/>
          </a:xfrm>
          <a:prstGeom prst="rect">
            <a:avLst/>
          </a:prstGeom>
          <a:noFill/>
        </p:spPr>
        <p:txBody>
          <a:bodyPr wrap="square" rtlCol="0">
            <a:spAutoFit/>
          </a:bodyPr>
          <a:lstStyle/>
          <a:p>
            <a:r>
              <a:rPr lang="en-US">
                <a:solidFill>
                  <a:srgbClr val="FFFF00"/>
                </a:solidFill>
              </a:rPr>
              <a:t>Mg X</a:t>
            </a:r>
          </a:p>
          <a:p>
            <a:r>
              <a:rPr lang="en-US">
                <a:solidFill>
                  <a:srgbClr val="FFFF00"/>
                </a:solidFill>
              </a:rPr>
              <a:t>60.98 nm</a:t>
            </a:r>
          </a:p>
        </p:txBody>
      </p:sp>
      <p:sp>
        <p:nvSpPr>
          <p:cNvPr id="7" name="TextBox 6">
            <a:extLst>
              <a:ext uri="{FF2B5EF4-FFF2-40B4-BE49-F238E27FC236}">
                <a16:creationId xmlns:a16="http://schemas.microsoft.com/office/drawing/2014/main" id="{6B05FE91-967E-E745-BB9A-811501CD79AB}"/>
              </a:ext>
            </a:extLst>
          </p:cNvPr>
          <p:cNvSpPr txBox="1"/>
          <p:nvPr/>
        </p:nvSpPr>
        <p:spPr>
          <a:xfrm>
            <a:off x="7684166" y="5949614"/>
            <a:ext cx="1094873" cy="646331"/>
          </a:xfrm>
          <a:prstGeom prst="rect">
            <a:avLst/>
          </a:prstGeom>
          <a:noFill/>
        </p:spPr>
        <p:txBody>
          <a:bodyPr wrap="square" rtlCol="0">
            <a:spAutoFit/>
          </a:bodyPr>
          <a:lstStyle/>
          <a:p>
            <a:r>
              <a:rPr lang="en-US">
                <a:solidFill>
                  <a:srgbClr val="FF0000"/>
                </a:solidFill>
              </a:rPr>
              <a:t>O V</a:t>
            </a:r>
          </a:p>
          <a:p>
            <a:r>
              <a:rPr lang="en-US">
                <a:solidFill>
                  <a:srgbClr val="FF0000"/>
                </a:solidFill>
              </a:rPr>
              <a:t>62.97 nm</a:t>
            </a:r>
          </a:p>
        </p:txBody>
      </p:sp>
      <p:sp>
        <p:nvSpPr>
          <p:cNvPr id="8" name="TextBox 7">
            <a:extLst>
              <a:ext uri="{FF2B5EF4-FFF2-40B4-BE49-F238E27FC236}">
                <a16:creationId xmlns:a16="http://schemas.microsoft.com/office/drawing/2014/main" id="{3A7CA117-F197-1947-9E71-D3C57E96EA22}"/>
              </a:ext>
            </a:extLst>
          </p:cNvPr>
          <p:cNvSpPr txBox="1"/>
          <p:nvPr/>
        </p:nvSpPr>
        <p:spPr>
          <a:xfrm>
            <a:off x="7057023" y="5949613"/>
            <a:ext cx="1094873" cy="646331"/>
          </a:xfrm>
          <a:prstGeom prst="rect">
            <a:avLst/>
          </a:prstGeom>
          <a:noFill/>
        </p:spPr>
        <p:txBody>
          <a:bodyPr wrap="square" rtlCol="0">
            <a:spAutoFit/>
          </a:bodyPr>
          <a:lstStyle/>
          <a:p>
            <a:r>
              <a:rPr lang="en-US">
                <a:solidFill>
                  <a:srgbClr val="FFC000"/>
                </a:solidFill>
              </a:rPr>
              <a:t>Mg X</a:t>
            </a:r>
          </a:p>
          <a:p>
            <a:r>
              <a:rPr lang="en-US">
                <a:solidFill>
                  <a:srgbClr val="FFC000"/>
                </a:solidFill>
              </a:rPr>
              <a:t>62.49</a:t>
            </a:r>
          </a:p>
        </p:txBody>
      </p:sp>
      <p:sp>
        <p:nvSpPr>
          <p:cNvPr id="9" name="TextBox 8">
            <a:extLst>
              <a:ext uri="{FF2B5EF4-FFF2-40B4-BE49-F238E27FC236}">
                <a16:creationId xmlns:a16="http://schemas.microsoft.com/office/drawing/2014/main" id="{9A8B25DC-768D-BF48-BE81-7CBF7387771E}"/>
              </a:ext>
            </a:extLst>
          </p:cNvPr>
          <p:cNvSpPr txBox="1"/>
          <p:nvPr/>
        </p:nvSpPr>
        <p:spPr>
          <a:xfrm>
            <a:off x="3736802" y="5949613"/>
            <a:ext cx="1094873" cy="646331"/>
          </a:xfrm>
          <a:prstGeom prst="rect">
            <a:avLst/>
          </a:prstGeom>
          <a:noFill/>
        </p:spPr>
        <p:txBody>
          <a:bodyPr wrap="square" rtlCol="0">
            <a:spAutoFit/>
          </a:bodyPr>
          <a:lstStyle/>
          <a:p>
            <a:r>
              <a:rPr lang="en-US">
                <a:solidFill>
                  <a:srgbClr val="92D050"/>
                </a:solidFill>
              </a:rPr>
              <a:t>O III</a:t>
            </a:r>
          </a:p>
          <a:p>
            <a:r>
              <a:rPr lang="en-US">
                <a:solidFill>
                  <a:srgbClr val="92D050"/>
                </a:solidFill>
              </a:rPr>
              <a:t>59.97 nm</a:t>
            </a:r>
          </a:p>
        </p:txBody>
      </p:sp>
      <p:sp>
        <p:nvSpPr>
          <p:cNvPr id="10" name="Oval 9">
            <a:extLst>
              <a:ext uri="{FF2B5EF4-FFF2-40B4-BE49-F238E27FC236}">
                <a16:creationId xmlns:a16="http://schemas.microsoft.com/office/drawing/2014/main" id="{8800353B-BBA0-B14D-B248-696A84165A82}"/>
              </a:ext>
            </a:extLst>
          </p:cNvPr>
          <p:cNvSpPr/>
          <p:nvPr/>
        </p:nvSpPr>
        <p:spPr>
          <a:xfrm>
            <a:off x="8151896" y="3298908"/>
            <a:ext cx="566113" cy="5715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67AB210-FD09-0649-A96B-7739A325C932}"/>
              </a:ext>
            </a:extLst>
          </p:cNvPr>
          <p:cNvSpPr/>
          <p:nvPr/>
        </p:nvSpPr>
        <p:spPr>
          <a:xfrm>
            <a:off x="5529886" y="3283793"/>
            <a:ext cx="566113" cy="5715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0048237-626D-0643-AF36-0C79292D190D}"/>
              </a:ext>
            </a:extLst>
          </p:cNvPr>
          <p:cNvSpPr/>
          <p:nvPr/>
        </p:nvSpPr>
        <p:spPr>
          <a:xfrm>
            <a:off x="2210319" y="3256145"/>
            <a:ext cx="566113" cy="5715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B17349C-145A-A145-8B98-EF78623D2A31}"/>
              </a:ext>
            </a:extLst>
          </p:cNvPr>
          <p:cNvSpPr txBox="1"/>
          <p:nvPr/>
        </p:nvSpPr>
        <p:spPr>
          <a:xfrm>
            <a:off x="8379502" y="984779"/>
            <a:ext cx="2790573" cy="369332"/>
          </a:xfrm>
          <a:prstGeom prst="rect">
            <a:avLst/>
          </a:prstGeom>
          <a:noFill/>
        </p:spPr>
        <p:txBody>
          <a:bodyPr wrap="square" rtlCol="0">
            <a:spAutoFit/>
          </a:bodyPr>
          <a:lstStyle/>
          <a:p>
            <a:r>
              <a:rPr lang="en-US"/>
              <a:t>Movie credit: Jacob Parker</a:t>
            </a:r>
          </a:p>
        </p:txBody>
      </p:sp>
      <p:sp>
        <p:nvSpPr>
          <p:cNvPr id="14" name="TextBox 13">
            <a:extLst>
              <a:ext uri="{FF2B5EF4-FFF2-40B4-BE49-F238E27FC236}">
                <a16:creationId xmlns:a16="http://schemas.microsoft.com/office/drawing/2014/main" id="{B600B16D-F68C-BE42-9735-240119D5BF7F}"/>
              </a:ext>
            </a:extLst>
          </p:cNvPr>
          <p:cNvSpPr txBox="1"/>
          <p:nvPr/>
        </p:nvSpPr>
        <p:spPr>
          <a:xfrm>
            <a:off x="112144" y="3364302"/>
            <a:ext cx="843364" cy="830997"/>
          </a:xfrm>
          <a:prstGeom prst="rect">
            <a:avLst/>
          </a:prstGeom>
          <a:noFill/>
        </p:spPr>
        <p:txBody>
          <a:bodyPr wrap="square" rtlCol="0">
            <a:spAutoFit/>
          </a:bodyPr>
          <a:lstStyle/>
          <a:p>
            <a:pPr algn="ctr"/>
            <a:r>
              <a:rPr lang="en-US" sz="2400">
                <a:solidFill>
                  <a:schemeClr val="accent1"/>
                </a:solidFill>
              </a:rPr>
              <a:t>11’</a:t>
            </a:r>
          </a:p>
          <a:p>
            <a:pPr algn="ctr"/>
            <a:r>
              <a:rPr lang="en-US" sz="2400">
                <a:solidFill>
                  <a:schemeClr val="accent1"/>
                </a:solidFill>
              </a:rPr>
              <a:t>FOV</a:t>
            </a:r>
          </a:p>
        </p:txBody>
      </p:sp>
      <p:cxnSp>
        <p:nvCxnSpPr>
          <p:cNvPr id="16" name="Straight Arrow Connector 15">
            <a:extLst>
              <a:ext uri="{FF2B5EF4-FFF2-40B4-BE49-F238E27FC236}">
                <a16:creationId xmlns:a16="http://schemas.microsoft.com/office/drawing/2014/main" id="{4E8471C8-E736-0846-BA6F-2DCD1968B0EB}"/>
              </a:ext>
            </a:extLst>
          </p:cNvPr>
          <p:cNvCxnSpPr>
            <a:cxnSpLocks/>
            <a:stCxn id="14" idx="0"/>
          </p:cNvCxnSpPr>
          <p:nvPr/>
        </p:nvCxnSpPr>
        <p:spPr>
          <a:xfrm flipV="1">
            <a:off x="533826" y="1757198"/>
            <a:ext cx="0" cy="1607104"/>
          </a:xfrm>
          <a:prstGeom prst="straightConnector1">
            <a:avLst/>
          </a:prstGeom>
          <a:ln w="38100">
            <a:tailEnd type="triangle"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E6CA2A2-4D21-7B48-B6EC-6999718C5E9A}"/>
              </a:ext>
            </a:extLst>
          </p:cNvPr>
          <p:cNvCxnSpPr>
            <a:cxnSpLocks/>
          </p:cNvCxnSpPr>
          <p:nvPr/>
        </p:nvCxnSpPr>
        <p:spPr>
          <a:xfrm>
            <a:off x="532813" y="4195299"/>
            <a:ext cx="1013" cy="1788818"/>
          </a:xfrm>
          <a:prstGeom prst="straightConnector1">
            <a:avLst/>
          </a:prstGeom>
          <a:ln w="38100">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9753875-A69A-DB49-8941-BA95D2C7A680}"/>
              </a:ext>
            </a:extLst>
          </p:cNvPr>
          <p:cNvCxnSpPr/>
          <p:nvPr/>
        </p:nvCxnSpPr>
        <p:spPr>
          <a:xfrm flipH="1">
            <a:off x="345057" y="5984117"/>
            <a:ext cx="1381473"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49C1188-4886-334F-A548-39CD7990DF9A}"/>
              </a:ext>
            </a:extLst>
          </p:cNvPr>
          <p:cNvCxnSpPr>
            <a:cxnSpLocks/>
          </p:cNvCxnSpPr>
          <p:nvPr/>
        </p:nvCxnSpPr>
        <p:spPr>
          <a:xfrm flipV="1">
            <a:off x="345057" y="1733818"/>
            <a:ext cx="1509622" cy="2338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8708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8"/>
                </p:tgtEl>
              </p:cMediaNode>
            </p:vide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C6E634C9-0232-DE47-80DF-065FCC615632}"/>
              </a:ext>
            </a:extLst>
          </p:cNvPr>
          <p:cNvPicPr>
            <a:picLocks noChangeAspect="1"/>
          </p:cNvPicPr>
          <p:nvPr/>
        </p:nvPicPr>
        <p:blipFill rotWithShape="1">
          <a:blip r:embed="rId2"/>
          <a:srcRect l="22213" t="12070" r="19877" b="49693"/>
          <a:stretch/>
        </p:blipFill>
        <p:spPr>
          <a:xfrm>
            <a:off x="838200" y="1319136"/>
            <a:ext cx="10521237" cy="5210362"/>
          </a:xfrm>
          <a:prstGeom prst="rect">
            <a:avLst/>
          </a:prstGeom>
        </p:spPr>
      </p:pic>
      <p:sp>
        <p:nvSpPr>
          <p:cNvPr id="2" name="Title 1">
            <a:extLst>
              <a:ext uri="{FF2B5EF4-FFF2-40B4-BE49-F238E27FC236}">
                <a16:creationId xmlns:a16="http://schemas.microsoft.com/office/drawing/2014/main" id="{C19F4330-8AFB-784F-863D-A3E8288A8AC5}"/>
              </a:ext>
            </a:extLst>
          </p:cNvPr>
          <p:cNvSpPr>
            <a:spLocks noGrp="1"/>
          </p:cNvSpPr>
          <p:nvPr>
            <p:ph type="title"/>
          </p:nvPr>
        </p:nvSpPr>
        <p:spPr/>
        <p:txBody>
          <a:bodyPr/>
          <a:lstStyle/>
          <a:p>
            <a:r>
              <a:rPr lang="en-US"/>
              <a:t>4 ESIS channels</a:t>
            </a:r>
          </a:p>
        </p:txBody>
      </p:sp>
      <p:sp>
        <p:nvSpPr>
          <p:cNvPr id="4" name="TextBox 3">
            <a:extLst>
              <a:ext uri="{FF2B5EF4-FFF2-40B4-BE49-F238E27FC236}">
                <a16:creationId xmlns:a16="http://schemas.microsoft.com/office/drawing/2014/main" id="{9F867674-DF98-2241-AC58-AC19483BF0C2}"/>
              </a:ext>
            </a:extLst>
          </p:cNvPr>
          <p:cNvSpPr txBox="1"/>
          <p:nvPr/>
        </p:nvSpPr>
        <p:spPr>
          <a:xfrm>
            <a:off x="9406327" y="3529152"/>
            <a:ext cx="831955" cy="523220"/>
          </a:xfrm>
          <a:prstGeom prst="rect">
            <a:avLst/>
          </a:prstGeom>
          <a:noFill/>
        </p:spPr>
        <p:txBody>
          <a:bodyPr wrap="square" rtlCol="0">
            <a:spAutoFit/>
          </a:bodyPr>
          <a:lstStyle/>
          <a:p>
            <a:r>
              <a:rPr lang="en-US" sz="2800">
                <a:solidFill>
                  <a:srgbClr val="FFC000"/>
                </a:solidFill>
              </a:rPr>
              <a:t>Ch 1</a:t>
            </a:r>
          </a:p>
        </p:txBody>
      </p:sp>
      <p:sp>
        <p:nvSpPr>
          <p:cNvPr id="6" name="TextBox 5">
            <a:extLst>
              <a:ext uri="{FF2B5EF4-FFF2-40B4-BE49-F238E27FC236}">
                <a16:creationId xmlns:a16="http://schemas.microsoft.com/office/drawing/2014/main" id="{C2104247-5EC6-1E4E-AFA0-5B58E2C9DFFB}"/>
              </a:ext>
            </a:extLst>
          </p:cNvPr>
          <p:cNvSpPr txBox="1"/>
          <p:nvPr/>
        </p:nvSpPr>
        <p:spPr>
          <a:xfrm>
            <a:off x="6305862" y="1552949"/>
            <a:ext cx="831955" cy="523220"/>
          </a:xfrm>
          <a:prstGeom prst="rect">
            <a:avLst/>
          </a:prstGeom>
          <a:noFill/>
        </p:spPr>
        <p:txBody>
          <a:bodyPr wrap="square" rtlCol="0">
            <a:spAutoFit/>
          </a:bodyPr>
          <a:lstStyle/>
          <a:p>
            <a:r>
              <a:rPr lang="en-US" sz="2800">
                <a:solidFill>
                  <a:srgbClr val="FFC000"/>
                </a:solidFill>
              </a:rPr>
              <a:t>Ch 2</a:t>
            </a:r>
          </a:p>
        </p:txBody>
      </p:sp>
      <p:sp>
        <p:nvSpPr>
          <p:cNvPr id="7" name="TextBox 6">
            <a:extLst>
              <a:ext uri="{FF2B5EF4-FFF2-40B4-BE49-F238E27FC236}">
                <a16:creationId xmlns:a16="http://schemas.microsoft.com/office/drawing/2014/main" id="{FE60DF57-B068-B848-9DE7-F6F6394FD47A}"/>
              </a:ext>
            </a:extLst>
          </p:cNvPr>
          <p:cNvSpPr txBox="1"/>
          <p:nvPr/>
        </p:nvSpPr>
        <p:spPr>
          <a:xfrm>
            <a:off x="2745698" y="2266444"/>
            <a:ext cx="831955" cy="523220"/>
          </a:xfrm>
          <a:prstGeom prst="rect">
            <a:avLst/>
          </a:prstGeom>
          <a:noFill/>
        </p:spPr>
        <p:txBody>
          <a:bodyPr wrap="square" rtlCol="0">
            <a:spAutoFit/>
          </a:bodyPr>
          <a:lstStyle/>
          <a:p>
            <a:r>
              <a:rPr lang="en-US" sz="2800">
                <a:solidFill>
                  <a:srgbClr val="FFC000"/>
                </a:solidFill>
              </a:rPr>
              <a:t>Ch 3</a:t>
            </a:r>
          </a:p>
        </p:txBody>
      </p:sp>
      <p:sp>
        <p:nvSpPr>
          <p:cNvPr id="8" name="TextBox 7">
            <a:extLst>
              <a:ext uri="{FF2B5EF4-FFF2-40B4-BE49-F238E27FC236}">
                <a16:creationId xmlns:a16="http://schemas.microsoft.com/office/drawing/2014/main" id="{8B2A70CC-AE1C-194B-A11B-6B2301F3893C}"/>
              </a:ext>
            </a:extLst>
          </p:cNvPr>
          <p:cNvSpPr txBox="1"/>
          <p:nvPr/>
        </p:nvSpPr>
        <p:spPr>
          <a:xfrm>
            <a:off x="1014334" y="5510352"/>
            <a:ext cx="831955" cy="523220"/>
          </a:xfrm>
          <a:prstGeom prst="rect">
            <a:avLst/>
          </a:prstGeom>
          <a:noFill/>
        </p:spPr>
        <p:txBody>
          <a:bodyPr wrap="square" rtlCol="0">
            <a:spAutoFit/>
          </a:bodyPr>
          <a:lstStyle/>
          <a:p>
            <a:r>
              <a:rPr lang="en-US" sz="2800">
                <a:solidFill>
                  <a:srgbClr val="FFC000"/>
                </a:solidFill>
              </a:rPr>
              <a:t>Ch 4</a:t>
            </a:r>
          </a:p>
        </p:txBody>
      </p:sp>
      <p:sp>
        <p:nvSpPr>
          <p:cNvPr id="12" name="TextBox 11">
            <a:extLst>
              <a:ext uri="{FF2B5EF4-FFF2-40B4-BE49-F238E27FC236}">
                <a16:creationId xmlns:a16="http://schemas.microsoft.com/office/drawing/2014/main" id="{208AB337-F214-AD41-89D1-36F4AF34B1F5}"/>
              </a:ext>
            </a:extLst>
          </p:cNvPr>
          <p:cNvSpPr txBox="1"/>
          <p:nvPr/>
        </p:nvSpPr>
        <p:spPr>
          <a:xfrm rot="20283310">
            <a:off x="9231261" y="5825617"/>
            <a:ext cx="1626433" cy="461665"/>
          </a:xfrm>
          <a:prstGeom prst="rect">
            <a:avLst/>
          </a:prstGeom>
          <a:noFill/>
        </p:spPr>
        <p:txBody>
          <a:bodyPr wrap="square" rtlCol="0">
            <a:spAutoFit/>
          </a:bodyPr>
          <a:lstStyle/>
          <a:p>
            <a:r>
              <a:rPr lang="en-US" sz="2400">
                <a:solidFill>
                  <a:srgbClr val="FF0000"/>
                </a:solidFill>
              </a:rPr>
              <a:t>dispersion</a:t>
            </a:r>
          </a:p>
        </p:txBody>
      </p:sp>
      <p:cxnSp>
        <p:nvCxnSpPr>
          <p:cNvPr id="14" name="Straight Arrow Connector 13">
            <a:extLst>
              <a:ext uri="{FF2B5EF4-FFF2-40B4-BE49-F238E27FC236}">
                <a16:creationId xmlns:a16="http://schemas.microsoft.com/office/drawing/2014/main" id="{A77BFA1B-44AF-F946-BE60-701D6785535A}"/>
              </a:ext>
            </a:extLst>
          </p:cNvPr>
          <p:cNvCxnSpPr>
            <a:cxnSpLocks/>
          </p:cNvCxnSpPr>
          <p:nvPr/>
        </p:nvCxnSpPr>
        <p:spPr>
          <a:xfrm flipV="1">
            <a:off x="9016584" y="5538432"/>
            <a:ext cx="1693888" cy="709014"/>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ED441D65-C107-DF4F-885A-12A1887C70DF}"/>
              </a:ext>
            </a:extLst>
          </p:cNvPr>
          <p:cNvCxnSpPr>
            <a:cxnSpLocks/>
          </p:cNvCxnSpPr>
          <p:nvPr/>
        </p:nvCxnSpPr>
        <p:spPr>
          <a:xfrm flipV="1">
            <a:off x="8028152" y="2488367"/>
            <a:ext cx="711113" cy="1748053"/>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E315711-32F6-A248-A916-B48C6E4059E1}"/>
              </a:ext>
            </a:extLst>
          </p:cNvPr>
          <p:cNvCxnSpPr>
            <a:cxnSpLocks/>
          </p:cNvCxnSpPr>
          <p:nvPr/>
        </p:nvCxnSpPr>
        <p:spPr>
          <a:xfrm flipH="1" flipV="1">
            <a:off x="5126637" y="1814560"/>
            <a:ext cx="734517" cy="1828050"/>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E4E353B-5687-4343-BD3B-52202A749868}"/>
              </a:ext>
            </a:extLst>
          </p:cNvPr>
          <p:cNvCxnSpPr>
            <a:cxnSpLocks/>
          </p:cNvCxnSpPr>
          <p:nvPr/>
        </p:nvCxnSpPr>
        <p:spPr>
          <a:xfrm flipH="1" flipV="1">
            <a:off x="2091129" y="3878354"/>
            <a:ext cx="1693888" cy="716131"/>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1E3621FF-CEDE-0446-B6C2-87185B0DB833}"/>
              </a:ext>
            </a:extLst>
          </p:cNvPr>
          <p:cNvSpPr txBox="1"/>
          <p:nvPr/>
        </p:nvSpPr>
        <p:spPr>
          <a:xfrm>
            <a:off x="5861154" y="5200101"/>
            <a:ext cx="1079292" cy="954107"/>
          </a:xfrm>
          <a:prstGeom prst="rect">
            <a:avLst/>
          </a:prstGeom>
          <a:noFill/>
        </p:spPr>
        <p:txBody>
          <a:bodyPr wrap="square" rtlCol="0">
            <a:spAutoFit/>
          </a:bodyPr>
          <a:lstStyle/>
          <a:p>
            <a:r>
              <a:rPr lang="en-US" sz="2800">
                <a:solidFill>
                  <a:srgbClr val="FFC000"/>
                </a:solidFill>
              </a:rPr>
              <a:t>solar north</a:t>
            </a:r>
          </a:p>
        </p:txBody>
      </p:sp>
      <p:cxnSp>
        <p:nvCxnSpPr>
          <p:cNvPr id="30" name="Straight Arrow Connector 29">
            <a:extLst>
              <a:ext uri="{FF2B5EF4-FFF2-40B4-BE49-F238E27FC236}">
                <a16:creationId xmlns:a16="http://schemas.microsoft.com/office/drawing/2014/main" id="{F4C97F1C-F1D2-374C-86C5-0EC7D3661F95}"/>
              </a:ext>
            </a:extLst>
          </p:cNvPr>
          <p:cNvCxnSpPr>
            <a:cxnSpLocks/>
          </p:cNvCxnSpPr>
          <p:nvPr/>
        </p:nvCxnSpPr>
        <p:spPr>
          <a:xfrm flipV="1">
            <a:off x="5633498" y="5284034"/>
            <a:ext cx="1" cy="786242"/>
          </a:xfrm>
          <a:prstGeom prst="straightConnector1">
            <a:avLst/>
          </a:prstGeom>
          <a:ln w="63500">
            <a:solidFill>
              <a:srgbClr val="FFC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45590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BBDB4-8CB1-EE41-AD65-5B893BB1F7C7}"/>
              </a:ext>
            </a:extLst>
          </p:cNvPr>
          <p:cNvSpPr>
            <a:spLocks noGrp="1"/>
          </p:cNvSpPr>
          <p:nvPr>
            <p:ph type="title"/>
          </p:nvPr>
        </p:nvSpPr>
        <p:spPr/>
        <p:txBody>
          <a:bodyPr/>
          <a:lstStyle/>
          <a:p>
            <a:r>
              <a:rPr lang="en-US"/>
              <a:t>Example Events (O V, Ch 2 – Ch 3)</a:t>
            </a:r>
          </a:p>
        </p:txBody>
      </p:sp>
      <p:pic>
        <p:nvPicPr>
          <p:cNvPr id="4" name="ESIS_Difference">
            <a:hlinkClick r:id="" action="ppaction://media"/>
            <a:extLst>
              <a:ext uri="{FF2B5EF4-FFF2-40B4-BE49-F238E27FC236}">
                <a16:creationId xmlns:a16="http://schemas.microsoft.com/office/drawing/2014/main" id="{39E67FF6-76AD-1643-AAC6-1777393A5E28}"/>
              </a:ext>
            </a:extLst>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4"/>
          <a:srcRect l="49635" t="50266" r="44098" b="36214"/>
          <a:stretch>
            <a:fillRect/>
          </a:stretch>
        </p:blipFill>
        <p:spPr>
          <a:xfrm>
            <a:off x="7868811" y="1795480"/>
            <a:ext cx="4054631" cy="4373537"/>
          </a:xfrm>
        </p:spPr>
      </p:pic>
      <p:pic>
        <p:nvPicPr>
          <p:cNvPr id="5" name="ESIS_Difference">
            <a:hlinkClick r:id="" action="ppaction://media"/>
            <a:extLst>
              <a:ext uri="{FF2B5EF4-FFF2-40B4-BE49-F238E27FC236}">
                <a16:creationId xmlns:a16="http://schemas.microsoft.com/office/drawing/2014/main" id="{09FE3229-DB6A-1C4D-AA4E-88998CAEC5D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55242" t="62069" r="42436" b="32975"/>
          <a:stretch>
            <a:fillRect/>
          </a:stretch>
        </p:blipFill>
        <p:spPr>
          <a:xfrm>
            <a:off x="5365262" y="4454146"/>
            <a:ext cx="1607337" cy="1714871"/>
          </a:xfrm>
          <a:prstGeom prst="rect">
            <a:avLst/>
          </a:prstGeom>
        </p:spPr>
      </p:pic>
      <p:grpSp>
        <p:nvGrpSpPr>
          <p:cNvPr id="6" name="Group 5">
            <a:extLst>
              <a:ext uri="{FF2B5EF4-FFF2-40B4-BE49-F238E27FC236}">
                <a16:creationId xmlns:a16="http://schemas.microsoft.com/office/drawing/2014/main" id="{3CC26926-115B-214B-B84F-5B93578C886B}"/>
              </a:ext>
            </a:extLst>
          </p:cNvPr>
          <p:cNvGrpSpPr/>
          <p:nvPr/>
        </p:nvGrpSpPr>
        <p:grpSpPr>
          <a:xfrm>
            <a:off x="1431758" y="1793985"/>
            <a:ext cx="2427761" cy="2174435"/>
            <a:chOff x="1691435" y="2703445"/>
            <a:chExt cx="2821135" cy="2622712"/>
          </a:xfrm>
        </p:grpSpPr>
        <p:cxnSp>
          <p:nvCxnSpPr>
            <p:cNvPr id="7" name="Straight Arrow Connector 6">
              <a:extLst>
                <a:ext uri="{FF2B5EF4-FFF2-40B4-BE49-F238E27FC236}">
                  <a16:creationId xmlns:a16="http://schemas.microsoft.com/office/drawing/2014/main" id="{917B15DE-6E41-954A-AC4E-5EED9097D4E5}"/>
                </a:ext>
              </a:extLst>
            </p:cNvPr>
            <p:cNvCxnSpPr>
              <a:cxnSpLocks/>
            </p:cNvCxnSpPr>
            <p:nvPr/>
          </p:nvCxnSpPr>
          <p:spPr>
            <a:xfrm flipH="1" flipV="1">
              <a:off x="2232660" y="2715490"/>
              <a:ext cx="869343" cy="2075402"/>
            </a:xfrm>
            <a:prstGeom prst="straightConnector1">
              <a:avLst/>
            </a:prstGeom>
            <a:ln w="4762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9E8D1320-7E5B-5745-836E-4485B09CB41D}"/>
                </a:ext>
              </a:extLst>
            </p:cNvPr>
            <p:cNvCxnSpPr>
              <a:cxnSpLocks/>
            </p:cNvCxnSpPr>
            <p:nvPr/>
          </p:nvCxnSpPr>
          <p:spPr>
            <a:xfrm flipV="1">
              <a:off x="3102003" y="2703445"/>
              <a:ext cx="876631" cy="2087447"/>
            </a:xfrm>
            <a:prstGeom prst="straightConnector1">
              <a:avLst/>
            </a:prstGeom>
            <a:ln w="4762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E09CC2B-4C8B-D244-AAE3-56B038228F84}"/>
                </a:ext>
              </a:extLst>
            </p:cNvPr>
            <p:cNvSpPr txBox="1"/>
            <p:nvPr/>
          </p:nvSpPr>
          <p:spPr>
            <a:xfrm>
              <a:off x="1691435" y="4802937"/>
              <a:ext cx="2821135" cy="523220"/>
            </a:xfrm>
            <a:prstGeom prst="rect">
              <a:avLst/>
            </a:prstGeom>
            <a:noFill/>
            <a:ln>
              <a:noFill/>
            </a:ln>
          </p:spPr>
          <p:txBody>
            <a:bodyPr wrap="square" rtlCol="0">
              <a:spAutoFit/>
            </a:bodyPr>
            <a:lstStyle/>
            <a:p>
              <a:pPr algn="ctr"/>
              <a:r>
                <a:rPr lang="en-US" sz="2800">
                  <a:solidFill>
                    <a:srgbClr val="FF0000"/>
                  </a:solidFill>
                </a:rPr>
                <a:t>Dispersion (+λ)</a:t>
              </a:r>
            </a:p>
          </p:txBody>
        </p:sp>
        <p:sp>
          <p:nvSpPr>
            <p:cNvPr id="10" name="TextBox 9">
              <a:extLst>
                <a:ext uri="{FF2B5EF4-FFF2-40B4-BE49-F238E27FC236}">
                  <a16:creationId xmlns:a16="http://schemas.microsoft.com/office/drawing/2014/main" id="{E0FCC6B6-C89F-3D4D-BD45-E80D44DDC868}"/>
                </a:ext>
              </a:extLst>
            </p:cNvPr>
            <p:cNvSpPr txBox="1"/>
            <p:nvPr/>
          </p:nvSpPr>
          <p:spPr>
            <a:xfrm>
              <a:off x="1859313" y="3551766"/>
              <a:ext cx="862984" cy="631086"/>
            </a:xfrm>
            <a:prstGeom prst="rect">
              <a:avLst/>
            </a:prstGeom>
            <a:noFill/>
            <a:ln>
              <a:noFill/>
            </a:ln>
          </p:spPr>
          <p:txBody>
            <a:bodyPr wrap="square" rtlCol="0">
              <a:spAutoFit/>
            </a:bodyPr>
            <a:lstStyle/>
            <a:p>
              <a:pPr algn="ctr"/>
              <a:r>
                <a:rPr lang="en-US" sz="2800">
                  <a:solidFill>
                    <a:srgbClr val="FF0000"/>
                  </a:solidFill>
                </a:rPr>
                <a:t>Ch2</a:t>
              </a:r>
            </a:p>
          </p:txBody>
        </p:sp>
        <p:sp>
          <p:nvSpPr>
            <p:cNvPr id="11" name="TextBox 10">
              <a:extLst>
                <a:ext uri="{FF2B5EF4-FFF2-40B4-BE49-F238E27FC236}">
                  <a16:creationId xmlns:a16="http://schemas.microsoft.com/office/drawing/2014/main" id="{F4142131-0007-0244-B50E-9973C7C4C875}"/>
                </a:ext>
              </a:extLst>
            </p:cNvPr>
            <p:cNvSpPr txBox="1"/>
            <p:nvPr/>
          </p:nvSpPr>
          <p:spPr>
            <a:xfrm>
              <a:off x="3481710" y="3551766"/>
              <a:ext cx="862984" cy="631086"/>
            </a:xfrm>
            <a:prstGeom prst="rect">
              <a:avLst/>
            </a:prstGeom>
            <a:noFill/>
            <a:ln>
              <a:noFill/>
            </a:ln>
          </p:spPr>
          <p:txBody>
            <a:bodyPr wrap="square" rtlCol="0">
              <a:spAutoFit/>
            </a:bodyPr>
            <a:lstStyle/>
            <a:p>
              <a:pPr algn="ctr"/>
              <a:r>
                <a:rPr lang="en-US" sz="2800">
                  <a:solidFill>
                    <a:srgbClr val="FF0000"/>
                  </a:solidFill>
                </a:rPr>
                <a:t>Ch3</a:t>
              </a:r>
            </a:p>
          </p:txBody>
        </p:sp>
      </p:grpSp>
      <p:pic>
        <p:nvPicPr>
          <p:cNvPr id="12" name="ESIS_Difference">
            <a:hlinkClick r:id="" action="ppaction://media"/>
            <a:extLst>
              <a:ext uri="{FF2B5EF4-FFF2-40B4-BE49-F238E27FC236}">
                <a16:creationId xmlns:a16="http://schemas.microsoft.com/office/drawing/2014/main" id="{20FAF4EE-6B84-364C-84CC-1FCB4DC91A9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61862" t="50096" r="34888" b="43483"/>
          <a:stretch>
            <a:fillRect/>
          </a:stretch>
        </p:blipFill>
        <p:spPr>
          <a:xfrm>
            <a:off x="5077167" y="1795480"/>
            <a:ext cx="2183525" cy="2156524"/>
          </a:xfrm>
          <a:prstGeom prst="rect">
            <a:avLst/>
          </a:prstGeom>
        </p:spPr>
      </p:pic>
      <p:pic>
        <p:nvPicPr>
          <p:cNvPr id="13" name="ESIS_Difference">
            <a:hlinkClick r:id="" action="ppaction://media"/>
            <a:extLst>
              <a:ext uri="{FF2B5EF4-FFF2-40B4-BE49-F238E27FC236}">
                <a16:creationId xmlns:a16="http://schemas.microsoft.com/office/drawing/2014/main" id="{7F2F50EE-3D31-0041-8A94-7AC0EF0B88F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35699" t="34208" r="61697" b="61141"/>
          <a:stretch/>
        </p:blipFill>
        <p:spPr>
          <a:xfrm>
            <a:off x="2576429" y="4582204"/>
            <a:ext cx="1776952" cy="1586813"/>
          </a:xfrm>
          <a:prstGeom prst="rect">
            <a:avLst/>
          </a:prstGeom>
        </p:spPr>
      </p:pic>
      <p:sp>
        <p:nvSpPr>
          <p:cNvPr id="14" name="TextBox 13">
            <a:extLst>
              <a:ext uri="{FF2B5EF4-FFF2-40B4-BE49-F238E27FC236}">
                <a16:creationId xmlns:a16="http://schemas.microsoft.com/office/drawing/2014/main" id="{4B47307F-AA5F-9C43-B03B-1BBF8665E3C9}"/>
              </a:ext>
            </a:extLst>
          </p:cNvPr>
          <p:cNvSpPr txBox="1"/>
          <p:nvPr/>
        </p:nvSpPr>
        <p:spPr>
          <a:xfrm>
            <a:off x="4796386" y="3941465"/>
            <a:ext cx="2745086" cy="523220"/>
          </a:xfrm>
          <a:prstGeom prst="rect">
            <a:avLst/>
          </a:prstGeom>
          <a:noFill/>
        </p:spPr>
        <p:txBody>
          <a:bodyPr wrap="square" rtlCol="0">
            <a:spAutoFit/>
          </a:bodyPr>
          <a:lstStyle/>
          <a:p>
            <a:pPr algn="ctr"/>
            <a:r>
              <a:rPr lang="en-US" sz="2800">
                <a:solidFill>
                  <a:srgbClr val="00B050"/>
                </a:solidFill>
              </a:rPr>
              <a:t>Explosive Events</a:t>
            </a:r>
          </a:p>
        </p:txBody>
      </p:sp>
      <p:sp>
        <p:nvSpPr>
          <p:cNvPr id="15" name="TextBox 14">
            <a:extLst>
              <a:ext uri="{FF2B5EF4-FFF2-40B4-BE49-F238E27FC236}">
                <a16:creationId xmlns:a16="http://schemas.microsoft.com/office/drawing/2014/main" id="{0AD6E6C3-B1FD-EF46-97C3-43F44372F876}"/>
              </a:ext>
            </a:extLst>
          </p:cNvPr>
          <p:cNvSpPr txBox="1"/>
          <p:nvPr/>
        </p:nvSpPr>
        <p:spPr>
          <a:xfrm>
            <a:off x="7868811" y="5214910"/>
            <a:ext cx="3850896" cy="954107"/>
          </a:xfrm>
          <a:prstGeom prst="rect">
            <a:avLst/>
          </a:prstGeom>
          <a:noFill/>
        </p:spPr>
        <p:txBody>
          <a:bodyPr wrap="square" rtlCol="0">
            <a:spAutoFit/>
          </a:bodyPr>
          <a:lstStyle/>
          <a:p>
            <a:r>
              <a:rPr lang="en-US" sz="2800">
                <a:solidFill>
                  <a:schemeClr val="accent4"/>
                </a:solidFill>
              </a:rPr>
              <a:t>Failed Mini-Filament Eruption?</a:t>
            </a:r>
          </a:p>
        </p:txBody>
      </p:sp>
      <p:sp>
        <p:nvSpPr>
          <p:cNvPr id="16" name="TextBox 15">
            <a:extLst>
              <a:ext uri="{FF2B5EF4-FFF2-40B4-BE49-F238E27FC236}">
                <a16:creationId xmlns:a16="http://schemas.microsoft.com/office/drawing/2014/main" id="{087A7239-1B6A-A14F-AB38-2DAD5B4E6BF5}"/>
              </a:ext>
            </a:extLst>
          </p:cNvPr>
          <p:cNvSpPr txBox="1"/>
          <p:nvPr/>
        </p:nvSpPr>
        <p:spPr>
          <a:xfrm>
            <a:off x="603693" y="4953300"/>
            <a:ext cx="1967163" cy="954107"/>
          </a:xfrm>
          <a:prstGeom prst="rect">
            <a:avLst/>
          </a:prstGeom>
          <a:noFill/>
        </p:spPr>
        <p:txBody>
          <a:bodyPr wrap="square" rtlCol="0">
            <a:spAutoFit/>
          </a:bodyPr>
          <a:lstStyle/>
          <a:p>
            <a:pPr algn="r"/>
            <a:r>
              <a:rPr lang="en-US" sz="2800">
                <a:solidFill>
                  <a:srgbClr val="0070C0"/>
                </a:solidFill>
              </a:rPr>
              <a:t>Blue-Shifted Jet</a:t>
            </a:r>
          </a:p>
        </p:txBody>
      </p:sp>
      <p:sp>
        <p:nvSpPr>
          <p:cNvPr id="17" name="TextBox 16">
            <a:extLst>
              <a:ext uri="{FF2B5EF4-FFF2-40B4-BE49-F238E27FC236}">
                <a16:creationId xmlns:a16="http://schemas.microsoft.com/office/drawing/2014/main" id="{83C2EAF8-F96F-6E41-ACA2-86AE845110FC}"/>
              </a:ext>
            </a:extLst>
          </p:cNvPr>
          <p:cNvSpPr txBox="1"/>
          <p:nvPr/>
        </p:nvSpPr>
        <p:spPr>
          <a:xfrm>
            <a:off x="2551268" y="4582204"/>
            <a:ext cx="340391" cy="523220"/>
          </a:xfrm>
          <a:prstGeom prst="rect">
            <a:avLst/>
          </a:prstGeom>
          <a:noFill/>
        </p:spPr>
        <p:txBody>
          <a:bodyPr wrap="square" rtlCol="0">
            <a:spAutoFit/>
          </a:bodyPr>
          <a:lstStyle/>
          <a:p>
            <a:r>
              <a:rPr lang="en-US" sz="2800">
                <a:solidFill>
                  <a:srgbClr val="0070C0"/>
                </a:solidFill>
              </a:rPr>
              <a:t>1</a:t>
            </a:r>
          </a:p>
        </p:txBody>
      </p:sp>
      <p:sp>
        <p:nvSpPr>
          <p:cNvPr id="18" name="TextBox 17">
            <a:extLst>
              <a:ext uri="{FF2B5EF4-FFF2-40B4-BE49-F238E27FC236}">
                <a16:creationId xmlns:a16="http://schemas.microsoft.com/office/drawing/2014/main" id="{F13C3007-1042-FE4F-8148-CB19EC079E3B}"/>
              </a:ext>
            </a:extLst>
          </p:cNvPr>
          <p:cNvSpPr txBox="1"/>
          <p:nvPr/>
        </p:nvSpPr>
        <p:spPr>
          <a:xfrm>
            <a:off x="5077167" y="1760684"/>
            <a:ext cx="390169" cy="523220"/>
          </a:xfrm>
          <a:prstGeom prst="rect">
            <a:avLst/>
          </a:prstGeom>
          <a:noFill/>
        </p:spPr>
        <p:txBody>
          <a:bodyPr wrap="square" rtlCol="0">
            <a:spAutoFit/>
          </a:bodyPr>
          <a:lstStyle/>
          <a:p>
            <a:r>
              <a:rPr lang="en-US" sz="2800">
                <a:solidFill>
                  <a:srgbClr val="00B050"/>
                </a:solidFill>
              </a:rPr>
              <a:t>2</a:t>
            </a:r>
          </a:p>
        </p:txBody>
      </p:sp>
      <p:sp>
        <p:nvSpPr>
          <p:cNvPr id="19" name="TextBox 18">
            <a:extLst>
              <a:ext uri="{FF2B5EF4-FFF2-40B4-BE49-F238E27FC236}">
                <a16:creationId xmlns:a16="http://schemas.microsoft.com/office/drawing/2014/main" id="{8C6BAB30-A442-1C48-A6DF-33B2D62D6F62}"/>
              </a:ext>
            </a:extLst>
          </p:cNvPr>
          <p:cNvSpPr txBox="1"/>
          <p:nvPr/>
        </p:nvSpPr>
        <p:spPr>
          <a:xfrm>
            <a:off x="5422336" y="4430080"/>
            <a:ext cx="390169" cy="523220"/>
          </a:xfrm>
          <a:prstGeom prst="rect">
            <a:avLst/>
          </a:prstGeom>
          <a:noFill/>
        </p:spPr>
        <p:txBody>
          <a:bodyPr wrap="square" rtlCol="0">
            <a:spAutoFit/>
          </a:bodyPr>
          <a:lstStyle/>
          <a:p>
            <a:r>
              <a:rPr lang="en-US" sz="2800">
                <a:solidFill>
                  <a:srgbClr val="00B050"/>
                </a:solidFill>
              </a:rPr>
              <a:t>3</a:t>
            </a:r>
          </a:p>
        </p:txBody>
      </p:sp>
      <p:sp>
        <p:nvSpPr>
          <p:cNvPr id="20" name="TextBox 19">
            <a:extLst>
              <a:ext uri="{FF2B5EF4-FFF2-40B4-BE49-F238E27FC236}">
                <a16:creationId xmlns:a16="http://schemas.microsoft.com/office/drawing/2014/main" id="{A8D3EE10-0A0B-3147-8094-E4D4FD02274D}"/>
              </a:ext>
            </a:extLst>
          </p:cNvPr>
          <p:cNvSpPr txBox="1"/>
          <p:nvPr/>
        </p:nvSpPr>
        <p:spPr>
          <a:xfrm>
            <a:off x="7923993" y="1803971"/>
            <a:ext cx="358291" cy="523220"/>
          </a:xfrm>
          <a:prstGeom prst="rect">
            <a:avLst/>
          </a:prstGeom>
          <a:noFill/>
        </p:spPr>
        <p:txBody>
          <a:bodyPr wrap="square" rtlCol="0">
            <a:spAutoFit/>
          </a:bodyPr>
          <a:lstStyle/>
          <a:p>
            <a:r>
              <a:rPr lang="en-US" sz="2800">
                <a:solidFill>
                  <a:schemeClr val="accent4"/>
                </a:solidFill>
              </a:rPr>
              <a:t>4</a:t>
            </a:r>
          </a:p>
        </p:txBody>
      </p:sp>
    </p:spTree>
    <p:extLst>
      <p:ext uri="{BB962C8B-B14F-4D97-AF65-F5344CB8AC3E}">
        <p14:creationId xmlns:p14="http://schemas.microsoft.com/office/powerpoint/2010/main" val="1145963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12"/>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4"/>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4"/>
                                        </p:tgtEl>
                                      </p:cBhvr>
                                    </p:cmd>
                                  </p:childTnLst>
                                </p:cTn>
                              </p:par>
                            </p:childTnLst>
                          </p:cTn>
                        </p:par>
                      </p:childTnLst>
                    </p:cTn>
                  </p:par>
                </p:childTnLst>
              </p:cTn>
              <p:nextCondLst>
                <p:cond evt="onClick" delay="0">
                  <p:tgtEl>
                    <p:spTgt spid="4"/>
                  </p:tgtEl>
                </p:cond>
              </p:nextCondLst>
            </p:seq>
            <p:video>
              <p:cMediaNode vol="80000">
                <p:cTn id="24" repeatCount="indefinite" fill="hold" display="0">
                  <p:stCondLst>
                    <p:cond delay="indefinite"/>
                  </p:stCondLst>
                </p:cTn>
                <p:tgtEl>
                  <p:spTgt spid="4"/>
                </p:tgtEl>
              </p:cMediaNode>
            </p:video>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5"/>
                                        </p:tgtEl>
                                      </p:cBhvr>
                                    </p:cmd>
                                  </p:childTnLst>
                                </p:cTn>
                              </p:par>
                            </p:childTnLst>
                          </p:cTn>
                        </p:par>
                      </p:childTnLst>
                    </p:cTn>
                  </p:par>
                </p:childTnLst>
              </p:cTn>
              <p:nextCondLst>
                <p:cond evt="onClick" delay="0">
                  <p:tgtEl>
                    <p:spTgt spid="5"/>
                  </p:tgtEl>
                </p:cond>
              </p:nextCondLst>
            </p:seq>
            <p:video>
              <p:cMediaNode vol="80000">
                <p:cTn id="30" repeatCount="indefinite" fill="hold" display="0">
                  <p:stCondLst>
                    <p:cond delay="indefinite"/>
                  </p:stCondLst>
                </p:cTn>
                <p:tgtEl>
                  <p:spTgt spid="5"/>
                </p:tgtEl>
              </p:cMediaNode>
            </p:video>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clickEffect">
                                  <p:stCondLst>
                                    <p:cond delay="0"/>
                                  </p:stCondLst>
                                  <p:childTnLst>
                                    <p:cmd type="call" cmd="togglePause">
                                      <p:cBhvr>
                                        <p:cTn id="35" dur="1" fill="hold"/>
                                        <p:tgtEl>
                                          <p:spTgt spid="12"/>
                                        </p:tgtEl>
                                      </p:cBhvr>
                                    </p:cmd>
                                  </p:childTnLst>
                                </p:cTn>
                              </p:par>
                            </p:childTnLst>
                          </p:cTn>
                        </p:par>
                      </p:childTnLst>
                    </p:cTn>
                  </p:par>
                </p:childTnLst>
              </p:cTn>
              <p:nextCondLst>
                <p:cond evt="onClick" delay="0">
                  <p:tgtEl>
                    <p:spTgt spid="12"/>
                  </p:tgtEl>
                </p:cond>
              </p:nextCondLst>
            </p:seq>
            <p:video>
              <p:cMediaNode vol="80000">
                <p:cTn id="36" repeatCount="indefinite" fill="hold" display="0">
                  <p:stCondLst>
                    <p:cond delay="indefinite"/>
                  </p:stCondLst>
                </p:cTn>
                <p:tgtEl>
                  <p:spTgt spid="12"/>
                </p:tgtEl>
              </p:cMediaNode>
            </p:video>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2" presetClass="mediacall" presetSubtype="0" fill="hold" nodeType="clickEffect">
                                  <p:stCondLst>
                                    <p:cond delay="0"/>
                                  </p:stCondLst>
                                  <p:childTnLst>
                                    <p:cmd type="call" cmd="togglePause">
                                      <p:cBhvr>
                                        <p:cTn id="41" dur="1" fill="hold"/>
                                        <p:tgtEl>
                                          <p:spTgt spid="13"/>
                                        </p:tgtEl>
                                      </p:cBhvr>
                                    </p:cmd>
                                  </p:childTnLst>
                                </p:cTn>
                              </p:par>
                            </p:childTnLst>
                          </p:cTn>
                        </p:par>
                      </p:childTnLst>
                    </p:cTn>
                  </p:par>
                </p:childTnLst>
              </p:cTn>
              <p:nextCondLst>
                <p:cond evt="onClick" delay="0">
                  <p:tgtEl>
                    <p:spTgt spid="13"/>
                  </p:tgtEl>
                </p:cond>
              </p:nextCondLst>
            </p:seq>
            <p:video>
              <p:cMediaNode vol="80000">
                <p:cTn id="42" repeatCount="indefinite" fill="hold" display="0">
                  <p:stCondLst>
                    <p:cond delay="indefinite"/>
                  </p:stCondLst>
                </p:cTn>
                <p:tgtEl>
                  <p:spTgt spid="1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IS_2minus3">
            <a:hlinkClick r:id="" action="ppaction://media"/>
            <a:extLst>
              <a:ext uri="{FF2B5EF4-FFF2-40B4-BE49-F238E27FC236}">
                <a16:creationId xmlns:a16="http://schemas.microsoft.com/office/drawing/2014/main" id="{CC1DBDAD-3B93-3342-831F-BFA7D5F5DC50}"/>
              </a:ext>
            </a:extLst>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4"/>
          <a:srcRect l="14865" t="10576" r="18831" b="6185"/>
          <a:stretch>
            <a:fillRect/>
          </a:stretch>
        </p:blipFill>
        <p:spPr>
          <a:xfrm>
            <a:off x="4642785" y="52466"/>
            <a:ext cx="7197398" cy="6776834"/>
          </a:xfrm>
        </p:spPr>
      </p:pic>
      <p:sp>
        <p:nvSpPr>
          <p:cNvPr id="5" name="Title 1">
            <a:extLst>
              <a:ext uri="{FF2B5EF4-FFF2-40B4-BE49-F238E27FC236}">
                <a16:creationId xmlns:a16="http://schemas.microsoft.com/office/drawing/2014/main" id="{CD4D27FD-5C42-B249-9318-74BCB133344F}"/>
              </a:ext>
            </a:extLst>
          </p:cNvPr>
          <p:cNvSpPr>
            <a:spLocks noGrp="1"/>
          </p:cNvSpPr>
          <p:nvPr>
            <p:ph type="title"/>
          </p:nvPr>
        </p:nvSpPr>
        <p:spPr>
          <a:xfrm>
            <a:off x="838200" y="162760"/>
            <a:ext cx="10515600" cy="1325563"/>
          </a:xfrm>
        </p:spPr>
        <p:txBody>
          <a:bodyPr/>
          <a:lstStyle/>
          <a:p>
            <a:r>
              <a:rPr lang="en-US"/>
              <a:t>Dozens of events</a:t>
            </a:r>
            <a:br>
              <a:rPr lang="en-US"/>
            </a:br>
            <a:r>
              <a:rPr lang="en-US"/>
              <a:t>(O V, Ch 2 – Ch 3)</a:t>
            </a:r>
          </a:p>
        </p:txBody>
      </p:sp>
      <p:sp>
        <p:nvSpPr>
          <p:cNvPr id="6" name="Oval 5">
            <a:extLst>
              <a:ext uri="{FF2B5EF4-FFF2-40B4-BE49-F238E27FC236}">
                <a16:creationId xmlns:a16="http://schemas.microsoft.com/office/drawing/2014/main" id="{435F36E7-305E-D048-8D96-10EBEE4CF72B}"/>
              </a:ext>
            </a:extLst>
          </p:cNvPr>
          <p:cNvSpPr/>
          <p:nvPr/>
        </p:nvSpPr>
        <p:spPr>
          <a:xfrm>
            <a:off x="8547653" y="3362826"/>
            <a:ext cx="524786" cy="712160"/>
          </a:xfrm>
          <a:prstGeom prst="ellipse">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FC9AE9D-60AB-B54C-942A-6A20CD8E7D04}"/>
              </a:ext>
            </a:extLst>
          </p:cNvPr>
          <p:cNvSpPr/>
          <p:nvPr/>
        </p:nvSpPr>
        <p:spPr>
          <a:xfrm>
            <a:off x="9223512" y="4238044"/>
            <a:ext cx="389615" cy="429371"/>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4A5EBB69-802E-544D-A20F-F4E250143DA7}"/>
              </a:ext>
            </a:extLst>
          </p:cNvPr>
          <p:cNvGrpSpPr/>
          <p:nvPr/>
        </p:nvGrpSpPr>
        <p:grpSpPr>
          <a:xfrm>
            <a:off x="577517" y="1822783"/>
            <a:ext cx="3964404" cy="3716628"/>
            <a:chOff x="1691435" y="2703445"/>
            <a:chExt cx="2821135" cy="2647620"/>
          </a:xfrm>
        </p:grpSpPr>
        <p:cxnSp>
          <p:nvCxnSpPr>
            <p:cNvPr id="9" name="Straight Arrow Connector 8">
              <a:extLst>
                <a:ext uri="{FF2B5EF4-FFF2-40B4-BE49-F238E27FC236}">
                  <a16:creationId xmlns:a16="http://schemas.microsoft.com/office/drawing/2014/main" id="{DD6FA0F0-8A0B-5849-B750-A726297B6A83}"/>
                </a:ext>
              </a:extLst>
            </p:cNvPr>
            <p:cNvCxnSpPr>
              <a:cxnSpLocks/>
            </p:cNvCxnSpPr>
            <p:nvPr/>
          </p:nvCxnSpPr>
          <p:spPr>
            <a:xfrm flipH="1" flipV="1">
              <a:off x="2232660" y="2715490"/>
              <a:ext cx="869343" cy="2075402"/>
            </a:xfrm>
            <a:prstGeom prst="straightConnector1">
              <a:avLst/>
            </a:prstGeom>
            <a:ln w="4762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3C5799FD-AC53-C246-9C1D-F7CA40E4C2CA}"/>
                </a:ext>
              </a:extLst>
            </p:cNvPr>
            <p:cNvCxnSpPr>
              <a:cxnSpLocks/>
            </p:cNvCxnSpPr>
            <p:nvPr/>
          </p:nvCxnSpPr>
          <p:spPr>
            <a:xfrm flipV="1">
              <a:off x="3102003" y="2703445"/>
              <a:ext cx="876631" cy="2087447"/>
            </a:xfrm>
            <a:prstGeom prst="straightConnector1">
              <a:avLst/>
            </a:prstGeom>
            <a:ln w="4762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2A3BB21-17A1-C64E-8F11-C89C2FE66E10}"/>
                </a:ext>
              </a:extLst>
            </p:cNvPr>
            <p:cNvSpPr txBox="1"/>
            <p:nvPr/>
          </p:nvSpPr>
          <p:spPr>
            <a:xfrm>
              <a:off x="1691435" y="4802937"/>
              <a:ext cx="2821135" cy="548128"/>
            </a:xfrm>
            <a:prstGeom prst="rect">
              <a:avLst/>
            </a:prstGeom>
            <a:noFill/>
            <a:ln>
              <a:noFill/>
            </a:ln>
          </p:spPr>
          <p:txBody>
            <a:bodyPr wrap="square" rtlCol="0">
              <a:spAutoFit/>
            </a:bodyPr>
            <a:lstStyle/>
            <a:p>
              <a:pPr algn="ctr"/>
              <a:r>
                <a:rPr lang="en-US" sz="4400">
                  <a:solidFill>
                    <a:srgbClr val="FF0000"/>
                  </a:solidFill>
                </a:rPr>
                <a:t>Dispersion (+λ)</a:t>
              </a:r>
            </a:p>
          </p:txBody>
        </p:sp>
        <p:sp>
          <p:nvSpPr>
            <p:cNvPr id="12" name="TextBox 11">
              <a:extLst>
                <a:ext uri="{FF2B5EF4-FFF2-40B4-BE49-F238E27FC236}">
                  <a16:creationId xmlns:a16="http://schemas.microsoft.com/office/drawing/2014/main" id="{C7027E29-5C83-DA42-8B08-56B79B693D97}"/>
                </a:ext>
              </a:extLst>
            </p:cNvPr>
            <p:cNvSpPr txBox="1"/>
            <p:nvPr/>
          </p:nvSpPr>
          <p:spPr>
            <a:xfrm>
              <a:off x="1859313" y="3551766"/>
              <a:ext cx="862984" cy="548128"/>
            </a:xfrm>
            <a:prstGeom prst="rect">
              <a:avLst/>
            </a:prstGeom>
            <a:noFill/>
            <a:ln>
              <a:noFill/>
            </a:ln>
          </p:spPr>
          <p:txBody>
            <a:bodyPr wrap="square" rtlCol="0">
              <a:spAutoFit/>
            </a:bodyPr>
            <a:lstStyle/>
            <a:p>
              <a:pPr algn="ctr"/>
              <a:r>
                <a:rPr lang="en-US" sz="4400">
                  <a:solidFill>
                    <a:srgbClr val="FF0000"/>
                  </a:solidFill>
                </a:rPr>
                <a:t>Ch2</a:t>
              </a:r>
            </a:p>
          </p:txBody>
        </p:sp>
        <p:sp>
          <p:nvSpPr>
            <p:cNvPr id="13" name="TextBox 12">
              <a:extLst>
                <a:ext uri="{FF2B5EF4-FFF2-40B4-BE49-F238E27FC236}">
                  <a16:creationId xmlns:a16="http://schemas.microsoft.com/office/drawing/2014/main" id="{D3777AB2-3EF8-1D44-9877-290A2730500B}"/>
                </a:ext>
              </a:extLst>
            </p:cNvPr>
            <p:cNvSpPr txBox="1"/>
            <p:nvPr/>
          </p:nvSpPr>
          <p:spPr>
            <a:xfrm>
              <a:off x="3481710" y="3551766"/>
              <a:ext cx="862984" cy="548128"/>
            </a:xfrm>
            <a:prstGeom prst="rect">
              <a:avLst/>
            </a:prstGeom>
            <a:noFill/>
            <a:ln>
              <a:noFill/>
            </a:ln>
          </p:spPr>
          <p:txBody>
            <a:bodyPr wrap="square" rtlCol="0">
              <a:spAutoFit/>
            </a:bodyPr>
            <a:lstStyle/>
            <a:p>
              <a:pPr algn="ctr"/>
              <a:r>
                <a:rPr lang="en-US" sz="4400">
                  <a:solidFill>
                    <a:srgbClr val="FF0000"/>
                  </a:solidFill>
                </a:rPr>
                <a:t>Ch3</a:t>
              </a:r>
            </a:p>
          </p:txBody>
        </p:sp>
      </p:grpSp>
      <p:sp>
        <p:nvSpPr>
          <p:cNvPr id="14" name="Oval 13">
            <a:extLst>
              <a:ext uri="{FF2B5EF4-FFF2-40B4-BE49-F238E27FC236}">
                <a16:creationId xmlns:a16="http://schemas.microsoft.com/office/drawing/2014/main" id="{588ABEF5-F020-F340-92E4-F57028E6F470}"/>
              </a:ext>
            </a:extLst>
          </p:cNvPr>
          <p:cNvSpPr/>
          <p:nvPr/>
        </p:nvSpPr>
        <p:spPr>
          <a:xfrm>
            <a:off x="10384653" y="3347051"/>
            <a:ext cx="389615" cy="429371"/>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AC77E4C-9B41-5848-9E2C-75F623B16BCA}"/>
              </a:ext>
            </a:extLst>
          </p:cNvPr>
          <p:cNvSpPr/>
          <p:nvPr/>
        </p:nvSpPr>
        <p:spPr>
          <a:xfrm>
            <a:off x="6031217" y="1942935"/>
            <a:ext cx="389615" cy="429371"/>
          </a:xfrm>
          <a:prstGeom prst="ellipse">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4AA89576-5F4A-2D45-ACDF-D49BDD516C2F}"/>
              </a:ext>
            </a:extLst>
          </p:cNvPr>
          <p:cNvSpPr txBox="1"/>
          <p:nvPr/>
        </p:nvSpPr>
        <p:spPr>
          <a:xfrm>
            <a:off x="8227071" y="3263351"/>
            <a:ext cx="354932" cy="584775"/>
          </a:xfrm>
          <a:prstGeom prst="rect">
            <a:avLst/>
          </a:prstGeom>
          <a:noFill/>
        </p:spPr>
        <p:txBody>
          <a:bodyPr wrap="square" rtlCol="0">
            <a:spAutoFit/>
          </a:bodyPr>
          <a:lstStyle/>
          <a:p>
            <a:pPr algn="ctr"/>
            <a:r>
              <a:rPr lang="en-US" sz="3200">
                <a:solidFill>
                  <a:srgbClr val="FFC000"/>
                </a:solidFill>
              </a:rPr>
              <a:t>4</a:t>
            </a:r>
          </a:p>
        </p:txBody>
      </p:sp>
      <p:sp>
        <p:nvSpPr>
          <p:cNvPr id="17" name="TextBox 16">
            <a:extLst>
              <a:ext uri="{FF2B5EF4-FFF2-40B4-BE49-F238E27FC236}">
                <a16:creationId xmlns:a16="http://schemas.microsoft.com/office/drawing/2014/main" id="{4BAAF521-2802-BB4C-B846-FC7A434BA34A}"/>
              </a:ext>
            </a:extLst>
          </p:cNvPr>
          <p:cNvSpPr txBox="1"/>
          <p:nvPr/>
        </p:nvSpPr>
        <p:spPr>
          <a:xfrm>
            <a:off x="8876129" y="4171816"/>
            <a:ext cx="354932" cy="584775"/>
          </a:xfrm>
          <a:prstGeom prst="rect">
            <a:avLst/>
          </a:prstGeom>
          <a:noFill/>
        </p:spPr>
        <p:txBody>
          <a:bodyPr wrap="square" rtlCol="0">
            <a:spAutoFit/>
          </a:bodyPr>
          <a:lstStyle/>
          <a:p>
            <a:pPr algn="ctr"/>
            <a:r>
              <a:rPr lang="en-US" sz="3200">
                <a:solidFill>
                  <a:srgbClr val="00B050"/>
                </a:solidFill>
              </a:rPr>
              <a:t>3</a:t>
            </a:r>
          </a:p>
        </p:txBody>
      </p:sp>
      <p:sp>
        <p:nvSpPr>
          <p:cNvPr id="18" name="TextBox 17">
            <a:extLst>
              <a:ext uri="{FF2B5EF4-FFF2-40B4-BE49-F238E27FC236}">
                <a16:creationId xmlns:a16="http://schemas.microsoft.com/office/drawing/2014/main" id="{8701DEC1-B905-AE48-9883-78455BD112A1}"/>
              </a:ext>
            </a:extLst>
          </p:cNvPr>
          <p:cNvSpPr txBox="1"/>
          <p:nvPr/>
        </p:nvSpPr>
        <p:spPr>
          <a:xfrm>
            <a:off x="10425254" y="3658028"/>
            <a:ext cx="354932" cy="584775"/>
          </a:xfrm>
          <a:prstGeom prst="rect">
            <a:avLst/>
          </a:prstGeom>
          <a:noFill/>
        </p:spPr>
        <p:txBody>
          <a:bodyPr wrap="square" rtlCol="0">
            <a:spAutoFit/>
          </a:bodyPr>
          <a:lstStyle/>
          <a:p>
            <a:pPr algn="ctr"/>
            <a:r>
              <a:rPr lang="en-US" sz="3200">
                <a:solidFill>
                  <a:srgbClr val="00B050"/>
                </a:solidFill>
              </a:rPr>
              <a:t>2</a:t>
            </a:r>
          </a:p>
        </p:txBody>
      </p:sp>
      <p:sp>
        <p:nvSpPr>
          <p:cNvPr id="19" name="TextBox 18">
            <a:extLst>
              <a:ext uri="{FF2B5EF4-FFF2-40B4-BE49-F238E27FC236}">
                <a16:creationId xmlns:a16="http://schemas.microsoft.com/office/drawing/2014/main" id="{DC602CEE-9188-4647-B718-6FE0F610F3F3}"/>
              </a:ext>
            </a:extLst>
          </p:cNvPr>
          <p:cNvSpPr txBox="1"/>
          <p:nvPr/>
        </p:nvSpPr>
        <p:spPr>
          <a:xfrm>
            <a:off x="6322259" y="1547303"/>
            <a:ext cx="354932" cy="584775"/>
          </a:xfrm>
          <a:prstGeom prst="rect">
            <a:avLst/>
          </a:prstGeom>
          <a:noFill/>
        </p:spPr>
        <p:txBody>
          <a:bodyPr wrap="square" lIns="90000" rtlCol="0">
            <a:spAutoFit/>
          </a:bodyPr>
          <a:lstStyle/>
          <a:p>
            <a:pPr algn="ctr"/>
            <a:r>
              <a:rPr lang="en-US" sz="3200">
                <a:solidFill>
                  <a:srgbClr val="0070C0"/>
                </a:solidFill>
              </a:rPr>
              <a:t>1</a:t>
            </a:r>
          </a:p>
        </p:txBody>
      </p:sp>
      <p:sp>
        <p:nvSpPr>
          <p:cNvPr id="20" name="TextBox 19">
            <a:extLst>
              <a:ext uri="{FF2B5EF4-FFF2-40B4-BE49-F238E27FC236}">
                <a16:creationId xmlns:a16="http://schemas.microsoft.com/office/drawing/2014/main" id="{FA61C5CF-8CB4-E646-AB9D-6998495B1DB1}"/>
              </a:ext>
            </a:extLst>
          </p:cNvPr>
          <p:cNvSpPr txBox="1"/>
          <p:nvPr/>
        </p:nvSpPr>
        <p:spPr>
          <a:xfrm>
            <a:off x="9070967" y="121263"/>
            <a:ext cx="2778854" cy="369332"/>
          </a:xfrm>
          <a:prstGeom prst="rect">
            <a:avLst/>
          </a:prstGeom>
          <a:noFill/>
        </p:spPr>
        <p:txBody>
          <a:bodyPr wrap="square" rtlCol="0">
            <a:spAutoFit/>
          </a:bodyPr>
          <a:lstStyle/>
          <a:p>
            <a:r>
              <a:rPr lang="en-US"/>
              <a:t>Movie credit: Jacob Parker</a:t>
            </a:r>
          </a:p>
        </p:txBody>
      </p:sp>
      <p:sp>
        <p:nvSpPr>
          <p:cNvPr id="21" name="Oval 20">
            <a:extLst>
              <a:ext uri="{FF2B5EF4-FFF2-40B4-BE49-F238E27FC236}">
                <a16:creationId xmlns:a16="http://schemas.microsoft.com/office/drawing/2014/main" id="{18514E06-FE3C-C642-9589-5CFE83A76045}"/>
              </a:ext>
            </a:extLst>
          </p:cNvPr>
          <p:cNvSpPr/>
          <p:nvPr/>
        </p:nvSpPr>
        <p:spPr>
          <a:xfrm>
            <a:off x="7329609" y="2948445"/>
            <a:ext cx="389615" cy="429371"/>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22E0AB5-30D5-6847-88B8-F122BA04674A}"/>
              </a:ext>
            </a:extLst>
          </p:cNvPr>
          <p:cNvSpPr/>
          <p:nvPr/>
        </p:nvSpPr>
        <p:spPr>
          <a:xfrm>
            <a:off x="11016733" y="3237126"/>
            <a:ext cx="389615" cy="42937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C209BE4-0288-B24D-89CE-7115BBA9538F}"/>
              </a:ext>
            </a:extLst>
          </p:cNvPr>
          <p:cNvSpPr/>
          <p:nvPr/>
        </p:nvSpPr>
        <p:spPr>
          <a:xfrm>
            <a:off x="5823857" y="3969104"/>
            <a:ext cx="389615" cy="429371"/>
          </a:xfrm>
          <a:prstGeom prst="ellipse">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D72D09F-BA85-4B47-AA61-28D6EC9E0251}"/>
              </a:ext>
            </a:extLst>
          </p:cNvPr>
          <p:cNvSpPr/>
          <p:nvPr/>
        </p:nvSpPr>
        <p:spPr>
          <a:xfrm>
            <a:off x="6508403" y="4173969"/>
            <a:ext cx="389615" cy="429371"/>
          </a:xfrm>
          <a:prstGeom prst="ellipse">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4A9AD39D-19E0-DA46-9056-9B22D80B5291}"/>
              </a:ext>
            </a:extLst>
          </p:cNvPr>
          <p:cNvSpPr/>
          <p:nvPr/>
        </p:nvSpPr>
        <p:spPr>
          <a:xfrm>
            <a:off x="9721121" y="4961745"/>
            <a:ext cx="386897" cy="395332"/>
          </a:xfrm>
          <a:prstGeom prst="ellipse">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3403173D-A722-0A42-AAAE-5EEF917695F2}"/>
              </a:ext>
            </a:extLst>
          </p:cNvPr>
          <p:cNvSpPr/>
          <p:nvPr/>
        </p:nvSpPr>
        <p:spPr>
          <a:xfrm>
            <a:off x="8630229" y="2330715"/>
            <a:ext cx="223415" cy="22337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BE84D508-49BF-C74C-9519-3FD84481051E}"/>
              </a:ext>
            </a:extLst>
          </p:cNvPr>
          <p:cNvSpPr/>
          <p:nvPr/>
        </p:nvSpPr>
        <p:spPr>
          <a:xfrm>
            <a:off x="9020012" y="2218655"/>
            <a:ext cx="305396" cy="369735"/>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8AB7EA8D-A050-7A42-9855-EB7C9C4B0382}"/>
              </a:ext>
            </a:extLst>
          </p:cNvPr>
          <p:cNvSpPr/>
          <p:nvPr/>
        </p:nvSpPr>
        <p:spPr>
          <a:xfrm>
            <a:off x="8496403" y="2196409"/>
            <a:ext cx="230020" cy="223377"/>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169746C1-B90A-3747-BFC3-F6D72C5355A8}"/>
              </a:ext>
            </a:extLst>
          </p:cNvPr>
          <p:cNvSpPr/>
          <p:nvPr/>
        </p:nvSpPr>
        <p:spPr>
          <a:xfrm>
            <a:off x="7092123" y="3673992"/>
            <a:ext cx="389615" cy="429371"/>
          </a:xfrm>
          <a:prstGeom prst="ellipse">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FC99E944-D69D-7746-B59B-A4370A03BA2D}"/>
              </a:ext>
            </a:extLst>
          </p:cNvPr>
          <p:cNvSpPr/>
          <p:nvPr/>
        </p:nvSpPr>
        <p:spPr>
          <a:xfrm>
            <a:off x="6372271" y="1036384"/>
            <a:ext cx="389615" cy="429371"/>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D050"/>
              </a:solidFill>
            </a:endParaRPr>
          </a:p>
        </p:txBody>
      </p:sp>
      <p:sp>
        <p:nvSpPr>
          <p:cNvPr id="31" name="Oval 30">
            <a:extLst>
              <a:ext uri="{FF2B5EF4-FFF2-40B4-BE49-F238E27FC236}">
                <a16:creationId xmlns:a16="http://schemas.microsoft.com/office/drawing/2014/main" id="{E3B1BCB0-BE6E-1A4A-B72F-6FD9707A94C9}"/>
              </a:ext>
            </a:extLst>
          </p:cNvPr>
          <p:cNvSpPr/>
          <p:nvPr/>
        </p:nvSpPr>
        <p:spPr>
          <a:xfrm>
            <a:off x="9543157" y="3895321"/>
            <a:ext cx="389615" cy="429371"/>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97D9EE7F-209E-5B43-981E-BBB4F51804C2}"/>
              </a:ext>
            </a:extLst>
          </p:cNvPr>
          <p:cNvSpPr/>
          <p:nvPr/>
        </p:nvSpPr>
        <p:spPr>
          <a:xfrm>
            <a:off x="10394648" y="2974801"/>
            <a:ext cx="389615" cy="429371"/>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32C810F3-832F-7048-B579-575AE65C2785}"/>
              </a:ext>
            </a:extLst>
          </p:cNvPr>
          <p:cNvSpPr/>
          <p:nvPr/>
        </p:nvSpPr>
        <p:spPr>
          <a:xfrm>
            <a:off x="8307049" y="4619475"/>
            <a:ext cx="386897" cy="39533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51131F2E-73A7-AA4B-A138-7B04C8A7F8AB}"/>
              </a:ext>
            </a:extLst>
          </p:cNvPr>
          <p:cNvSpPr/>
          <p:nvPr/>
        </p:nvSpPr>
        <p:spPr>
          <a:xfrm>
            <a:off x="7782398" y="4222233"/>
            <a:ext cx="386897" cy="395332"/>
          </a:xfrm>
          <a:prstGeom prst="ellipse">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3DF7C9B5-863E-A043-8A97-AB158F4A3AD9}"/>
              </a:ext>
            </a:extLst>
          </p:cNvPr>
          <p:cNvSpPr/>
          <p:nvPr/>
        </p:nvSpPr>
        <p:spPr>
          <a:xfrm>
            <a:off x="7807401" y="4636965"/>
            <a:ext cx="386897" cy="395332"/>
          </a:xfrm>
          <a:prstGeom prst="ellipse">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B8E93A0A-3E9F-504F-9137-6A94B68FB624}"/>
              </a:ext>
            </a:extLst>
          </p:cNvPr>
          <p:cNvSpPr/>
          <p:nvPr/>
        </p:nvSpPr>
        <p:spPr>
          <a:xfrm>
            <a:off x="8708763" y="2446244"/>
            <a:ext cx="230020" cy="223377"/>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E441EE4C-D379-874A-8005-EC6FEC9911CF}"/>
              </a:ext>
            </a:extLst>
          </p:cNvPr>
          <p:cNvSpPr/>
          <p:nvPr/>
        </p:nvSpPr>
        <p:spPr>
          <a:xfrm>
            <a:off x="8519408" y="2853142"/>
            <a:ext cx="386897" cy="395332"/>
          </a:xfrm>
          <a:prstGeom prst="ellipse">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1E15515E-EDB8-D64F-B3A4-A1FB149F2158}"/>
              </a:ext>
            </a:extLst>
          </p:cNvPr>
          <p:cNvSpPr/>
          <p:nvPr/>
        </p:nvSpPr>
        <p:spPr>
          <a:xfrm>
            <a:off x="7809876" y="1783846"/>
            <a:ext cx="386897" cy="395332"/>
          </a:xfrm>
          <a:prstGeom prst="ellipse">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370D717A-737D-B443-AEF5-CCABA13BC252}"/>
              </a:ext>
            </a:extLst>
          </p:cNvPr>
          <p:cNvSpPr/>
          <p:nvPr/>
        </p:nvSpPr>
        <p:spPr>
          <a:xfrm>
            <a:off x="9352122" y="4482091"/>
            <a:ext cx="503911" cy="580186"/>
          </a:xfrm>
          <a:prstGeom prst="ellipse">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7ED3646B-B46C-EC4C-A47D-A92DC786C5A7}"/>
              </a:ext>
            </a:extLst>
          </p:cNvPr>
          <p:cNvSpPr/>
          <p:nvPr/>
        </p:nvSpPr>
        <p:spPr>
          <a:xfrm>
            <a:off x="8642591" y="5334592"/>
            <a:ext cx="450862" cy="532150"/>
          </a:xfrm>
          <a:prstGeom prst="ellipse">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73D07559-F8A7-CD4A-9650-E1917612EAD4}"/>
              </a:ext>
            </a:extLst>
          </p:cNvPr>
          <p:cNvSpPr/>
          <p:nvPr/>
        </p:nvSpPr>
        <p:spPr>
          <a:xfrm>
            <a:off x="9750075" y="3274601"/>
            <a:ext cx="389615" cy="429371"/>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3A2644CB-849C-AD4C-89C0-5FA235B161F9}"/>
              </a:ext>
            </a:extLst>
          </p:cNvPr>
          <p:cNvSpPr/>
          <p:nvPr/>
        </p:nvSpPr>
        <p:spPr>
          <a:xfrm>
            <a:off x="7305361" y="432580"/>
            <a:ext cx="389615" cy="42937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1E26ADC6-9085-7C40-9FF1-C6DA6EC42D23}"/>
              </a:ext>
            </a:extLst>
          </p:cNvPr>
          <p:cNvSpPr/>
          <p:nvPr/>
        </p:nvSpPr>
        <p:spPr>
          <a:xfrm>
            <a:off x="9791834" y="5269637"/>
            <a:ext cx="450862" cy="312828"/>
          </a:xfrm>
          <a:prstGeom prst="ellipse">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71E910AC-AD35-B942-ADB8-005DCE9F3311}"/>
              </a:ext>
            </a:extLst>
          </p:cNvPr>
          <p:cNvSpPr/>
          <p:nvPr/>
        </p:nvSpPr>
        <p:spPr>
          <a:xfrm>
            <a:off x="8969109" y="5094160"/>
            <a:ext cx="386897" cy="39533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361BC0F9-458C-FE46-8C4D-7FDB6BAA3DBF}"/>
              </a:ext>
            </a:extLst>
          </p:cNvPr>
          <p:cNvSpPr/>
          <p:nvPr/>
        </p:nvSpPr>
        <p:spPr>
          <a:xfrm>
            <a:off x="8531897" y="1801336"/>
            <a:ext cx="386897" cy="395332"/>
          </a:xfrm>
          <a:prstGeom prst="ellipse">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8991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repeatCount="indefinite" fill="hold" display="0">
                  <p:stCondLst>
                    <p:cond delay="indefinite"/>
                  </p:stCondLst>
                </p:cTn>
                <p:tgtEl>
                  <p:spTgt spid="4"/>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5373</TotalTime>
  <Words>727</Words>
  <Application>Microsoft Macintosh PowerPoint</Application>
  <PresentationFormat>Widescreen</PresentationFormat>
  <Paragraphs>90</Paragraphs>
  <Slides>12</Slides>
  <Notes>0</Notes>
  <HiddenSlides>0</HiddenSlides>
  <MMClips>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Office Theme</vt:lpstr>
      <vt:lpstr>First Flight of the EUV Snapshot Imaging Spectrograph (ESIS)</vt:lpstr>
      <vt:lpstr>Abstract</vt:lpstr>
      <vt:lpstr>EUV Snapshot Imaging Spectrograph (ESIS) Rocket</vt:lpstr>
      <vt:lpstr>ESIS Instrument</vt:lpstr>
      <vt:lpstr>Instrument</vt:lpstr>
      <vt:lpstr>Level 1 Data (Ch 1)</vt:lpstr>
      <vt:lpstr>4 ESIS channels</vt:lpstr>
      <vt:lpstr>Example Events (O V, Ch 2 – Ch 3)</vt:lpstr>
      <vt:lpstr>Dozens of events (O V, Ch 2 – Ch 3)</vt:lpstr>
      <vt:lpstr>Analysis Tasks</vt:lpstr>
      <vt:lpstr>Summary</vt:lpstr>
      <vt:lpstr>MSU Rocket-Related Posters at AGU</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Kankelborg, Charles</dc:creator>
  <cp:lastModifiedBy>Kankelborg, Charles</cp:lastModifiedBy>
  <cp:revision>82</cp:revision>
  <dcterms:created xsi:type="dcterms:W3CDTF">2019-12-06T23:17:39Z</dcterms:created>
  <dcterms:modified xsi:type="dcterms:W3CDTF">2019-12-11T05:51:10Z</dcterms:modified>
</cp:coreProperties>
</file>