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7"/>
  </p:notesMasterIdLst>
  <p:sldIdLst>
    <p:sldId id="256" r:id="rId2"/>
    <p:sldId id="259" r:id="rId3"/>
    <p:sldId id="257" r:id="rId4"/>
    <p:sldId id="269" r:id="rId5"/>
    <p:sldId id="258" r:id="rId6"/>
    <p:sldId id="261" r:id="rId7"/>
    <p:sldId id="270" r:id="rId8"/>
    <p:sldId id="268" r:id="rId9"/>
    <p:sldId id="266" r:id="rId10"/>
    <p:sldId id="267" r:id="rId11"/>
    <p:sldId id="260" r:id="rId12"/>
    <p:sldId id="262" r:id="rId13"/>
    <p:sldId id="263" r:id="rId14"/>
    <p:sldId id="264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6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40C94-FC66-C74F-8BFF-556257ECCA80}" type="datetimeFigureOut">
              <a:rPr lang="en-US" smtClean="0"/>
              <a:t>8/6/13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924CA-DA66-1144-8AB1-2C87BD25C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6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Ugliest</a:t>
            </a:r>
            <a:r>
              <a:rPr lang="en-US" baseline="0" dirty="0" smtClean="0"/>
              <a:t> color scheme ever?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924CA-DA66-1144-8AB1-2C87BD25C9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72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Tuesday, August 6,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Tuesday, August 6,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Tuesday, August 6,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Tuesday, August 6,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Tuesday, August 6,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Tuesday, August 6, 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Tuesday, August 6, 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Tuesday, August 6, 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Tuesday, August 6, 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Tuesday, August 6, 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Tuesday, August 6, 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Tuesday, August 6, 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onal_h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76" y="943721"/>
            <a:ext cx="6644811" cy="5308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Coronal Hole tracking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715" y="3505200"/>
            <a:ext cx="6400800" cy="17526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avid </a:t>
            </a:r>
            <a:r>
              <a:rPr lang="en-US" dirty="0"/>
              <a:t>S</a:t>
            </a:r>
            <a:r>
              <a:rPr lang="en-US" dirty="0" smtClean="0"/>
              <a:t>tauffer</a:t>
            </a:r>
          </a:p>
          <a:p>
            <a:r>
              <a:rPr lang="en-US" dirty="0"/>
              <a:t>C</a:t>
            </a:r>
            <a:r>
              <a:rPr lang="en-US" dirty="0" smtClean="0"/>
              <a:t>hris </a:t>
            </a:r>
            <a:r>
              <a:rPr lang="en-US" dirty="0" err="1" smtClean="0"/>
              <a:t>Lowder</a:t>
            </a:r>
            <a:endParaRPr lang="en-US" dirty="0"/>
          </a:p>
        </p:txBody>
      </p:sp>
      <p:pic>
        <p:nvPicPr>
          <p:cNvPr id="5" name="Picture 4" descr="CULogobl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088"/>
            <a:ext cx="1910947" cy="595123"/>
          </a:xfrm>
          <a:prstGeom prst="rect">
            <a:avLst/>
          </a:prstGeom>
        </p:spPr>
      </p:pic>
      <p:pic>
        <p:nvPicPr>
          <p:cNvPr id="6" name="Picture 5" descr="sgms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0162"/>
            <a:ext cx="1007861" cy="1401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4240" y="6370168"/>
            <a:ext cx="24484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Steve Albers, Dennis di </a:t>
            </a:r>
            <a:r>
              <a:rPr lang="en-US" sz="800" dirty="0" err="1"/>
              <a:t>Cicco</a:t>
            </a:r>
            <a:r>
              <a:rPr lang="en-US" sz="800" dirty="0"/>
              <a:t>, </a:t>
            </a:r>
            <a:r>
              <a:rPr lang="en-US" sz="800" dirty="0" smtClean="0"/>
              <a:t>and </a:t>
            </a:r>
            <a:r>
              <a:rPr lang="en-US" sz="800" dirty="0"/>
              <a:t>Gary Emerson</a:t>
            </a:r>
          </a:p>
        </p:txBody>
      </p:sp>
    </p:spTree>
    <p:extLst>
      <p:ext uri="{BB962C8B-B14F-4D97-AF65-F5344CB8AC3E}">
        <p14:creationId xmlns:p14="http://schemas.microsoft.com/office/powerpoint/2010/main" val="3888702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63" y="597536"/>
            <a:ext cx="6260464" cy="626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58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are coronal holes shaped by magnetic fields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 further clarification.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Are daily </a:t>
            </a:r>
            <a:r>
              <a:rPr lang="en-US" dirty="0" err="1"/>
              <a:t>hmi</a:t>
            </a:r>
            <a:r>
              <a:rPr lang="en-US" dirty="0"/>
              <a:t>-updated synoptic magnetic charts more accurate than the full rotation </a:t>
            </a:r>
            <a:r>
              <a:rPr lang="en-US" dirty="0" err="1"/>
              <a:t>hmi</a:t>
            </a:r>
            <a:r>
              <a:rPr lang="en-US" dirty="0"/>
              <a:t> charts for this purpose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Yes </a:t>
            </a:r>
            <a:r>
              <a:rPr lang="en-US" dirty="0" smtClean="0">
                <a:solidFill>
                  <a:srgbClr val="292934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smtClean="0"/>
              <a:t>alignment with AIA view emphasizes this</a:t>
            </a:r>
            <a:endParaRPr lang="en-US" dirty="0"/>
          </a:p>
          <a:p>
            <a:r>
              <a:rPr lang="en-US" dirty="0"/>
              <a:t>Can we consistently track how a coronal hole’s boundary </a:t>
            </a:r>
            <a:r>
              <a:rPr lang="en-US" dirty="0" smtClean="0"/>
              <a:t>evolves </a:t>
            </a:r>
            <a:r>
              <a:rPr lang="en-US" dirty="0"/>
              <a:t>over multiple rotations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Mostly </a:t>
            </a:r>
            <a:r>
              <a:rPr lang="en-US" dirty="0" smtClean="0"/>
              <a:t>– lose image on limbs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How do changes in coronal hole boundaries encompass new flux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General increase, plateau and decline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21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Results – 2011/6/17-2011/8/23</a:t>
            </a:r>
            <a:endParaRPr lang="en-US" dirty="0"/>
          </a:p>
        </p:txBody>
      </p:sp>
      <p:pic>
        <p:nvPicPr>
          <p:cNvPr id="4" name="Content Placeholder 3" descr="2011_06_17_area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2098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16" y="442803"/>
            <a:ext cx="6230969" cy="623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78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Results – 2011/6/17-2011</a:t>
            </a:r>
            <a:r>
              <a:rPr lang="en-US" dirty="0" smtClean="0"/>
              <a:t>/7/12</a:t>
            </a:r>
            <a:endParaRPr lang="en-US" dirty="0"/>
          </a:p>
        </p:txBody>
      </p:sp>
      <p:pic>
        <p:nvPicPr>
          <p:cNvPr id="6" name="Picture 5" descr="are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26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53" y="422763"/>
            <a:ext cx="6342029" cy="634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72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</a:t>
            </a:r>
            <a:r>
              <a:rPr lang="en-US" dirty="0"/>
              <a:t>are coronal holes shaped by magnetic fields?</a:t>
            </a:r>
          </a:p>
          <a:p>
            <a:r>
              <a:rPr lang="en-US" dirty="0" smtClean="0"/>
              <a:t>Are </a:t>
            </a:r>
            <a:r>
              <a:rPr lang="en-US" dirty="0"/>
              <a:t>daily </a:t>
            </a:r>
            <a:r>
              <a:rPr lang="en-US" dirty="0" err="1"/>
              <a:t>hmi</a:t>
            </a:r>
            <a:r>
              <a:rPr lang="en-US" dirty="0"/>
              <a:t>-updated synoptic magnetic charts more accurate </a:t>
            </a:r>
            <a:r>
              <a:rPr lang="en-US" dirty="0" smtClean="0"/>
              <a:t>than the </a:t>
            </a:r>
            <a:r>
              <a:rPr lang="en-US" dirty="0"/>
              <a:t>full rotation </a:t>
            </a:r>
            <a:r>
              <a:rPr lang="en-US" dirty="0" err="1"/>
              <a:t>hmi</a:t>
            </a:r>
            <a:r>
              <a:rPr lang="en-US" dirty="0"/>
              <a:t> charts for this purpose?</a:t>
            </a:r>
          </a:p>
          <a:p>
            <a:r>
              <a:rPr lang="en-US" dirty="0" smtClean="0"/>
              <a:t>Can </a:t>
            </a:r>
            <a:r>
              <a:rPr lang="en-US" dirty="0"/>
              <a:t>we consistently track how a coronal hole’s </a:t>
            </a:r>
            <a:r>
              <a:rPr lang="en-US"/>
              <a:t>boundary </a:t>
            </a:r>
            <a:r>
              <a:rPr lang="en-US" smtClean="0"/>
              <a:t>evolves over </a:t>
            </a:r>
            <a:r>
              <a:rPr lang="en-US" dirty="0"/>
              <a:t>multiple rotations?</a:t>
            </a:r>
          </a:p>
          <a:p>
            <a:r>
              <a:rPr lang="en-US" dirty="0" smtClean="0"/>
              <a:t>How </a:t>
            </a:r>
            <a:r>
              <a:rPr lang="en-US" dirty="0"/>
              <a:t>do changes in coronal hole boundaries encompass new flux?</a:t>
            </a:r>
          </a:p>
        </p:txBody>
      </p:sp>
    </p:spTree>
    <p:extLst>
      <p:ext uri="{BB962C8B-B14F-4D97-AF65-F5344CB8AC3E}">
        <p14:creationId xmlns:p14="http://schemas.microsoft.com/office/powerpoint/2010/main" val="2123544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64158" cy="4876800"/>
          </a:xfrm>
        </p:spPr>
        <p:txBody>
          <a:bodyPr/>
          <a:lstStyle/>
          <a:p>
            <a:r>
              <a:rPr lang="en-US" dirty="0" smtClean="0"/>
              <a:t>Solar Dynamics Observatory (SDO) – Atmospheric Imaging Assembly (AIA) and </a:t>
            </a:r>
            <a:r>
              <a:rPr lang="en-US" dirty="0" err="1" smtClean="0"/>
              <a:t>Helioseismic</a:t>
            </a:r>
            <a:r>
              <a:rPr lang="en-US" dirty="0" smtClean="0"/>
              <a:t> and Magnetic Imager (HMI)</a:t>
            </a:r>
          </a:p>
          <a:p>
            <a:r>
              <a:rPr lang="en-US" dirty="0" smtClean="0"/>
              <a:t>STEREO A and B Satellites – Sun Earth Connection Coronal and </a:t>
            </a:r>
            <a:r>
              <a:rPr lang="en-US" dirty="0" err="1" smtClean="0"/>
              <a:t>Heliospheric</a:t>
            </a:r>
            <a:r>
              <a:rPr lang="en-US" dirty="0" smtClean="0"/>
              <a:t> Investigation (SECCHI)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Solar_Dynamics_Observatory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5873"/>
            <a:ext cx="4611159" cy="2593777"/>
          </a:xfrm>
          <a:prstGeom prst="rect">
            <a:avLst/>
          </a:prstGeom>
        </p:spPr>
      </p:pic>
      <p:pic>
        <p:nvPicPr>
          <p:cNvPr id="5" name="Picture 4" descr="STEREO_spacecraf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05" y="4022228"/>
            <a:ext cx="3041041" cy="2835771"/>
          </a:xfrm>
          <a:prstGeom prst="rect">
            <a:avLst/>
          </a:prstGeom>
        </p:spPr>
      </p:pic>
      <p:pic>
        <p:nvPicPr>
          <p:cNvPr id="6" name="Picture 5" descr="where_stere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01" y="929967"/>
            <a:ext cx="2683282" cy="2805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1159" y="6477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15502" y="4275873"/>
            <a:ext cx="113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STEREO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931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Coronal Holes and Magnetic Field Lines</a:t>
            </a:r>
            <a:endParaRPr lang="en-US" dirty="0"/>
          </a:p>
        </p:txBody>
      </p:sp>
      <p:pic>
        <p:nvPicPr>
          <p:cNvPr id="7" name="Picture 6" descr="-Coronal_Hole_Magnetic_Field_Lines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2" y="1524000"/>
            <a:ext cx="1917700" cy="3467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013" y="5126388"/>
            <a:ext cx="191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http://</a:t>
            </a:r>
            <a:r>
              <a:rPr lang="en-US" sz="600" dirty="0" err="1"/>
              <a:t>en.wikipedia.org</a:t>
            </a:r>
            <a:r>
              <a:rPr lang="en-US" sz="600" dirty="0"/>
              <a:t>/wiki/</a:t>
            </a:r>
            <a:r>
              <a:rPr lang="en-US" sz="600" dirty="0" err="1"/>
              <a:t>File:Coronal_Hole_Magnetic_Field_Lines.svg</a:t>
            </a:r>
            <a:endParaRPr lang="en-US" sz="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29014" y="6153980"/>
            <a:ext cx="2796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JHelioviewer</a:t>
            </a:r>
            <a:r>
              <a:rPr lang="en-US" sz="2000" dirty="0" smtClean="0"/>
              <a:t>, August 5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166053" y="4803889"/>
            <a:ext cx="72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HMI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83809" y="32072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AIA</a:t>
            </a:r>
            <a:endParaRPr lang="en-US" dirty="0"/>
          </a:p>
        </p:txBody>
      </p:sp>
      <p:pic>
        <p:nvPicPr>
          <p:cNvPr id="3" name="Picture 2" descr="a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92" y="3576584"/>
            <a:ext cx="3900084" cy="3281416"/>
          </a:xfrm>
          <a:prstGeom prst="rect">
            <a:avLst/>
          </a:prstGeom>
        </p:spPr>
      </p:pic>
      <p:pic>
        <p:nvPicPr>
          <p:cNvPr id="4" name="Picture 3" descr="hm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76" y="1524000"/>
            <a:ext cx="3224724" cy="32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16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693"/>
            <a:ext cx="8229600" cy="990600"/>
          </a:xfrm>
        </p:spPr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534" y="1229833"/>
            <a:ext cx="6615636" cy="4876800"/>
          </a:xfrm>
        </p:spPr>
        <p:txBody>
          <a:bodyPr/>
          <a:lstStyle/>
          <a:p>
            <a:r>
              <a:rPr lang="en-US" dirty="0" smtClean="0"/>
              <a:t>Download data</a:t>
            </a:r>
          </a:p>
          <a:p>
            <a:r>
              <a:rPr lang="en-US" dirty="0" smtClean="0"/>
              <a:t>Identify coronal holes (vs. filament channels)</a:t>
            </a:r>
          </a:p>
          <a:p>
            <a:r>
              <a:rPr lang="en-US" dirty="0" smtClean="0"/>
              <a:t>Track specific hole</a:t>
            </a:r>
          </a:p>
          <a:p>
            <a:r>
              <a:rPr lang="en-US" dirty="0" smtClean="0"/>
              <a:t>Measure positive and negative flux       through hole from HMI synoptic charts: </a:t>
            </a:r>
          </a:p>
          <a:p>
            <a:pPr lvl="1"/>
            <a:r>
              <a:rPr lang="en-US" dirty="0" smtClean="0"/>
              <a:t>daily and monthly</a:t>
            </a:r>
          </a:p>
          <a:p>
            <a:endParaRPr lang="en-US" dirty="0"/>
          </a:p>
        </p:txBody>
      </p:sp>
      <p:pic>
        <p:nvPicPr>
          <p:cNvPr id="4" name="Picture 3" descr="coronalhole_sd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08" y="3404663"/>
            <a:ext cx="3453337" cy="34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06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Coronal Holes</a:t>
            </a:r>
            <a:endParaRPr lang="en-US" dirty="0"/>
          </a:p>
        </p:txBody>
      </p:sp>
      <p:pic>
        <p:nvPicPr>
          <p:cNvPr id="3" name="ch_tracking_mult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59987"/>
            <a:ext cx="9144000" cy="420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2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Flux Calculation</a:t>
            </a:r>
            <a:endParaRPr lang="en-US" dirty="0"/>
          </a:p>
        </p:txBody>
      </p:sp>
      <p:pic>
        <p:nvPicPr>
          <p:cNvPr id="4" name="ch_outli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71382"/>
            <a:ext cx="9144000" cy="420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of Daily and Monthly Synoptic Charts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91" y="1864141"/>
            <a:ext cx="8090992" cy="477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12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Results – </a:t>
            </a:r>
            <a:r>
              <a:rPr lang="en-US" dirty="0" smtClean="0"/>
              <a:t>2013/5/9-2013/6/25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757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291</TotalTime>
  <Words>303</Words>
  <Application>Microsoft Macintosh PowerPoint</Application>
  <PresentationFormat>On-screen Show (4:3)</PresentationFormat>
  <Paragraphs>42</Paragraphs>
  <Slides>15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Clarity</vt:lpstr>
      <vt:lpstr>Coronal Hole tracking</vt:lpstr>
      <vt:lpstr>Motivation</vt:lpstr>
      <vt:lpstr>Data Sources</vt:lpstr>
      <vt:lpstr>Coronal Holes and Magnetic Field Lines</vt:lpstr>
      <vt:lpstr>Procedure</vt:lpstr>
      <vt:lpstr>Tracking Coronal Holes</vt:lpstr>
      <vt:lpstr>Flux Calculation</vt:lpstr>
      <vt:lpstr>Comparison of Daily and Monthly Synoptic Charts</vt:lpstr>
      <vt:lpstr>Flux Results – 2013/5/9-2013/6/25</vt:lpstr>
      <vt:lpstr>PowerPoint Presentation</vt:lpstr>
      <vt:lpstr>Conclusions</vt:lpstr>
      <vt:lpstr>Flux Results – 2011/6/17-2011/8/23</vt:lpstr>
      <vt:lpstr>PowerPoint Presentation</vt:lpstr>
      <vt:lpstr>Flux Results – 2011/6/17-2011/7/12</vt:lpstr>
      <vt:lpstr>PowerPoint Presentation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Coronal Hole tracking</dc:title>
  <dc:creator>David Stauffer</dc:creator>
  <cp:lastModifiedBy>David Stauffer</cp:lastModifiedBy>
  <cp:revision>36</cp:revision>
  <dcterms:created xsi:type="dcterms:W3CDTF">2013-07-31T21:50:01Z</dcterms:created>
  <dcterms:modified xsi:type="dcterms:W3CDTF">2013-08-06T16:49:58Z</dcterms:modified>
</cp:coreProperties>
</file>