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19"/>
  </p:notesMasterIdLst>
  <p:handoutMasterIdLst>
    <p:handoutMasterId r:id="rId20"/>
  </p:handoutMasterIdLst>
  <p:sldIdLst>
    <p:sldId id="438" r:id="rId3"/>
    <p:sldId id="346" r:id="rId4"/>
    <p:sldId id="442" r:id="rId5"/>
    <p:sldId id="374" r:id="rId6"/>
    <p:sldId id="421" r:id="rId7"/>
    <p:sldId id="437" r:id="rId8"/>
    <p:sldId id="439" r:id="rId9"/>
    <p:sldId id="440" r:id="rId10"/>
    <p:sldId id="396" r:id="rId11"/>
    <p:sldId id="427" r:id="rId12"/>
    <p:sldId id="428" r:id="rId13"/>
    <p:sldId id="429" r:id="rId14"/>
    <p:sldId id="430" r:id="rId15"/>
    <p:sldId id="432" r:id="rId16"/>
    <p:sldId id="433" r:id="rId17"/>
    <p:sldId id="44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ffice 2004 Test Drive User" initials="PM"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FF23"/>
    <a:srgbClr val="FFFD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7" autoAdjust="0"/>
    <p:restoredTop sz="97117" autoAdjust="0"/>
  </p:normalViewPr>
  <p:slideViewPr>
    <p:cSldViewPr snapToObjects="1">
      <p:cViewPr>
        <p:scale>
          <a:sx n="100" d="100"/>
          <a:sy n="100" d="100"/>
        </p:scale>
        <p:origin x="-384"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92" d="100"/>
          <a:sy n="92" d="100"/>
        </p:scale>
        <p:origin x="-263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commentAuthors" Target="commentAuthor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1B3696-4311-454A-B685-2FDDE7D491CE}" type="datetime1">
              <a:rPr lang="en-US" smtClean="0"/>
              <a:pPr/>
              <a:t>7/8/13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A0BD53-F782-B047-9FA9-1B293862C89D}" type="slidenum">
              <a:rPr lang="en-US" smtClean="0"/>
              <a:pPr/>
              <a:t>‹#›</a:t>
            </a:fld>
            <a:endParaRPr lang="en-US" dirty="0"/>
          </a:p>
        </p:txBody>
      </p:sp>
    </p:spTree>
    <p:extLst>
      <p:ext uri="{BB962C8B-B14F-4D97-AF65-F5344CB8AC3E}">
        <p14:creationId xmlns:p14="http://schemas.microsoft.com/office/powerpoint/2010/main" val="2612126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6AFDCC-8DF4-E540-8CA4-215A3BB003DD}" type="datetime1">
              <a:rPr lang="en-US" smtClean="0"/>
              <a:pPr/>
              <a:t>7/8/13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57A88-3E2D-7747-A822-E982B29722C0}" type="slidenum">
              <a:rPr lang="en-US" smtClean="0"/>
              <a:pPr/>
              <a:t>‹#›</a:t>
            </a:fld>
            <a:endParaRPr lang="en-US" dirty="0"/>
          </a:p>
        </p:txBody>
      </p:sp>
    </p:spTree>
    <p:extLst>
      <p:ext uri="{BB962C8B-B14F-4D97-AF65-F5344CB8AC3E}">
        <p14:creationId xmlns:p14="http://schemas.microsoft.com/office/powerpoint/2010/main" val="27720247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721B2E-D1E6-2A43-BC51-B914E3E02100}" type="slidenum">
              <a:rPr lang="en-US" sz="1200">
                <a:solidFill>
                  <a:srgbClr val="000000"/>
                </a:solidFill>
                <a:latin typeface="Calibri" charset="0"/>
              </a:rPr>
              <a:pPr eaLnBrk="1" hangingPunct="1"/>
              <a:t>1</a:t>
            </a:fld>
            <a:endParaRPr lang="en-US" sz="1200">
              <a:solidFill>
                <a:srgbClr val="000000"/>
              </a:solidFill>
              <a:latin typeface="Calibri" charset="0"/>
            </a:endParaRPr>
          </a:p>
        </p:txBody>
      </p:sp>
      <p:sp>
        <p:nvSpPr>
          <p:cNvPr id="686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Selling your ideas is challenging.  First, you must get your listeners to agree with you in principle.  Then, you must move them to action.  Use the Dale Carnegie Training® Evidence – Action – Benefit formula, and you will deliver a motivational, action-oriented presentation.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C57A88-3E2D-7747-A822-E982B29722C0}"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C57A88-3E2D-7747-A822-E982B29722C0}"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C57A88-3E2D-7747-A822-E982B29722C0}"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C57A88-3E2D-7747-A822-E982B29722C0}"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C57A88-3E2D-7747-A822-E982B29722C0}" type="slidenum">
              <a:rPr lang="en-US" smtClean="0"/>
              <a:pPr/>
              <a:t>16</a:t>
            </a:fld>
            <a:endParaRPr lang="en-US" dirty="0"/>
          </a:p>
        </p:txBody>
      </p:sp>
    </p:spTree>
    <p:extLst>
      <p:ext uri="{BB962C8B-B14F-4D97-AF65-F5344CB8AC3E}">
        <p14:creationId xmlns:p14="http://schemas.microsoft.com/office/powerpoint/2010/main" val="338499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C57A88-3E2D-7747-A822-E982B29722C0}"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C57A88-3E2D-7747-A822-E982B29722C0}"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C57A88-3E2D-7747-A822-E982B29722C0}" type="slidenum">
              <a:rPr lang="en-US" smtClean="0"/>
              <a:pPr/>
              <a:t>5</a:t>
            </a:fld>
            <a:endParaRPr lang="en-US" dirty="0"/>
          </a:p>
        </p:txBody>
      </p:sp>
    </p:spTree>
    <p:extLst>
      <p:ext uri="{BB962C8B-B14F-4D97-AF65-F5344CB8AC3E}">
        <p14:creationId xmlns:p14="http://schemas.microsoft.com/office/powerpoint/2010/main" val="3384990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C57A88-3E2D-7747-A822-E982B29722C0}" type="slidenum">
              <a:rPr lang="en-US" smtClean="0"/>
              <a:pPr/>
              <a:t>6</a:t>
            </a:fld>
            <a:endParaRPr lang="en-US" dirty="0"/>
          </a:p>
        </p:txBody>
      </p:sp>
    </p:spTree>
    <p:extLst>
      <p:ext uri="{BB962C8B-B14F-4D97-AF65-F5344CB8AC3E}">
        <p14:creationId xmlns:p14="http://schemas.microsoft.com/office/powerpoint/2010/main" val="3384990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57A88-3E2D-7747-A822-E982B29722C0}" type="slidenum">
              <a:rPr lang="en-US" smtClean="0"/>
              <a:pPr/>
              <a:t>7</a:t>
            </a:fld>
            <a:endParaRPr lang="en-US" dirty="0"/>
          </a:p>
        </p:txBody>
      </p:sp>
    </p:spTree>
    <p:extLst>
      <p:ext uri="{BB962C8B-B14F-4D97-AF65-F5344CB8AC3E}">
        <p14:creationId xmlns:p14="http://schemas.microsoft.com/office/powerpoint/2010/main" val="3384990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57A88-3E2D-7747-A822-E982B29722C0}" type="slidenum">
              <a:rPr lang="en-US" smtClean="0"/>
              <a:pPr/>
              <a:t>8</a:t>
            </a:fld>
            <a:endParaRPr lang="en-US" dirty="0"/>
          </a:p>
        </p:txBody>
      </p:sp>
    </p:spTree>
    <p:extLst>
      <p:ext uri="{BB962C8B-B14F-4D97-AF65-F5344CB8AC3E}">
        <p14:creationId xmlns:p14="http://schemas.microsoft.com/office/powerpoint/2010/main" val="3384990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57A88-3E2D-7747-A822-E982B29722C0}" type="slidenum">
              <a:rPr lang="en-US" smtClean="0"/>
              <a:pPr/>
              <a:t>9</a:t>
            </a:fld>
            <a:endParaRPr lang="en-US" dirty="0"/>
          </a:p>
        </p:txBody>
      </p:sp>
    </p:spTree>
    <p:extLst>
      <p:ext uri="{BB962C8B-B14F-4D97-AF65-F5344CB8AC3E}">
        <p14:creationId xmlns:p14="http://schemas.microsoft.com/office/powerpoint/2010/main" val="4294241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C57A88-3E2D-7747-A822-E982B29722C0}"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938" y="152400"/>
            <a:ext cx="2078037" cy="6032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7825" y="152400"/>
            <a:ext cx="6081713" cy="6032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6718300" cy="7397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77825" y="1209675"/>
            <a:ext cx="4079875" cy="4975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10100" y="1209675"/>
            <a:ext cx="4079875" cy="4975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C19E944-6DFC-644A-8B3A-61BA91FD1347}" type="slidenum">
              <a:rPr lang="en-US"/>
              <a:pPr>
                <a:defRPr/>
              </a:pPr>
              <a:t>‹#›</a:t>
            </a:fld>
            <a:endParaRPr lang="en-US"/>
          </a:p>
        </p:txBody>
      </p:sp>
    </p:spTree>
    <p:extLst>
      <p:ext uri="{BB962C8B-B14F-4D97-AF65-F5344CB8AC3E}">
        <p14:creationId xmlns:p14="http://schemas.microsoft.com/office/powerpoint/2010/main" val="524979021"/>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1986CEFA-89FC-8E45-8712-5AF0384434FC}" type="slidenum">
              <a:rPr lang="en-US"/>
              <a:pPr>
                <a:defRPr/>
              </a:pPr>
              <a:t>‹#›</a:t>
            </a:fld>
            <a:endParaRPr lang="en-US"/>
          </a:p>
        </p:txBody>
      </p:sp>
    </p:spTree>
    <p:extLst>
      <p:ext uri="{BB962C8B-B14F-4D97-AF65-F5344CB8AC3E}">
        <p14:creationId xmlns:p14="http://schemas.microsoft.com/office/powerpoint/2010/main" val="2172761893"/>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2E3342A-E73F-484A-8522-626488E1583F}" type="slidenum">
              <a:rPr lang="en-US"/>
              <a:pPr>
                <a:defRPr/>
              </a:pPr>
              <a:t>‹#›</a:t>
            </a:fld>
            <a:endParaRPr lang="en-US"/>
          </a:p>
        </p:txBody>
      </p:sp>
    </p:spTree>
    <p:extLst>
      <p:ext uri="{BB962C8B-B14F-4D97-AF65-F5344CB8AC3E}">
        <p14:creationId xmlns:p14="http://schemas.microsoft.com/office/powerpoint/2010/main" val="2881590408"/>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6FAA033-A9A5-3C4E-ACE1-08291DE68159}" type="slidenum">
              <a:rPr lang="en-US"/>
              <a:pPr>
                <a:defRPr/>
              </a:pPr>
              <a:t>‹#›</a:t>
            </a:fld>
            <a:endParaRPr lang="en-US"/>
          </a:p>
        </p:txBody>
      </p:sp>
    </p:spTree>
    <p:extLst>
      <p:ext uri="{BB962C8B-B14F-4D97-AF65-F5344CB8AC3E}">
        <p14:creationId xmlns:p14="http://schemas.microsoft.com/office/powerpoint/2010/main" val="1982523428"/>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9DCB9BB6-E3F8-5147-A3ED-18ED823EE1CA}" type="slidenum">
              <a:rPr lang="en-US"/>
              <a:pPr>
                <a:defRPr/>
              </a:pPr>
              <a:t>‹#›</a:t>
            </a:fld>
            <a:endParaRPr lang="en-US"/>
          </a:p>
        </p:txBody>
      </p:sp>
    </p:spTree>
    <p:extLst>
      <p:ext uri="{BB962C8B-B14F-4D97-AF65-F5344CB8AC3E}">
        <p14:creationId xmlns:p14="http://schemas.microsoft.com/office/powerpoint/2010/main" val="2883160846"/>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BF02C63-10DB-5A40-8F3E-B6850FD8CB11}" type="slidenum">
              <a:rPr lang="en-US"/>
              <a:pPr>
                <a:defRPr/>
              </a:pPr>
              <a:t>‹#›</a:t>
            </a:fld>
            <a:endParaRPr lang="en-US"/>
          </a:p>
        </p:txBody>
      </p:sp>
    </p:spTree>
    <p:extLst>
      <p:ext uri="{BB962C8B-B14F-4D97-AF65-F5344CB8AC3E}">
        <p14:creationId xmlns:p14="http://schemas.microsoft.com/office/powerpoint/2010/main" val="910923926"/>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76CBA94-9949-F14A-BBA1-04C0E1A7EB72}" type="slidenum">
              <a:rPr lang="en-US"/>
              <a:pPr>
                <a:defRPr/>
              </a:pPr>
              <a:t>‹#›</a:t>
            </a:fld>
            <a:endParaRPr lang="en-US"/>
          </a:p>
        </p:txBody>
      </p:sp>
    </p:spTree>
    <p:extLst>
      <p:ext uri="{BB962C8B-B14F-4D97-AF65-F5344CB8AC3E}">
        <p14:creationId xmlns:p14="http://schemas.microsoft.com/office/powerpoint/2010/main" val="902262392"/>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6A292B7-0C39-F74F-8D02-C25965C6F36C}" type="slidenum">
              <a:rPr lang="en-US"/>
              <a:pPr>
                <a:defRPr/>
              </a:pPr>
              <a:t>‹#›</a:t>
            </a:fld>
            <a:endParaRPr lang="en-US"/>
          </a:p>
        </p:txBody>
      </p:sp>
    </p:spTree>
    <p:extLst>
      <p:ext uri="{BB962C8B-B14F-4D97-AF65-F5344CB8AC3E}">
        <p14:creationId xmlns:p14="http://schemas.microsoft.com/office/powerpoint/2010/main" val="1024267066"/>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F24CDE7-3DF9-8B43-8BEC-6C2E32242E64}" type="slidenum">
              <a:rPr lang="en-US"/>
              <a:pPr>
                <a:defRPr/>
              </a:pPr>
              <a:t>‹#›</a:t>
            </a:fld>
            <a:endParaRPr lang="en-US"/>
          </a:p>
        </p:txBody>
      </p:sp>
    </p:spTree>
    <p:extLst>
      <p:ext uri="{BB962C8B-B14F-4D97-AF65-F5344CB8AC3E}">
        <p14:creationId xmlns:p14="http://schemas.microsoft.com/office/powerpoint/2010/main" val="789619946"/>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AC4CB0B-B9E2-9F4E-8625-D10D9F733582}" type="slidenum">
              <a:rPr lang="en-US"/>
              <a:pPr>
                <a:defRPr/>
              </a:pPr>
              <a:t>‹#›</a:t>
            </a:fld>
            <a:endParaRPr lang="en-US"/>
          </a:p>
        </p:txBody>
      </p:sp>
    </p:spTree>
    <p:extLst>
      <p:ext uri="{BB962C8B-B14F-4D97-AF65-F5344CB8AC3E}">
        <p14:creationId xmlns:p14="http://schemas.microsoft.com/office/powerpoint/2010/main" val="3780037256"/>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5AD9377-3690-B849-A51E-5B81E7AF5788}" type="slidenum">
              <a:rPr lang="en-US"/>
              <a:pPr>
                <a:defRPr/>
              </a:pPr>
              <a:t>‹#›</a:t>
            </a:fld>
            <a:endParaRPr lang="en-US"/>
          </a:p>
        </p:txBody>
      </p:sp>
    </p:spTree>
    <p:extLst>
      <p:ext uri="{BB962C8B-B14F-4D97-AF65-F5344CB8AC3E}">
        <p14:creationId xmlns:p14="http://schemas.microsoft.com/office/powerpoint/2010/main" val="2616169307"/>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charset="0"/>
                <a:ea typeface="ＭＳ Ｐゴシック" charset="0"/>
                <a:cs typeface="ＭＳ Ｐゴシック" charset="0"/>
              </a:defRPr>
            </a:lvl1pPr>
          </a:lstStyle>
          <a:p>
            <a:pPr>
              <a:defRPr/>
            </a:pPr>
            <a:fld id="{93B34E3E-A3BB-3040-AA89-A5A06C906101}" type="slidenum">
              <a:rPr lang="en-US"/>
              <a:pPr>
                <a:defRPr/>
              </a:pPr>
              <a:t>‹#›</a:t>
            </a:fld>
            <a:endParaRPr lang="en-US"/>
          </a:p>
        </p:txBody>
      </p:sp>
    </p:spTree>
    <p:extLst>
      <p:ext uri="{BB962C8B-B14F-4D97-AF65-F5344CB8AC3E}">
        <p14:creationId xmlns:p14="http://schemas.microsoft.com/office/powerpoint/2010/main" val="3219807752"/>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7825" y="1209675"/>
            <a:ext cx="4079875" cy="4975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09675"/>
            <a:ext cx="4079875" cy="4975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40"/>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bwMode="auto">
          <a:xfrm>
            <a:off x="1524000" y="152400"/>
            <a:ext cx="6718300" cy="739775"/>
          </a:xfrm>
          <a:prstGeom prst="rect">
            <a:avLst/>
          </a:prstGeom>
          <a:noFill/>
          <a:ln w="9525">
            <a:noFill/>
            <a:miter lim="800000"/>
            <a:headEnd/>
            <a:tailEnd/>
          </a:ln>
          <a:effectLst/>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29027" name="Rectangle 3"/>
          <p:cNvSpPr>
            <a:spLocks noGrp="1" noChangeArrowheads="1"/>
          </p:cNvSpPr>
          <p:nvPr>
            <p:ph type="body" idx="1"/>
          </p:nvPr>
        </p:nvSpPr>
        <p:spPr bwMode="auto">
          <a:xfrm>
            <a:off x="377825" y="1209675"/>
            <a:ext cx="8312150" cy="4975225"/>
          </a:xfrm>
          <a:prstGeom prst="rect">
            <a:avLst/>
          </a:prstGeom>
          <a:noFill/>
          <a:ln w="6350">
            <a:noFill/>
            <a:miter lim="800000"/>
            <a:headEnd/>
            <a:tailEnd/>
          </a:ln>
          <a:effectLst/>
        </p:spPr>
        <p:txBody>
          <a:bodyPr vert="horz" wrap="square" lIns="91429" tIns="45714" rIns="91429"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9028" name="Rectangle 4"/>
          <p:cNvSpPr>
            <a:spLocks noChangeArrowheads="1"/>
          </p:cNvSpPr>
          <p:nvPr/>
        </p:nvSpPr>
        <p:spPr bwMode="auto">
          <a:xfrm>
            <a:off x="6629399" y="6535972"/>
            <a:ext cx="2233629" cy="215431"/>
          </a:xfrm>
          <a:prstGeom prst="rect">
            <a:avLst/>
          </a:prstGeom>
          <a:noFill/>
          <a:ln w="9525">
            <a:noFill/>
            <a:miter lim="800000"/>
            <a:headEnd/>
            <a:tailEnd/>
          </a:ln>
          <a:effectLst/>
        </p:spPr>
        <p:txBody>
          <a:bodyPr wrap="square" lIns="91429" tIns="45714" rIns="91429" bIns="45714">
            <a:prstTxWarp prst="textNoShape">
              <a:avLst/>
            </a:prstTxWarp>
            <a:spAutoFit/>
          </a:bodyPr>
          <a:lstStyle/>
          <a:p>
            <a:pPr algn="r" defTabSz="820738"/>
            <a:r>
              <a:rPr lang="en-US" sz="800" b="1" dirty="0" smtClean="0"/>
              <a:t>Hemispheric Patterns in Filament Chirality</a:t>
            </a:r>
            <a:endParaRPr lang="en-US" sz="800" b="1" dirty="0"/>
          </a:p>
        </p:txBody>
      </p:sp>
      <p:sp>
        <p:nvSpPr>
          <p:cNvPr id="129032" name="Rectangle 8"/>
          <p:cNvSpPr>
            <a:spLocks noChangeArrowheads="1"/>
          </p:cNvSpPr>
          <p:nvPr/>
        </p:nvSpPr>
        <p:spPr bwMode="auto">
          <a:xfrm>
            <a:off x="1524000" y="854075"/>
            <a:ext cx="6400800" cy="45719"/>
          </a:xfrm>
          <a:prstGeom prst="rect">
            <a:avLst/>
          </a:prstGeom>
          <a:gradFill rotWithShape="0">
            <a:gsLst>
              <a:gs pos="0">
                <a:srgbClr val="000099"/>
              </a:gs>
              <a:gs pos="100000">
                <a:srgbClr val="000099">
                  <a:gamma/>
                  <a:tint val="2353"/>
                  <a:invGamma/>
                </a:srgbClr>
              </a:gs>
            </a:gsLst>
            <a:lin ang="0" scaled="1"/>
          </a:gradFill>
          <a:ln w="9525">
            <a:noFill/>
            <a:miter lim="800000"/>
            <a:headEnd/>
            <a:tailEnd/>
          </a:ln>
          <a:effectLst/>
        </p:spPr>
        <p:txBody>
          <a:bodyPr wrap="none" anchor="ctr">
            <a:prstTxWarp prst="textNoShape">
              <a:avLst/>
            </a:prstTxWarp>
          </a:bodyPr>
          <a:lstStyle/>
          <a:p>
            <a:endParaRPr lang="en-US" dirty="0"/>
          </a:p>
        </p:txBody>
      </p:sp>
      <p:sp>
        <p:nvSpPr>
          <p:cNvPr id="129033" name="Text Box 9"/>
          <p:cNvSpPr txBox="1">
            <a:spLocks noChangeArrowheads="1"/>
          </p:cNvSpPr>
          <p:nvPr/>
        </p:nvSpPr>
        <p:spPr bwMode="auto">
          <a:xfrm>
            <a:off x="200025" y="6461125"/>
            <a:ext cx="2382838" cy="396875"/>
          </a:xfrm>
          <a:prstGeom prst="rect">
            <a:avLst/>
          </a:prstGeom>
          <a:noFill/>
          <a:ln w="9525">
            <a:noFill/>
            <a:miter lim="800000"/>
            <a:headEnd/>
            <a:tailEnd/>
          </a:ln>
          <a:effectLst/>
        </p:spPr>
        <p:txBody>
          <a:bodyPr>
            <a:prstTxWarp prst="textNoShape">
              <a:avLst/>
            </a:prstTxWarp>
            <a:spAutoFit/>
          </a:bodyPr>
          <a:lstStyle/>
          <a:p>
            <a:pPr algn="l"/>
            <a:endParaRPr lang="en-US" sz="1000" dirty="0"/>
          </a:p>
          <a:p>
            <a:pPr algn="l"/>
            <a:endParaRPr lang="en-US" sz="1000" dirty="0"/>
          </a:p>
        </p:txBody>
      </p:sp>
      <p:sp>
        <p:nvSpPr>
          <p:cNvPr id="129034" name="Rectangle 10"/>
          <p:cNvSpPr>
            <a:spLocks noChangeArrowheads="1"/>
          </p:cNvSpPr>
          <p:nvPr userDrawn="1"/>
        </p:nvSpPr>
        <p:spPr bwMode="auto">
          <a:xfrm>
            <a:off x="163512" y="6535972"/>
            <a:ext cx="2046288" cy="215431"/>
          </a:xfrm>
          <a:prstGeom prst="rect">
            <a:avLst/>
          </a:prstGeom>
          <a:noFill/>
          <a:ln w="9525">
            <a:noFill/>
            <a:miter lim="800000"/>
            <a:headEnd/>
            <a:tailEnd/>
          </a:ln>
          <a:effectLst/>
        </p:spPr>
        <p:txBody>
          <a:bodyPr wrap="square" lIns="91429" tIns="45714" rIns="91429" bIns="45714">
            <a:prstTxWarp prst="textNoShape">
              <a:avLst/>
            </a:prstTxWarp>
            <a:spAutoFit/>
          </a:bodyPr>
          <a:lstStyle/>
          <a:p>
            <a:pPr algn="l" defTabSz="820738"/>
            <a:r>
              <a:rPr lang="en-US" sz="800" b="1" baseline="0" dirty="0" smtClean="0"/>
              <a:t>SPD  Bozeman, July </a:t>
            </a:r>
            <a:r>
              <a:rPr lang="en-US" sz="800" b="1" baseline="0" dirty="0" smtClean="0"/>
              <a:t>2013</a:t>
            </a:r>
            <a:endParaRPr lang="en-US" sz="800" b="1"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Times New Roman" pitchFamily="-65" charset="0"/>
        </a:defRPr>
      </a:lvl2pPr>
      <a:lvl3pPr algn="l" rtl="0" eaLnBrk="0" fontAlgn="base" hangingPunct="0">
        <a:spcBef>
          <a:spcPct val="0"/>
        </a:spcBef>
        <a:spcAft>
          <a:spcPct val="0"/>
        </a:spcAft>
        <a:defRPr sz="2800" b="1">
          <a:solidFill>
            <a:schemeClr val="accent2"/>
          </a:solidFill>
          <a:latin typeface="Times New Roman" pitchFamily="-65" charset="0"/>
        </a:defRPr>
      </a:lvl3pPr>
      <a:lvl4pPr algn="l" rtl="0" eaLnBrk="0" fontAlgn="base" hangingPunct="0">
        <a:spcBef>
          <a:spcPct val="0"/>
        </a:spcBef>
        <a:spcAft>
          <a:spcPct val="0"/>
        </a:spcAft>
        <a:defRPr sz="2800" b="1">
          <a:solidFill>
            <a:schemeClr val="accent2"/>
          </a:solidFill>
          <a:latin typeface="Times New Roman" pitchFamily="-65" charset="0"/>
        </a:defRPr>
      </a:lvl4pPr>
      <a:lvl5pPr algn="l" rtl="0" eaLnBrk="0" fontAlgn="base" hangingPunct="0">
        <a:spcBef>
          <a:spcPct val="0"/>
        </a:spcBef>
        <a:spcAft>
          <a:spcPct val="0"/>
        </a:spcAft>
        <a:defRPr sz="2800" b="1">
          <a:solidFill>
            <a:schemeClr val="accent2"/>
          </a:solidFill>
          <a:latin typeface="Times New Roman" pitchFamily="-65" charset="0"/>
        </a:defRPr>
      </a:lvl5pPr>
      <a:lvl6pPr marL="457200" algn="l" rtl="0" eaLnBrk="0" fontAlgn="base" hangingPunct="0">
        <a:spcBef>
          <a:spcPct val="0"/>
        </a:spcBef>
        <a:spcAft>
          <a:spcPct val="0"/>
        </a:spcAft>
        <a:defRPr sz="2800" b="1">
          <a:solidFill>
            <a:schemeClr val="accent2"/>
          </a:solidFill>
          <a:latin typeface="Times New Roman" pitchFamily="-65" charset="0"/>
        </a:defRPr>
      </a:lvl6pPr>
      <a:lvl7pPr marL="914400" algn="l" rtl="0" eaLnBrk="0" fontAlgn="base" hangingPunct="0">
        <a:spcBef>
          <a:spcPct val="0"/>
        </a:spcBef>
        <a:spcAft>
          <a:spcPct val="0"/>
        </a:spcAft>
        <a:defRPr sz="2800" b="1">
          <a:solidFill>
            <a:schemeClr val="accent2"/>
          </a:solidFill>
          <a:latin typeface="Times New Roman" pitchFamily="-65" charset="0"/>
        </a:defRPr>
      </a:lvl7pPr>
      <a:lvl8pPr marL="1371600" algn="l" rtl="0" eaLnBrk="0" fontAlgn="base" hangingPunct="0">
        <a:spcBef>
          <a:spcPct val="0"/>
        </a:spcBef>
        <a:spcAft>
          <a:spcPct val="0"/>
        </a:spcAft>
        <a:defRPr sz="2800" b="1">
          <a:solidFill>
            <a:schemeClr val="accent2"/>
          </a:solidFill>
          <a:latin typeface="Times New Roman" pitchFamily="-65" charset="0"/>
        </a:defRPr>
      </a:lvl8pPr>
      <a:lvl9pPr marL="1828800" algn="l" rtl="0" eaLnBrk="0" fontAlgn="base" hangingPunct="0">
        <a:spcBef>
          <a:spcPct val="0"/>
        </a:spcBef>
        <a:spcAft>
          <a:spcPct val="0"/>
        </a:spcAft>
        <a:defRPr sz="2800" b="1">
          <a:solidFill>
            <a:schemeClr val="accent2"/>
          </a:solidFill>
          <a:latin typeface="Times New Roman" pitchFamily="-65" charset="0"/>
        </a:defRPr>
      </a:lvl9pPr>
    </p:titleStyle>
    <p:bodyStyle>
      <a:lvl1pPr marL="342900" indent="-342900" algn="l" rtl="0" eaLnBrk="0" fontAlgn="base" hangingPunct="0">
        <a:spcBef>
          <a:spcPct val="35000"/>
        </a:spcBef>
        <a:spcAft>
          <a:spcPct val="0"/>
        </a:spcAft>
        <a:buChar char="•"/>
        <a:defRPr sz="1600" b="1">
          <a:solidFill>
            <a:schemeClr val="tx1"/>
          </a:solidFill>
          <a:latin typeface="+mn-lt"/>
          <a:ea typeface="+mn-ea"/>
          <a:cs typeface="+mn-cs"/>
        </a:defRPr>
      </a:lvl1pPr>
      <a:lvl2pPr marL="730250" indent="-284163" algn="l" rtl="0" eaLnBrk="0" fontAlgn="base" hangingPunct="0">
        <a:spcBef>
          <a:spcPct val="35000"/>
        </a:spcBef>
        <a:spcAft>
          <a:spcPct val="0"/>
        </a:spcAft>
        <a:buChar char="–"/>
        <a:defRPr sz="1400">
          <a:solidFill>
            <a:schemeClr val="tx1"/>
          </a:solidFill>
          <a:latin typeface="+mn-lt"/>
          <a:ea typeface="ＭＳ Ｐゴシック" pitchFamily="-65" charset="-128"/>
        </a:defRPr>
      </a:lvl2pPr>
      <a:lvl3pPr marL="1062038" indent="-228600" algn="l" rtl="0" eaLnBrk="0" fontAlgn="base" hangingPunct="0">
        <a:spcBef>
          <a:spcPct val="35000"/>
        </a:spcBef>
        <a:spcAft>
          <a:spcPct val="0"/>
        </a:spcAft>
        <a:buChar char="•"/>
        <a:defRPr sz="1200">
          <a:solidFill>
            <a:schemeClr val="tx1"/>
          </a:solidFill>
          <a:latin typeface="+mn-lt"/>
          <a:ea typeface="Arial" pitchFamily="-65" charset="0"/>
          <a:cs typeface="Arial" pitchFamily="-65" charset="0"/>
        </a:defRPr>
      </a:lvl3pPr>
      <a:lvl4pPr marL="1392238" indent="-228600" algn="l" rtl="0" eaLnBrk="0" fontAlgn="base" hangingPunct="0">
        <a:spcBef>
          <a:spcPct val="35000"/>
        </a:spcBef>
        <a:spcAft>
          <a:spcPct val="0"/>
        </a:spcAft>
        <a:buChar char="o"/>
        <a:defRPr sz="1000">
          <a:solidFill>
            <a:schemeClr val="tx1"/>
          </a:solidFill>
          <a:latin typeface="+mn-lt"/>
          <a:ea typeface="Arial" pitchFamily="-65" charset="0"/>
          <a:cs typeface="Arial" pitchFamily="-65" charset="0"/>
        </a:defRPr>
      </a:lvl4pPr>
      <a:lvl5pPr marL="1722438" indent="-228600" algn="l" rtl="0" eaLnBrk="0" fontAlgn="base" hangingPunct="0">
        <a:spcBef>
          <a:spcPct val="20000"/>
        </a:spcBef>
        <a:spcAft>
          <a:spcPct val="0"/>
        </a:spcAft>
        <a:buChar char="•"/>
        <a:defRPr sz="1000">
          <a:solidFill>
            <a:schemeClr val="tx1"/>
          </a:solidFill>
          <a:latin typeface="+mn-lt"/>
          <a:ea typeface="Arial" pitchFamily="-65" charset="0"/>
          <a:cs typeface="Arial" pitchFamily="-65" charset="0"/>
        </a:defRPr>
      </a:lvl5pPr>
      <a:lvl6pPr marL="2179638" indent="-228600" algn="l" rtl="0" eaLnBrk="0" fontAlgn="base" hangingPunct="0">
        <a:spcBef>
          <a:spcPct val="20000"/>
        </a:spcBef>
        <a:spcAft>
          <a:spcPct val="0"/>
        </a:spcAft>
        <a:buChar char="•"/>
        <a:defRPr sz="1000">
          <a:solidFill>
            <a:schemeClr val="tx1"/>
          </a:solidFill>
          <a:latin typeface="+mn-lt"/>
          <a:ea typeface="Arial" pitchFamily="-65" charset="0"/>
          <a:cs typeface="Arial" pitchFamily="-65" charset="0"/>
        </a:defRPr>
      </a:lvl6pPr>
      <a:lvl7pPr marL="2636838" indent="-228600" algn="l" rtl="0" eaLnBrk="0" fontAlgn="base" hangingPunct="0">
        <a:spcBef>
          <a:spcPct val="20000"/>
        </a:spcBef>
        <a:spcAft>
          <a:spcPct val="0"/>
        </a:spcAft>
        <a:buChar char="•"/>
        <a:defRPr sz="1000">
          <a:solidFill>
            <a:schemeClr val="tx1"/>
          </a:solidFill>
          <a:latin typeface="+mn-lt"/>
          <a:ea typeface="Arial" pitchFamily="-65" charset="0"/>
          <a:cs typeface="Arial" pitchFamily="-65" charset="0"/>
        </a:defRPr>
      </a:lvl7pPr>
      <a:lvl8pPr marL="3094038" indent="-228600" algn="l" rtl="0" eaLnBrk="0" fontAlgn="base" hangingPunct="0">
        <a:spcBef>
          <a:spcPct val="20000"/>
        </a:spcBef>
        <a:spcAft>
          <a:spcPct val="0"/>
        </a:spcAft>
        <a:buChar char="•"/>
        <a:defRPr sz="1000">
          <a:solidFill>
            <a:schemeClr val="tx1"/>
          </a:solidFill>
          <a:latin typeface="+mn-lt"/>
          <a:ea typeface="Arial" pitchFamily="-65" charset="0"/>
          <a:cs typeface="Arial" pitchFamily="-65" charset="0"/>
        </a:defRPr>
      </a:lvl8pPr>
      <a:lvl9pPr marL="3551238" indent="-228600" algn="l" rtl="0" eaLnBrk="0" fontAlgn="base" hangingPunct="0">
        <a:spcBef>
          <a:spcPct val="20000"/>
        </a:spcBef>
        <a:spcAft>
          <a:spcPct val="0"/>
        </a:spcAft>
        <a:buChar char="•"/>
        <a:defRPr sz="1000">
          <a:solidFill>
            <a:schemeClr val="tx1"/>
          </a:solidFill>
          <a:latin typeface="+mn-lt"/>
          <a:ea typeface="Arial" pitchFamily="-65" charset="0"/>
          <a:cs typeface="Arial" pitchFamily="-65"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cs typeface="+mn-cs"/>
              </a:defRPr>
            </a:lvl1pPr>
          </a:lstStyle>
          <a:p>
            <a:pPr defTabSz="914400" fontAlgn="base">
              <a:spcBef>
                <a:spcPct val="0"/>
              </a:spcBef>
              <a:spcAft>
                <a:spcPct val="0"/>
              </a:spcAft>
              <a:defRPr/>
            </a:pPr>
            <a:r>
              <a:rPr lang="en-US"/>
              <a:t>Faint Young Sun</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172200" y="6248400"/>
            <a:ext cx="2286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ea typeface="+mn-ea"/>
                <a:cs typeface="+mn-cs"/>
              </a:defRPr>
            </a:lvl1pPr>
          </a:lstStyle>
          <a:p>
            <a:pPr defTabSz="914400" fontAlgn="base">
              <a:spcBef>
                <a:spcPct val="0"/>
              </a:spcBef>
              <a:spcAft>
                <a:spcPct val="0"/>
              </a:spcAft>
              <a:defRPr/>
            </a:pPr>
            <a:r>
              <a:rPr lang="en-US"/>
              <a:t>Pune, November 2012</a:t>
            </a:r>
          </a:p>
        </p:txBody>
      </p:sp>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xmlns:p14="http://schemas.microsoft.com/office/powerpoint/2010/main" spd="med"/>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gif"/><Relationship Id="rId3" Type="http://schemas.openxmlformats.org/officeDocument/2006/relationships/image" Target="../media/image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1.g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76200" y="304800"/>
            <a:ext cx="8839200" cy="2819400"/>
          </a:xfrm>
        </p:spPr>
        <p:txBody>
          <a:bodyPr/>
          <a:lstStyle/>
          <a:p>
            <a:pPr eaLnBrk="1" hangingPunct="1"/>
            <a:r>
              <a:rPr lang="en-US" b="1" dirty="0"/>
              <a:t>Filament Chirality over an Entire Cycle </a:t>
            </a:r>
            <a:r>
              <a:rPr lang="en-US" b="1" dirty="0" smtClean="0"/>
              <a:t>Determined </a:t>
            </a:r>
            <a:r>
              <a:rPr lang="en-US" b="1" dirty="0"/>
              <a:t>with an Automated </a:t>
            </a:r>
            <a:r>
              <a:rPr lang="en-US" b="1" dirty="0" smtClean="0"/>
              <a:t>Detection </a:t>
            </a:r>
            <a:r>
              <a:rPr lang="en-US" b="1" dirty="0"/>
              <a:t>Module </a:t>
            </a:r>
            <a:r>
              <a:rPr lang="en-US" b="1" dirty="0" smtClean="0"/>
              <a:t/>
            </a:r>
            <a:br>
              <a:rPr lang="en-US" b="1" dirty="0" smtClean="0"/>
            </a:br>
            <a:r>
              <a:rPr lang="en-US" b="1" dirty="0" smtClean="0"/>
              <a:t>-</a:t>
            </a:r>
            <a:r>
              <a:rPr lang="en-US" b="1" dirty="0"/>
              <a:t>- a Neat </a:t>
            </a:r>
            <a:r>
              <a:rPr lang="en-US" b="1" dirty="0" smtClean="0"/>
              <a:t>Surprise </a:t>
            </a:r>
            <a:r>
              <a:rPr lang="en-US" b="1" dirty="0"/>
              <a:t/>
            </a:r>
            <a:br>
              <a:rPr lang="en-US" b="1" dirty="0"/>
            </a:br>
            <a:endParaRPr lang="en-US" b="1" dirty="0">
              <a:latin typeface="Times New Roman" charset="0"/>
            </a:endParaRPr>
          </a:p>
        </p:txBody>
      </p:sp>
      <p:sp>
        <p:nvSpPr>
          <p:cNvPr id="67586" name="Rectangle 3"/>
          <p:cNvSpPr>
            <a:spLocks noGrp="1" noChangeArrowheads="1"/>
          </p:cNvSpPr>
          <p:nvPr>
            <p:ph type="body" sz="half" idx="1"/>
          </p:nvPr>
        </p:nvSpPr>
        <p:spPr>
          <a:xfrm>
            <a:off x="152400" y="4800600"/>
            <a:ext cx="8458200" cy="2057400"/>
          </a:xfrm>
        </p:spPr>
        <p:txBody>
          <a:bodyPr/>
          <a:lstStyle/>
          <a:p>
            <a:pPr eaLnBrk="1" hangingPunct="1">
              <a:lnSpc>
                <a:spcPct val="90000"/>
              </a:lnSpc>
            </a:pPr>
            <a:endParaRPr lang="en-US" sz="2400" dirty="0">
              <a:latin typeface="Times New Roman" charset="0"/>
            </a:endParaRPr>
          </a:p>
          <a:p>
            <a:pPr eaLnBrk="1" hangingPunct="1">
              <a:lnSpc>
                <a:spcPct val="90000"/>
              </a:lnSpc>
              <a:buFontTx/>
              <a:buNone/>
            </a:pPr>
            <a:r>
              <a:rPr lang="en-US" dirty="0">
                <a:latin typeface="Times New Roman" charset="0"/>
              </a:rPr>
              <a:t>Piet </a:t>
            </a:r>
            <a:r>
              <a:rPr lang="en-US" dirty="0" smtClean="0">
                <a:latin typeface="Times New Roman" charset="0"/>
              </a:rPr>
              <a:t>Martens and </a:t>
            </a:r>
            <a:r>
              <a:rPr lang="en-US" dirty="0" err="1" smtClean="0">
                <a:latin typeface="Times New Roman" charset="0"/>
              </a:rPr>
              <a:t>Karthik</a:t>
            </a:r>
            <a:r>
              <a:rPr lang="en-US" dirty="0" smtClean="0">
                <a:latin typeface="Times New Roman" charset="0"/>
              </a:rPr>
              <a:t> </a:t>
            </a:r>
            <a:r>
              <a:rPr lang="en-US" dirty="0" err="1" smtClean="0">
                <a:latin typeface="Times New Roman" charset="0"/>
              </a:rPr>
              <a:t>Pillai</a:t>
            </a:r>
            <a:r>
              <a:rPr lang="en-US" dirty="0" smtClean="0">
                <a:latin typeface="Times New Roman" charset="0"/>
              </a:rPr>
              <a:t> </a:t>
            </a:r>
            <a:r>
              <a:rPr lang="en-US" dirty="0">
                <a:latin typeface="Times New Roman" charset="0"/>
              </a:rPr>
              <a:t>– </a:t>
            </a:r>
            <a:r>
              <a:rPr lang="en-US" dirty="0" smtClean="0">
                <a:latin typeface="Times New Roman" charset="0"/>
              </a:rPr>
              <a:t>MSU</a:t>
            </a:r>
          </a:p>
          <a:p>
            <a:pPr eaLnBrk="1" hangingPunct="1">
              <a:lnSpc>
                <a:spcPct val="90000"/>
              </a:lnSpc>
              <a:buFontTx/>
              <a:buNone/>
            </a:pPr>
            <a:r>
              <a:rPr lang="en-US" dirty="0" smtClean="0">
                <a:latin typeface="Times New Roman" charset="0"/>
              </a:rPr>
              <a:t>Anthony </a:t>
            </a:r>
            <a:r>
              <a:rPr lang="en-US" dirty="0" err="1" smtClean="0">
                <a:latin typeface="Times New Roman" charset="0"/>
              </a:rPr>
              <a:t>Yeates</a:t>
            </a:r>
            <a:r>
              <a:rPr lang="en-US" dirty="0" smtClean="0">
                <a:latin typeface="Times New Roman" charset="0"/>
              </a:rPr>
              <a:t> – Durham University</a:t>
            </a:r>
          </a:p>
          <a:p>
            <a:pPr eaLnBrk="1" hangingPunct="1">
              <a:lnSpc>
                <a:spcPct val="90000"/>
              </a:lnSpc>
              <a:buFontTx/>
              <a:buNone/>
            </a:pPr>
            <a:r>
              <a:rPr lang="en-US" dirty="0" smtClean="0">
                <a:latin typeface="Times New Roman" charset="0"/>
              </a:rPr>
              <a:t>Duncan Mackay – St Andrews</a:t>
            </a:r>
            <a:endParaRPr lang="en-US" dirty="0">
              <a:latin typeface="Times New Roman" charset="0"/>
            </a:endParaRPr>
          </a:p>
        </p:txBody>
      </p:sp>
      <p:sp>
        <p:nvSpPr>
          <p:cNvPr id="3076" name="Text Box 4"/>
          <p:cNvSpPr txBox="1">
            <a:spLocks noChangeArrowheads="1"/>
          </p:cNvSpPr>
          <p:nvPr/>
        </p:nvSpPr>
        <p:spPr bwMode="auto">
          <a:xfrm>
            <a:off x="2286000" y="6583363"/>
            <a:ext cx="4343400" cy="274637"/>
          </a:xfrm>
          <a:prstGeom prst="rect">
            <a:avLst/>
          </a:prstGeom>
          <a:noFill/>
          <a:ln w="9525">
            <a:noFill/>
            <a:miter lim="800000"/>
            <a:headEnd/>
            <a:tailEnd/>
          </a:ln>
        </p:spPr>
        <p:txBody>
          <a:bodyPr>
            <a:spAutoFit/>
          </a:bodyPr>
          <a:lstStyle/>
          <a:p>
            <a:pPr algn="ctr" defTabSz="914400" eaLnBrk="0" fontAlgn="base" hangingPunct="0">
              <a:spcBef>
                <a:spcPct val="50000"/>
              </a:spcBef>
              <a:spcAft>
                <a:spcPct val="0"/>
              </a:spcAft>
              <a:defRPr/>
            </a:pPr>
            <a:endParaRPr kumimoji="1" lang="en-US" sz="12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7239000" cy="739775"/>
          </a:xfrm>
        </p:spPr>
        <p:txBody>
          <a:bodyPr/>
          <a:lstStyle/>
          <a:p>
            <a:r>
              <a:rPr lang="en-US" dirty="0" smtClean="0"/>
              <a:t>Filament and Sigmoid Measurements</a:t>
            </a:r>
            <a:endParaRPr lang="en-US" dirty="0"/>
          </a:p>
        </p:txBody>
      </p:sp>
      <p:pic>
        <p:nvPicPr>
          <p:cNvPr id="3" name="Picture 2" descr="Data-Result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56" y="2286000"/>
            <a:ext cx="8496300" cy="3124200"/>
          </a:xfrm>
          <a:prstGeom prst="rect">
            <a:avLst/>
          </a:prstGeom>
        </p:spPr>
      </p:pic>
      <p:sp>
        <p:nvSpPr>
          <p:cNvPr id="4" name="TextBox 3"/>
          <p:cNvSpPr txBox="1"/>
          <p:nvPr/>
        </p:nvSpPr>
        <p:spPr>
          <a:xfrm>
            <a:off x="1524000" y="1295400"/>
            <a:ext cx="6096000" cy="369332"/>
          </a:xfrm>
          <a:prstGeom prst="rect">
            <a:avLst/>
          </a:prstGeom>
          <a:noFill/>
        </p:spPr>
        <p:txBody>
          <a:bodyPr wrap="square" rtlCol="0">
            <a:spAutoFit/>
          </a:bodyPr>
          <a:lstStyle/>
          <a:p>
            <a:r>
              <a:rPr lang="en-US" b="1" dirty="0" smtClean="0"/>
              <a:t>Automated Detection:  October 2010 – February 2011</a:t>
            </a:r>
            <a:endParaRPr lang="en-US" b="1" dirty="0"/>
          </a:p>
        </p:txBody>
      </p:sp>
      <p:sp>
        <p:nvSpPr>
          <p:cNvPr id="5" name="TextBox 4"/>
          <p:cNvSpPr txBox="1"/>
          <p:nvPr/>
        </p:nvSpPr>
        <p:spPr>
          <a:xfrm>
            <a:off x="1905000" y="5715000"/>
            <a:ext cx="5105400" cy="646331"/>
          </a:xfrm>
          <a:prstGeom prst="rect">
            <a:avLst/>
          </a:prstGeom>
          <a:noFill/>
        </p:spPr>
        <p:txBody>
          <a:bodyPr wrap="square" rtlCol="0">
            <a:spAutoFit/>
          </a:bodyPr>
          <a:lstStyle/>
          <a:p>
            <a:r>
              <a:rPr lang="en-US" dirty="0" smtClean="0"/>
              <a:t>Note:  Large number of undefined filaments, which turns out to be  typical for solar minimum</a:t>
            </a:r>
            <a:endParaRPr lang="en-US" dirty="0"/>
          </a:p>
        </p:txBody>
      </p:sp>
    </p:spTree>
    <p:extLst>
      <p:ext uri="{BB962C8B-B14F-4D97-AF65-F5344CB8AC3E}">
        <p14:creationId xmlns:p14="http://schemas.microsoft.com/office/powerpoint/2010/main" val="17331411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7239000" cy="739775"/>
          </a:xfrm>
        </p:spPr>
        <p:txBody>
          <a:bodyPr/>
          <a:lstStyle/>
          <a:p>
            <a:r>
              <a:rPr lang="en-US" dirty="0" smtClean="0"/>
              <a:t>Result:  Filament Chirality Rule Disappears</a:t>
            </a:r>
            <a:endParaRPr lang="en-US" dirty="0"/>
          </a:p>
        </p:txBody>
      </p:sp>
      <p:pic>
        <p:nvPicPr>
          <p:cNvPr id="3" name="Picture 2" descr="Chirality-F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600200"/>
            <a:ext cx="8773080" cy="3542548"/>
          </a:xfrm>
          <a:prstGeom prst="rect">
            <a:avLst/>
          </a:prstGeom>
        </p:spPr>
      </p:pic>
    </p:spTree>
    <p:extLst>
      <p:ext uri="{BB962C8B-B14F-4D97-AF65-F5344CB8AC3E}">
        <p14:creationId xmlns:p14="http://schemas.microsoft.com/office/powerpoint/2010/main" val="724695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467600" cy="739775"/>
          </a:xfrm>
        </p:spPr>
        <p:txBody>
          <a:bodyPr/>
          <a:lstStyle/>
          <a:p>
            <a:r>
              <a:rPr lang="en-US" dirty="0" smtClean="0"/>
              <a:t>Result: Sigmoid Handedness Rule Disappears</a:t>
            </a:r>
            <a:endParaRPr lang="en-US" dirty="0"/>
          </a:p>
        </p:txBody>
      </p:sp>
      <p:pic>
        <p:nvPicPr>
          <p:cNvPr id="3" name="Picture 2" descr="Sigmoidal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286000"/>
            <a:ext cx="8229600" cy="3172993"/>
          </a:xfrm>
          <a:prstGeom prst="rect">
            <a:avLst/>
          </a:prstGeom>
        </p:spPr>
      </p:pic>
    </p:spTree>
    <p:extLst>
      <p:ext uri="{BB962C8B-B14F-4D97-AF65-F5344CB8AC3E}">
        <p14:creationId xmlns:p14="http://schemas.microsoft.com/office/powerpoint/2010/main" val="16418296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39775"/>
          </a:xfrm>
        </p:spPr>
        <p:txBody>
          <a:bodyPr/>
          <a:lstStyle/>
          <a:p>
            <a:r>
              <a:rPr lang="en-US" dirty="0" smtClean="0"/>
              <a:t>Result:  Filament and Sigmoid </a:t>
            </a:r>
            <a:r>
              <a:rPr lang="en-US" dirty="0" err="1" smtClean="0"/>
              <a:t>Helicity</a:t>
            </a:r>
            <a:r>
              <a:rPr lang="en-US" dirty="0" smtClean="0"/>
              <a:t> Still Correlate</a:t>
            </a:r>
            <a:endParaRPr lang="en-US" dirty="0"/>
          </a:p>
        </p:txBody>
      </p:sp>
      <p:pic>
        <p:nvPicPr>
          <p:cNvPr id="3" name="Picture 2" descr="Filament-Sigmoid-correlatio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143000"/>
            <a:ext cx="6672467" cy="4026855"/>
          </a:xfrm>
          <a:prstGeom prst="rect">
            <a:avLst/>
          </a:prstGeom>
        </p:spPr>
      </p:pic>
      <p:sp>
        <p:nvSpPr>
          <p:cNvPr id="4" name="TextBox 3"/>
          <p:cNvSpPr txBox="1"/>
          <p:nvPr/>
        </p:nvSpPr>
        <p:spPr>
          <a:xfrm>
            <a:off x="1219200" y="5638800"/>
            <a:ext cx="7010400" cy="369332"/>
          </a:xfrm>
          <a:prstGeom prst="rect">
            <a:avLst/>
          </a:prstGeom>
          <a:noFill/>
        </p:spPr>
        <p:txBody>
          <a:bodyPr wrap="square" rtlCol="0">
            <a:spAutoFit/>
          </a:bodyPr>
          <a:lstStyle/>
          <a:p>
            <a:r>
              <a:rPr lang="en-US" b="1" dirty="0" smtClean="0"/>
              <a:t>How to reconcile this with observations earlier in the cycle?</a:t>
            </a:r>
            <a:endParaRPr lang="en-US" b="1" dirty="0"/>
          </a:p>
        </p:txBody>
      </p:sp>
    </p:spTree>
    <p:extLst>
      <p:ext uri="{BB962C8B-B14F-4D97-AF65-F5344CB8AC3E}">
        <p14:creationId xmlns:p14="http://schemas.microsoft.com/office/powerpoint/2010/main" val="15347196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7239000" cy="739775"/>
          </a:xfrm>
        </p:spPr>
        <p:txBody>
          <a:bodyPr/>
          <a:lstStyle/>
          <a:p>
            <a:r>
              <a:rPr lang="en-US" dirty="0" smtClean="0"/>
              <a:t>Result:  Filament Chirality over Cycle 23</a:t>
            </a:r>
            <a:endParaRPr lang="en-US" dirty="0"/>
          </a:p>
        </p:txBody>
      </p:sp>
      <p:sp>
        <p:nvSpPr>
          <p:cNvPr id="5" name="TextBox 4"/>
          <p:cNvSpPr txBox="1"/>
          <p:nvPr/>
        </p:nvSpPr>
        <p:spPr>
          <a:xfrm>
            <a:off x="1219200" y="990600"/>
            <a:ext cx="6781800" cy="830997"/>
          </a:xfrm>
          <a:prstGeom prst="rect">
            <a:avLst/>
          </a:prstGeom>
          <a:noFill/>
        </p:spPr>
        <p:txBody>
          <a:bodyPr wrap="square" rtlCol="0">
            <a:spAutoFit/>
          </a:bodyPr>
          <a:lstStyle/>
          <a:p>
            <a:r>
              <a:rPr lang="en-US" sz="2400" dirty="0" smtClean="0"/>
              <a:t>“Mean” chirality per time-latitude box for the entire cycle 23:  the pattern changes!</a:t>
            </a:r>
            <a:endParaRPr lang="en-US" sz="2400" dirty="0"/>
          </a:p>
        </p:txBody>
      </p:sp>
      <p:sp>
        <p:nvSpPr>
          <p:cNvPr id="3" name="TextBox 2"/>
          <p:cNvSpPr txBox="1"/>
          <p:nvPr/>
        </p:nvSpPr>
        <p:spPr>
          <a:xfrm>
            <a:off x="1219200" y="6019800"/>
            <a:ext cx="6172200" cy="369332"/>
          </a:xfrm>
          <a:prstGeom prst="rect">
            <a:avLst/>
          </a:prstGeom>
          <a:noFill/>
        </p:spPr>
        <p:txBody>
          <a:bodyPr wrap="square" rtlCol="0">
            <a:spAutoFit/>
          </a:bodyPr>
          <a:lstStyle/>
          <a:p>
            <a:r>
              <a:rPr lang="en-US" dirty="0" smtClean="0"/>
              <a:t>The pattern has not (yet?) been re-established for Cycle 24</a:t>
            </a:r>
            <a:endParaRPr lang="en-US" dirty="0"/>
          </a:p>
        </p:txBody>
      </p:sp>
      <p:pic>
        <p:nvPicPr>
          <p:cNvPr id="6" name="Picture 5" descr="edited-tte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59697"/>
            <a:ext cx="7790442" cy="4149603"/>
          </a:xfrm>
          <a:prstGeom prst="rect">
            <a:avLst/>
          </a:prstGeom>
        </p:spPr>
      </p:pic>
    </p:spTree>
    <p:extLst>
      <p:ext uri="{BB962C8B-B14F-4D97-AF65-F5344CB8AC3E}">
        <p14:creationId xmlns:p14="http://schemas.microsoft.com/office/powerpoint/2010/main" val="40109876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371600" y="152400"/>
            <a:ext cx="6591300" cy="762000"/>
          </a:xfrm>
        </p:spPr>
        <p:txBody>
          <a:bodyPr/>
          <a:lstStyle/>
          <a:p>
            <a:pPr eaLnBrk="1" hangingPunct="1"/>
            <a:r>
              <a:rPr lang="en-US" dirty="0" smtClean="0"/>
              <a:t>   Surface Flux Transport Simulations</a:t>
            </a:r>
            <a:endParaRPr lang="en-US" dirty="0"/>
          </a:p>
        </p:txBody>
      </p:sp>
      <p:sp>
        <p:nvSpPr>
          <p:cNvPr id="20487" name="Rectangle 10"/>
          <p:cNvSpPr>
            <a:spLocks noChangeArrowheads="1"/>
          </p:cNvSpPr>
          <p:nvPr/>
        </p:nvSpPr>
        <p:spPr bwMode="auto">
          <a:xfrm>
            <a:off x="2971800" y="3378200"/>
            <a:ext cx="3048000" cy="523220"/>
          </a:xfrm>
          <a:prstGeom prst="rect">
            <a:avLst/>
          </a:prstGeom>
          <a:noFill/>
          <a:ln w="9525">
            <a:noFill/>
            <a:miter lim="800000"/>
            <a:headEnd/>
            <a:tailEnd/>
          </a:ln>
        </p:spPr>
        <p:txBody>
          <a:bodyPr>
            <a:prstTxWarp prst="textNoShape">
              <a:avLst/>
            </a:prstTxWarp>
            <a:spAutoFit/>
          </a:bodyPr>
          <a:lstStyle/>
          <a:p>
            <a:endParaRPr lang="en-US" sz="1400" dirty="0" smtClean="0">
              <a:solidFill>
                <a:srgbClr val="000000"/>
              </a:solidFill>
              <a:latin typeface="Helvetica" pitchFamily="-110" charset="0"/>
            </a:endParaRPr>
          </a:p>
          <a:p>
            <a:endParaRPr lang="en-US" sz="1400" dirty="0">
              <a:solidFill>
                <a:srgbClr val="000000"/>
              </a:solidFill>
            </a:endParaRPr>
          </a:p>
        </p:txBody>
      </p:sp>
      <p:sp>
        <p:nvSpPr>
          <p:cNvPr id="4" name="TextBox 3"/>
          <p:cNvSpPr txBox="1"/>
          <p:nvPr/>
        </p:nvSpPr>
        <p:spPr>
          <a:xfrm>
            <a:off x="685841" y="1035784"/>
            <a:ext cx="7696200" cy="1631216"/>
          </a:xfrm>
          <a:prstGeom prst="rect">
            <a:avLst/>
          </a:prstGeom>
          <a:noFill/>
        </p:spPr>
        <p:txBody>
          <a:bodyPr wrap="square" rtlCol="0">
            <a:spAutoFit/>
          </a:bodyPr>
          <a:lstStyle/>
          <a:p>
            <a:r>
              <a:rPr lang="en-US" sz="2000" dirty="0" err="1" smtClean="0"/>
              <a:t>Yeates</a:t>
            </a:r>
            <a:r>
              <a:rPr lang="en-US" sz="2000" dirty="0" smtClean="0"/>
              <a:t> and Mackay (2012), totally independent of these results, find mixed chirality at lower latitudes during the extended solar minimum between cycle 23 and 24, as well as occasional deviations from the chirality pattern during cycle 23.  The sign of the skew angle </a:t>
            </a:r>
            <a:r>
              <a:rPr lang="en-US" sz="2000" dirty="0" err="1" smtClean="0"/>
              <a:t>γ</a:t>
            </a:r>
            <a:r>
              <a:rPr lang="en-US" sz="2000" dirty="0" smtClean="0"/>
              <a:t> represents chirality, red = </a:t>
            </a:r>
            <a:r>
              <a:rPr lang="en-US" sz="2000" dirty="0" err="1" smtClean="0"/>
              <a:t>sinistral</a:t>
            </a:r>
            <a:r>
              <a:rPr lang="en-US" sz="2000" dirty="0" smtClean="0"/>
              <a:t>, v.v.</a:t>
            </a:r>
            <a:endParaRPr lang="en-US" sz="2000" dirty="0"/>
          </a:p>
        </p:txBody>
      </p:sp>
      <p:pic>
        <p:nvPicPr>
          <p:cNvPr id="5" name="Picture 4" descr="skew-angle-cycle-distribu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41" y="2895600"/>
            <a:ext cx="7772359" cy="3644064"/>
          </a:xfrm>
          <a:prstGeom prst="rect">
            <a:avLst/>
          </a:prstGeom>
        </p:spPr>
      </p:pic>
    </p:spTree>
    <p:extLst>
      <p:ext uri="{BB962C8B-B14F-4D97-AF65-F5344CB8AC3E}">
        <p14:creationId xmlns:p14="http://schemas.microsoft.com/office/powerpoint/2010/main" val="27464246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609600" y="1676400"/>
            <a:ext cx="7772400" cy="4648200"/>
          </a:xfrm>
        </p:spPr>
        <p:txBody>
          <a:bodyPr/>
          <a:lstStyle/>
          <a:p>
            <a:pPr>
              <a:buNone/>
            </a:pPr>
            <a:endParaRPr lang="en-US" b="0" dirty="0" smtClean="0"/>
          </a:p>
          <a:p>
            <a:pPr>
              <a:buNone/>
            </a:pPr>
            <a:endParaRPr lang="en-US" b="0" dirty="0" smtClean="0"/>
          </a:p>
          <a:p>
            <a:pPr>
              <a:buNone/>
            </a:pPr>
            <a:r>
              <a:rPr lang="en-US" b="0" dirty="0" smtClean="0"/>
              <a:t> </a:t>
            </a:r>
          </a:p>
          <a:p>
            <a:pPr>
              <a:buNone/>
            </a:pPr>
            <a:r>
              <a:rPr lang="en-US" b="0" dirty="0" smtClean="0"/>
              <a:t>   </a:t>
            </a:r>
            <a:endParaRPr lang="en-US" b="0" dirty="0"/>
          </a:p>
        </p:txBody>
      </p:sp>
      <p:sp>
        <p:nvSpPr>
          <p:cNvPr id="5" name="TextBox 4"/>
          <p:cNvSpPr txBox="1"/>
          <p:nvPr/>
        </p:nvSpPr>
        <p:spPr>
          <a:xfrm>
            <a:off x="1138237" y="1676400"/>
            <a:ext cx="7624763" cy="5262980"/>
          </a:xfrm>
          <a:prstGeom prst="rect">
            <a:avLst/>
          </a:prstGeom>
          <a:noFill/>
        </p:spPr>
        <p:txBody>
          <a:bodyPr wrap="square" rtlCol="0">
            <a:spAutoFit/>
          </a:bodyPr>
          <a:lstStyle/>
          <a:p>
            <a:pPr marL="514350" indent="-514350">
              <a:buFont typeface="+mj-lt"/>
              <a:buAutoNum type="arabicPeriod"/>
            </a:pPr>
            <a:r>
              <a:rPr lang="en-US" sz="2800" dirty="0"/>
              <a:t>T</a:t>
            </a:r>
            <a:r>
              <a:rPr lang="en-US" sz="2800" dirty="0" smtClean="0"/>
              <a:t>he hemispheric filament chirality pattern waxes and wanes over Cycle 23.</a:t>
            </a:r>
          </a:p>
          <a:p>
            <a:pPr marL="514350" indent="-514350">
              <a:buFont typeface="+mj-lt"/>
              <a:buAutoNum type="arabicPeriod"/>
            </a:pPr>
            <a:r>
              <a:rPr lang="en-US" sz="2800" dirty="0" smtClean="0"/>
              <a:t>The correlation between filament chirality and sigmoid handedness seems preserved.</a:t>
            </a:r>
          </a:p>
          <a:p>
            <a:pPr marL="514350" indent="-514350">
              <a:buFont typeface="+mj-lt"/>
              <a:buAutoNum type="arabicPeriod"/>
            </a:pPr>
            <a:r>
              <a:rPr lang="en-US" sz="2800" dirty="0"/>
              <a:t>S</a:t>
            </a:r>
            <a:r>
              <a:rPr lang="en-US" sz="2800" dirty="0" smtClean="0"/>
              <a:t>imulations by </a:t>
            </a:r>
            <a:r>
              <a:rPr lang="en-US" sz="2800" dirty="0" err="1" smtClean="0"/>
              <a:t>Yeates</a:t>
            </a:r>
            <a:r>
              <a:rPr lang="en-US" sz="2800" dirty="0" smtClean="0"/>
              <a:t> &amp; Mackay (2012) show similar results, but far from perfect agreement with data.  Much more detailed data analysis and simulations are needed.</a:t>
            </a:r>
          </a:p>
          <a:p>
            <a:pPr marL="514350" indent="-514350">
              <a:buFont typeface="+mj-lt"/>
              <a:buAutoNum type="arabicPeriod"/>
            </a:pPr>
            <a:r>
              <a:rPr lang="en-US" sz="2800" dirty="0" smtClean="0"/>
              <a:t>This type of work (~ 100,000 filaments per cycle) can only be done with automated detection.</a:t>
            </a:r>
          </a:p>
          <a:p>
            <a:pPr marL="514350" indent="-514350">
              <a:buFont typeface="+mj-lt"/>
              <a:buAutoNum type="arabicPeriod"/>
            </a:pPr>
            <a:endParaRPr lang="en-US" sz="2800" dirty="0"/>
          </a:p>
        </p:txBody>
      </p:sp>
      <p:pic>
        <p:nvPicPr>
          <p:cNvPr id="4" name="Picture 3" descr="MSU-solar-log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 y="152400"/>
            <a:ext cx="1057275" cy="1473200"/>
          </a:xfrm>
          <a:prstGeom prst="rect">
            <a:avLst/>
          </a:prstGeom>
        </p:spPr>
      </p:pic>
    </p:spTree>
    <p:extLst>
      <p:ext uri="{BB962C8B-B14F-4D97-AF65-F5344CB8AC3E}">
        <p14:creationId xmlns:p14="http://schemas.microsoft.com/office/powerpoint/2010/main" val="7021237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6261100" cy="739775"/>
          </a:xfrm>
        </p:spPr>
        <p:txBody>
          <a:bodyPr/>
          <a:lstStyle/>
          <a:p>
            <a:r>
              <a:rPr lang="en-US" dirty="0" smtClean="0"/>
              <a:t>The </a:t>
            </a:r>
            <a:r>
              <a:rPr lang="en-US" dirty="0" err="1" smtClean="0"/>
              <a:t>Peta</a:t>
            </a:r>
            <a:r>
              <a:rPr lang="en-US" dirty="0" smtClean="0"/>
              <a:t>-byte Challenge</a:t>
            </a:r>
            <a:endParaRPr lang="en-US" dirty="0"/>
          </a:p>
        </p:txBody>
      </p:sp>
      <p:sp>
        <p:nvSpPr>
          <p:cNvPr id="5" name="Content Placeholder 4"/>
          <p:cNvSpPr>
            <a:spLocks noGrp="1"/>
          </p:cNvSpPr>
          <p:nvPr>
            <p:ph idx="1"/>
          </p:nvPr>
        </p:nvSpPr>
        <p:spPr>
          <a:xfrm>
            <a:off x="228601" y="2895600"/>
            <a:ext cx="1905000" cy="3289300"/>
          </a:xfrm>
        </p:spPr>
        <p:txBody>
          <a:bodyPr/>
          <a:lstStyle/>
          <a:p>
            <a:pPr marL="0" indent="0">
              <a:buNone/>
            </a:pPr>
            <a:r>
              <a:rPr lang="en-US" dirty="0" smtClean="0"/>
              <a:t>Note that the ordinate is in logarithmic units.  </a:t>
            </a:r>
          </a:p>
          <a:p>
            <a:pPr marL="0" indent="0">
              <a:buNone/>
            </a:pPr>
            <a:r>
              <a:rPr lang="en-US" dirty="0" smtClean="0"/>
              <a:t>The radius of  the blue balloons is the logarithm of the downlink rate.</a:t>
            </a:r>
            <a:endParaRPr lang="en-US" dirty="0"/>
          </a:p>
        </p:txBody>
      </p:sp>
      <p:pic>
        <p:nvPicPr>
          <p:cNvPr id="6" name="Picture 5" descr="solar_data_volume_growth_201011.pdf"/>
          <p:cNvPicPr>
            <a:picLocks noChangeAspect="1"/>
          </p:cNvPicPr>
          <p:nvPr/>
        </p:nvPicPr>
        <p:blipFill>
          <a:blip r:embed="rId3"/>
          <a:stretch>
            <a:fillRect/>
          </a:stretch>
        </p:blipFill>
        <p:spPr>
          <a:xfrm>
            <a:off x="2260600" y="1247775"/>
            <a:ext cx="6697980" cy="5309235"/>
          </a:xfrm>
          <a:prstGeom prst="rect">
            <a:avLst/>
          </a:prstGeom>
        </p:spPr>
      </p:pic>
      <p:sp>
        <p:nvSpPr>
          <p:cNvPr id="3" name="TextBox 2"/>
          <p:cNvSpPr txBox="1"/>
          <p:nvPr/>
        </p:nvSpPr>
        <p:spPr>
          <a:xfrm>
            <a:off x="377825" y="1828800"/>
            <a:ext cx="1831975" cy="646331"/>
          </a:xfrm>
          <a:prstGeom prst="rect">
            <a:avLst/>
          </a:prstGeom>
          <a:noFill/>
        </p:spPr>
        <p:txBody>
          <a:bodyPr wrap="square" rtlCol="0">
            <a:spAutoFit/>
          </a:bodyPr>
          <a:lstStyle/>
          <a:p>
            <a:r>
              <a:rPr lang="en-US" dirty="0" smtClean="0"/>
              <a:t>Figure courtesy of Joe </a:t>
            </a:r>
            <a:r>
              <a:rPr lang="en-US" dirty="0" err="1" smtClean="0"/>
              <a:t>Gurman</a:t>
            </a:r>
            <a:endParaRPr lang="en-US" dirty="0"/>
          </a:p>
        </p:txBody>
      </p:sp>
      <p:pic>
        <p:nvPicPr>
          <p:cNvPr id="4" name="Picture 3" descr="VSO2_logo_t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8575"/>
            <a:ext cx="1238250" cy="1181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SDO Computer Vision Project</a:t>
            </a:r>
            <a:endParaRPr lang="en-US" dirty="0"/>
          </a:p>
        </p:txBody>
      </p:sp>
      <p:sp>
        <p:nvSpPr>
          <p:cNvPr id="3" name="Content Placeholder 2"/>
          <p:cNvSpPr>
            <a:spLocks noGrp="1"/>
          </p:cNvSpPr>
          <p:nvPr>
            <p:ph idx="1"/>
          </p:nvPr>
        </p:nvSpPr>
        <p:spPr>
          <a:xfrm>
            <a:off x="228600" y="1828800"/>
            <a:ext cx="8461375" cy="4419600"/>
          </a:xfrm>
        </p:spPr>
        <p:txBody>
          <a:bodyPr/>
          <a:lstStyle/>
          <a:p>
            <a:pPr>
              <a:buFont typeface="Wingdings" charset="2"/>
              <a:buChar char="Ø"/>
            </a:pPr>
            <a:r>
              <a:rPr lang="en-US" sz="1800" u="dbl" dirty="0" smtClean="0"/>
              <a:t>Overview: </a:t>
            </a:r>
            <a:r>
              <a:rPr lang="en-US" sz="1800" dirty="0" smtClean="0"/>
              <a:t>SDO Feature Finding Team (FFT) has produced 16 software modules that detect, analyze, and track solar features and events, most in near real time (“pipeline”)</a:t>
            </a:r>
          </a:p>
          <a:p>
            <a:pPr>
              <a:buFont typeface="Wingdings" charset="2"/>
              <a:buChar char="Ø"/>
            </a:pPr>
            <a:r>
              <a:rPr lang="en-US" sz="1800" u="dbl" dirty="0" smtClean="0"/>
              <a:t>Why? </a:t>
            </a:r>
            <a:r>
              <a:rPr lang="en-US" sz="1800" dirty="0" smtClean="0"/>
              <a:t>1)  SDO data stream is overwhelming.  2) Solar Physics will benefit by moving from the analysis of single events to the statistical analysis of sets of events and features.</a:t>
            </a:r>
            <a:endParaRPr lang="en-US" sz="1800" b="0" dirty="0" smtClean="0"/>
          </a:p>
          <a:p>
            <a:pPr>
              <a:buFont typeface="Wingdings" charset="2"/>
              <a:buChar char="Ø"/>
            </a:pPr>
            <a:r>
              <a:rPr lang="en-US" sz="1800" u="dbl" dirty="0" smtClean="0"/>
              <a:t>Who?  </a:t>
            </a:r>
            <a:r>
              <a:rPr lang="en-US" sz="1800" dirty="0" smtClean="0"/>
              <a:t>International team, seven institutions in the US, five in Europe, data center at SAO, PI at MSU.</a:t>
            </a:r>
            <a:endParaRPr lang="en-US" sz="1800" b="0" i="1" dirty="0" smtClean="0"/>
          </a:p>
          <a:p>
            <a:pPr>
              <a:buFont typeface="Wingdings" charset="2"/>
              <a:buChar char="Ø"/>
            </a:pPr>
            <a:r>
              <a:rPr lang="en-US" sz="1800" u="dbl" dirty="0" smtClean="0"/>
              <a:t>How?  </a:t>
            </a:r>
            <a:r>
              <a:rPr lang="en-US" sz="1800" dirty="0" smtClean="0"/>
              <a:t>Separate, robust and efficient software modules, standardized interface protocols</a:t>
            </a:r>
            <a:endParaRPr lang="en-US" sz="1800" b="0" i="1" dirty="0" smtClean="0"/>
          </a:p>
          <a:p>
            <a:pPr>
              <a:buFont typeface="Wingdings" charset="2"/>
              <a:buChar char="Ø"/>
            </a:pPr>
            <a:r>
              <a:rPr lang="en-US" sz="1800" u="dbl" dirty="0" smtClean="0"/>
              <a:t>Output:  </a:t>
            </a:r>
            <a:r>
              <a:rPr lang="en-US" sz="1800" dirty="0" smtClean="0"/>
              <a:t>FFT delivers metadata:  real-time space weather alerts, </a:t>
            </a:r>
            <a:r>
              <a:rPr lang="en-US" sz="1800" dirty="0" err="1" smtClean="0"/>
              <a:t>VOEvent</a:t>
            </a:r>
            <a:r>
              <a:rPr lang="en-US" sz="1800" dirty="0" smtClean="0"/>
              <a:t> formatted catalogs and annotated images, available on-line via the </a:t>
            </a:r>
            <a:r>
              <a:rPr lang="en-US" sz="1800" dirty="0" err="1" smtClean="0"/>
              <a:t>Heliophysics</a:t>
            </a:r>
            <a:r>
              <a:rPr lang="en-US" sz="1800" dirty="0" smtClean="0"/>
              <a:t> Events Knowledgebase (HEK) at LMSAL and the Virtual Solar Observatory (VSO)</a:t>
            </a:r>
          </a:p>
          <a:p>
            <a:pPr>
              <a:buFont typeface="Wingdings" charset="2"/>
              <a:buChar char="Ø"/>
            </a:pPr>
            <a:endParaRPr lang="en-US" dirty="0"/>
          </a:p>
        </p:txBody>
      </p:sp>
      <p:sp>
        <p:nvSpPr>
          <p:cNvPr id="4" name="TextBox 3"/>
          <p:cNvSpPr txBox="1"/>
          <p:nvPr/>
        </p:nvSpPr>
        <p:spPr>
          <a:xfrm>
            <a:off x="990600" y="1143000"/>
            <a:ext cx="6324600" cy="646331"/>
          </a:xfrm>
          <a:prstGeom prst="rect">
            <a:avLst/>
          </a:prstGeom>
          <a:noFill/>
        </p:spPr>
        <p:txBody>
          <a:bodyPr wrap="square" rtlCol="0">
            <a:spAutoFit/>
          </a:bodyPr>
          <a:lstStyle/>
          <a:p>
            <a:r>
              <a:rPr lang="en-US" dirty="0" smtClean="0"/>
              <a:t>Project </a:t>
            </a:r>
            <a:r>
              <a:rPr lang="en-US" dirty="0"/>
              <a:t>URL: </a:t>
            </a:r>
            <a:r>
              <a:rPr lang="en-US" i="1" dirty="0"/>
              <a:t>http://</a:t>
            </a:r>
            <a:r>
              <a:rPr lang="en-US" i="1" dirty="0" err="1"/>
              <a:t>solar.physics.montana.edu</a:t>
            </a:r>
            <a:r>
              <a:rPr lang="en-US" i="1" dirty="0"/>
              <a:t>/</a:t>
            </a:r>
            <a:r>
              <a:rPr lang="en-US" i="1" dirty="0" err="1"/>
              <a:t>sol_phys</a:t>
            </a:r>
            <a:r>
              <a:rPr lang="en-US" i="1" dirty="0"/>
              <a:t>/</a:t>
            </a:r>
            <a:r>
              <a:rPr lang="en-US" i="1" dirty="0" err="1"/>
              <a:t>fft</a:t>
            </a:r>
            <a:r>
              <a:rPr lang="en-US" i="1" dirty="0"/>
              <a:t>/ </a:t>
            </a:r>
            <a:endParaRPr lang="en-US" i="1" dirty="0" smtClean="0"/>
          </a:p>
          <a:p>
            <a:r>
              <a:rPr lang="en-US" dirty="0" smtClean="0"/>
              <a:t>Paper</a:t>
            </a:r>
            <a:r>
              <a:rPr lang="en-US" i="1" dirty="0" smtClean="0"/>
              <a:t>:           Martens et al. Sol. Phys. 2012 </a:t>
            </a:r>
            <a:endParaRPr lang="en-US" i="1" dirty="0"/>
          </a:p>
        </p:txBody>
      </p:sp>
    </p:spTree>
    <p:extLst>
      <p:ext uri="{BB962C8B-B14F-4D97-AF65-F5344CB8AC3E}">
        <p14:creationId xmlns:p14="http://schemas.microsoft.com/office/powerpoint/2010/main" val="1502674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BernaPN1\Desktop\Science\Projects\SDO FFT\Filaments\movie.gif"/>
          <p:cNvPicPr>
            <a:picLocks noChangeAspect="1" noChangeArrowheads="1" noCrop="1"/>
          </p:cNvPicPr>
          <p:nvPr/>
        </p:nvPicPr>
        <p:blipFill>
          <a:blip r:embed="rId2"/>
          <a:srcRect/>
          <a:stretch>
            <a:fillRect/>
          </a:stretch>
        </p:blipFill>
        <p:spPr bwMode="auto">
          <a:xfrm>
            <a:off x="533400" y="2514600"/>
            <a:ext cx="8077200" cy="3511126"/>
          </a:xfrm>
          <a:prstGeom prst="rect">
            <a:avLst/>
          </a:prstGeom>
          <a:noFill/>
        </p:spPr>
      </p:pic>
      <p:sp>
        <p:nvSpPr>
          <p:cNvPr id="5" name="TextBox 4"/>
          <p:cNvSpPr txBox="1"/>
          <p:nvPr/>
        </p:nvSpPr>
        <p:spPr>
          <a:xfrm>
            <a:off x="838200" y="1371600"/>
            <a:ext cx="7772400" cy="923330"/>
          </a:xfrm>
          <a:prstGeom prst="rect">
            <a:avLst/>
          </a:prstGeom>
          <a:noFill/>
        </p:spPr>
        <p:txBody>
          <a:bodyPr wrap="square" rtlCol="0">
            <a:spAutoFit/>
          </a:bodyPr>
          <a:lstStyle/>
          <a:p>
            <a:r>
              <a:rPr lang="en-US" b="1" dirty="0" smtClean="0"/>
              <a:t>Automated tracking of the origin, evolution, and disappearance (eruption) of all filaments. Outlines contours, determines </a:t>
            </a:r>
            <a:r>
              <a:rPr lang="en-US" b="1" dirty="0" err="1" smtClean="0"/>
              <a:t>chirality</a:t>
            </a:r>
            <a:r>
              <a:rPr lang="en-US" b="1" dirty="0" smtClean="0"/>
              <a:t>, tracks individual filaments, handles mergers and splitting.</a:t>
            </a:r>
          </a:p>
        </p:txBody>
      </p:sp>
      <p:sp>
        <p:nvSpPr>
          <p:cNvPr id="4" name="Rectangle 3"/>
          <p:cNvSpPr/>
          <p:nvPr/>
        </p:nvSpPr>
        <p:spPr>
          <a:xfrm>
            <a:off x="2908079" y="3244334"/>
            <a:ext cx="261535" cy="369332"/>
          </a:xfrm>
          <a:prstGeom prst="rect">
            <a:avLst/>
          </a:prstGeom>
        </p:spPr>
        <p:txBody>
          <a:bodyPr wrap="none">
            <a:spAutoFit/>
          </a:bodyPr>
          <a:lstStyle/>
          <a:p>
            <a:r>
              <a:rPr lang="en-US" dirty="0" smtClean="0"/>
              <a:t>)</a:t>
            </a:r>
            <a:endParaRPr lang="en-US" dirty="0"/>
          </a:p>
        </p:txBody>
      </p:sp>
      <p:sp>
        <p:nvSpPr>
          <p:cNvPr id="6" name="TextBox 5"/>
          <p:cNvSpPr txBox="1"/>
          <p:nvPr/>
        </p:nvSpPr>
        <p:spPr>
          <a:xfrm>
            <a:off x="1752600" y="228600"/>
            <a:ext cx="6019800" cy="523220"/>
          </a:xfrm>
          <a:prstGeom prst="rect">
            <a:avLst/>
          </a:prstGeom>
          <a:noFill/>
        </p:spPr>
        <p:txBody>
          <a:bodyPr wrap="square" rtlCol="0">
            <a:spAutoFit/>
          </a:bodyPr>
          <a:lstStyle/>
          <a:p>
            <a:r>
              <a:rPr lang="en-US" sz="2800" b="1" dirty="0" smtClean="0">
                <a:solidFill>
                  <a:schemeClr val="accent2"/>
                </a:solidFill>
                <a:latin typeface="+mj-lt"/>
              </a:rPr>
              <a:t>Filament Tracking  (</a:t>
            </a:r>
            <a:r>
              <a:rPr lang="en-US" sz="2800" b="1" dirty="0" err="1" smtClean="0">
                <a:solidFill>
                  <a:schemeClr val="accent2"/>
                </a:solidFill>
                <a:latin typeface="+mj-lt"/>
              </a:rPr>
              <a:t>Bernasconi</a:t>
            </a:r>
            <a:r>
              <a:rPr lang="en-US" sz="2800" b="1" dirty="0" smtClean="0">
                <a:solidFill>
                  <a:schemeClr val="accent2"/>
                </a:solidFill>
                <a:latin typeface="+mj-lt"/>
              </a:rPr>
              <a:t>)</a:t>
            </a:r>
            <a:endParaRPr lang="en-US" sz="2800" b="1" dirty="0">
              <a:solidFill>
                <a:schemeClr val="accent2"/>
              </a:solidFill>
              <a:latin typeface="+mj-lt"/>
            </a:endParaRPr>
          </a:p>
        </p:txBody>
      </p:sp>
      <p:pic>
        <p:nvPicPr>
          <p:cNvPr id="7" name="Picture 6" descr="APL_Logo1_Black.gif"/>
          <p:cNvPicPr>
            <a:picLocks noChangeAspect="1"/>
          </p:cNvPicPr>
          <p:nvPr/>
        </p:nvPicPr>
        <p:blipFill>
          <a:blip r:embed="rId3"/>
          <a:stretch>
            <a:fillRect/>
          </a:stretch>
        </p:blipFill>
        <p:spPr>
          <a:xfrm>
            <a:off x="12700" y="25400"/>
            <a:ext cx="1863344" cy="1066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Presentation</a:t>
            </a:r>
            <a:endParaRPr lang="en-US" dirty="0"/>
          </a:p>
        </p:txBody>
      </p:sp>
      <p:sp>
        <p:nvSpPr>
          <p:cNvPr id="3" name="Content Placeholder 2"/>
          <p:cNvSpPr>
            <a:spLocks noGrp="1"/>
          </p:cNvSpPr>
          <p:nvPr>
            <p:ph idx="1"/>
          </p:nvPr>
        </p:nvSpPr>
        <p:spPr>
          <a:xfrm>
            <a:off x="609600" y="1676400"/>
            <a:ext cx="7772400" cy="4648200"/>
          </a:xfrm>
        </p:spPr>
        <p:txBody>
          <a:bodyPr/>
          <a:lstStyle/>
          <a:p>
            <a:pPr>
              <a:buNone/>
            </a:pPr>
            <a:endParaRPr lang="en-US" b="0" dirty="0" smtClean="0"/>
          </a:p>
          <a:p>
            <a:pPr>
              <a:buNone/>
            </a:pPr>
            <a:endParaRPr lang="en-US" b="0" dirty="0" smtClean="0"/>
          </a:p>
          <a:p>
            <a:pPr>
              <a:buNone/>
            </a:pPr>
            <a:r>
              <a:rPr lang="en-US" b="0" dirty="0" smtClean="0"/>
              <a:t> </a:t>
            </a:r>
          </a:p>
          <a:p>
            <a:pPr>
              <a:buNone/>
            </a:pPr>
            <a:r>
              <a:rPr lang="en-US" b="0" dirty="0" smtClean="0"/>
              <a:t>   </a:t>
            </a:r>
            <a:endParaRPr lang="en-US" b="0" dirty="0"/>
          </a:p>
        </p:txBody>
      </p:sp>
      <p:sp>
        <p:nvSpPr>
          <p:cNvPr id="5" name="TextBox 4"/>
          <p:cNvSpPr txBox="1"/>
          <p:nvPr/>
        </p:nvSpPr>
        <p:spPr>
          <a:xfrm>
            <a:off x="990600" y="1828800"/>
            <a:ext cx="7543800" cy="3108544"/>
          </a:xfrm>
          <a:prstGeom prst="rect">
            <a:avLst/>
          </a:prstGeom>
          <a:noFill/>
        </p:spPr>
        <p:txBody>
          <a:bodyPr wrap="square" rtlCol="0">
            <a:spAutoFit/>
          </a:bodyPr>
          <a:lstStyle/>
          <a:p>
            <a:pPr marL="285750" indent="-285750">
              <a:buFont typeface="Arial"/>
              <a:buChar char="•"/>
            </a:pPr>
            <a:r>
              <a:rPr lang="en-US" sz="2800" dirty="0" smtClean="0"/>
              <a:t>An overview of the first results from the filament and sigmoid detection modules</a:t>
            </a:r>
          </a:p>
          <a:p>
            <a:pPr marL="285750" indent="-285750">
              <a:buFont typeface="Arial"/>
              <a:buChar char="•"/>
            </a:pPr>
            <a:r>
              <a:rPr lang="en-US" sz="2800" dirty="0" smtClean="0"/>
              <a:t>A review of the first scientific results obtained by those.</a:t>
            </a:r>
          </a:p>
          <a:p>
            <a:pPr marL="285750" indent="-285750">
              <a:buFont typeface="Arial"/>
              <a:buChar char="•"/>
            </a:pPr>
            <a:r>
              <a:rPr lang="en-US" sz="2800" dirty="0" smtClean="0"/>
              <a:t>Comparison of these results with recent, also surprising, simulation results by </a:t>
            </a:r>
            <a:r>
              <a:rPr lang="en-US" sz="2800" dirty="0" err="1" smtClean="0"/>
              <a:t>Yeates</a:t>
            </a:r>
            <a:r>
              <a:rPr lang="en-US" sz="2800" dirty="0" smtClean="0"/>
              <a:t> &amp; Mackay (2012) </a:t>
            </a:r>
            <a:endParaRPr lang="en-US" sz="2800" dirty="0"/>
          </a:p>
        </p:txBody>
      </p:sp>
      <p:pic>
        <p:nvPicPr>
          <p:cNvPr id="4" name="Picture 3" descr="MSU-solar-log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 y="152400"/>
            <a:ext cx="1057275" cy="1473200"/>
          </a:xfrm>
          <a:prstGeom prst="rect">
            <a:avLst/>
          </a:prstGeom>
        </p:spPr>
      </p:pic>
    </p:spTree>
    <p:extLst>
      <p:ext uri="{BB962C8B-B14F-4D97-AF65-F5344CB8AC3E}">
        <p14:creationId xmlns:p14="http://schemas.microsoft.com/office/powerpoint/2010/main" val="20601660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Barb Bearing in Filaments</a:t>
            </a:r>
            <a:endParaRPr lang="en-US" dirty="0"/>
          </a:p>
        </p:txBody>
      </p:sp>
      <p:sp>
        <p:nvSpPr>
          <p:cNvPr id="3" name="Content Placeholder 2"/>
          <p:cNvSpPr>
            <a:spLocks noGrp="1"/>
          </p:cNvSpPr>
          <p:nvPr>
            <p:ph idx="1"/>
          </p:nvPr>
        </p:nvSpPr>
        <p:spPr>
          <a:xfrm>
            <a:off x="2100580" y="1981200"/>
            <a:ext cx="800100" cy="317500"/>
          </a:xfrm>
        </p:spPr>
        <p:txBody>
          <a:bodyPr/>
          <a:lstStyle/>
          <a:p>
            <a:pPr>
              <a:buNone/>
            </a:pPr>
            <a:r>
              <a:rPr lang="en-US" b="0" dirty="0" smtClean="0"/>
              <a:t>Spine</a:t>
            </a:r>
          </a:p>
          <a:p>
            <a:pPr>
              <a:buNone/>
            </a:pPr>
            <a:endParaRPr lang="en-US" b="0" dirty="0" smtClean="0"/>
          </a:p>
          <a:p>
            <a:pPr>
              <a:buNone/>
            </a:pPr>
            <a:r>
              <a:rPr lang="en-US" b="0" dirty="0" smtClean="0"/>
              <a:t> </a:t>
            </a:r>
          </a:p>
          <a:p>
            <a:pPr>
              <a:buNone/>
            </a:pPr>
            <a:r>
              <a:rPr lang="en-US" b="0" dirty="0" smtClean="0"/>
              <a:t>  </a:t>
            </a:r>
            <a:endParaRPr lang="en-US" b="0" dirty="0"/>
          </a:p>
        </p:txBody>
      </p:sp>
      <p:pic>
        <p:nvPicPr>
          <p:cNvPr id="4" name="Picture 3" descr="MSU-solar-log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 y="152400"/>
            <a:ext cx="1057275" cy="1473200"/>
          </a:xfrm>
          <a:prstGeom prst="rect">
            <a:avLst/>
          </a:prstGeom>
        </p:spPr>
      </p:pic>
      <p:cxnSp>
        <p:nvCxnSpPr>
          <p:cNvPr id="6" name="Straight Connector 5"/>
          <p:cNvCxnSpPr/>
          <p:nvPr/>
        </p:nvCxnSpPr>
        <p:spPr bwMode="auto">
          <a:xfrm>
            <a:off x="2077720" y="1899920"/>
            <a:ext cx="0" cy="3357880"/>
          </a:xfrm>
          <a:prstGeom prst="line">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8" name="Straight Connector 7"/>
          <p:cNvCxnSpPr/>
          <p:nvPr/>
        </p:nvCxnSpPr>
        <p:spPr bwMode="auto">
          <a:xfrm>
            <a:off x="2090420" y="3119120"/>
            <a:ext cx="822960" cy="822960"/>
          </a:xfrm>
          <a:prstGeom prst="line">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9" name="Straight Connector 8"/>
          <p:cNvCxnSpPr/>
          <p:nvPr/>
        </p:nvCxnSpPr>
        <p:spPr bwMode="auto">
          <a:xfrm>
            <a:off x="2077720" y="4185920"/>
            <a:ext cx="822960" cy="822960"/>
          </a:xfrm>
          <a:prstGeom prst="line">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10" name="Straight Connector 9"/>
          <p:cNvCxnSpPr/>
          <p:nvPr/>
        </p:nvCxnSpPr>
        <p:spPr bwMode="auto">
          <a:xfrm>
            <a:off x="1264920" y="2979420"/>
            <a:ext cx="822960" cy="822960"/>
          </a:xfrm>
          <a:prstGeom prst="line">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11" name="Straight Connector 10"/>
          <p:cNvCxnSpPr/>
          <p:nvPr/>
        </p:nvCxnSpPr>
        <p:spPr bwMode="auto">
          <a:xfrm>
            <a:off x="1277620" y="1899920"/>
            <a:ext cx="822960" cy="822960"/>
          </a:xfrm>
          <a:prstGeom prst="line">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15" name="Straight Connector 14"/>
          <p:cNvCxnSpPr/>
          <p:nvPr/>
        </p:nvCxnSpPr>
        <p:spPr bwMode="auto">
          <a:xfrm>
            <a:off x="5181600" y="1899920"/>
            <a:ext cx="0" cy="3357880"/>
          </a:xfrm>
          <a:prstGeom prst="line">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18" name="Straight Connector 17"/>
          <p:cNvCxnSpPr/>
          <p:nvPr/>
        </p:nvCxnSpPr>
        <p:spPr bwMode="auto">
          <a:xfrm flipV="1">
            <a:off x="5181600" y="2298700"/>
            <a:ext cx="690880" cy="680720"/>
          </a:xfrm>
          <a:prstGeom prst="line">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20" name="Straight Connector 19"/>
          <p:cNvCxnSpPr/>
          <p:nvPr/>
        </p:nvCxnSpPr>
        <p:spPr bwMode="auto">
          <a:xfrm flipV="1">
            <a:off x="4511040" y="3398520"/>
            <a:ext cx="670560" cy="624840"/>
          </a:xfrm>
          <a:prstGeom prst="line">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22" name="Straight Connector 21"/>
          <p:cNvCxnSpPr/>
          <p:nvPr/>
        </p:nvCxnSpPr>
        <p:spPr bwMode="auto">
          <a:xfrm flipH="1">
            <a:off x="5213350" y="3942080"/>
            <a:ext cx="659130" cy="594360"/>
          </a:xfrm>
          <a:prstGeom prst="line">
            <a:avLst/>
          </a:prstGeom>
          <a:solidFill>
            <a:schemeClr val="accent1"/>
          </a:solidFill>
          <a:ln w="9525" cap="flat" cmpd="sng" algn="ctr">
            <a:solidFill>
              <a:schemeClr val="tx1"/>
            </a:solidFill>
            <a:prstDash val="solid"/>
            <a:round/>
            <a:headEnd type="triangle" w="med" len="med"/>
            <a:tailEnd type="triangle" w="med" len="med"/>
          </a:ln>
          <a:effectLst/>
        </p:spPr>
      </p:cxnSp>
      <p:sp>
        <p:nvSpPr>
          <p:cNvPr id="27" name="TextBox 26"/>
          <p:cNvSpPr txBox="1"/>
          <p:nvPr/>
        </p:nvSpPr>
        <p:spPr>
          <a:xfrm>
            <a:off x="1333500" y="1295400"/>
            <a:ext cx="6134100" cy="369332"/>
          </a:xfrm>
          <a:prstGeom prst="rect">
            <a:avLst/>
          </a:prstGeom>
          <a:noFill/>
        </p:spPr>
        <p:txBody>
          <a:bodyPr wrap="square" rtlCol="0">
            <a:spAutoFit/>
          </a:bodyPr>
          <a:lstStyle/>
          <a:p>
            <a:r>
              <a:rPr lang="en-US" b="1" dirty="0" smtClean="0"/>
              <a:t>Left-bearing Filament             Right-bearing Filament     </a:t>
            </a:r>
            <a:endParaRPr lang="en-US" b="1" dirty="0"/>
          </a:p>
        </p:txBody>
      </p:sp>
      <p:sp>
        <p:nvSpPr>
          <p:cNvPr id="28" name="TextBox 27"/>
          <p:cNvSpPr txBox="1"/>
          <p:nvPr/>
        </p:nvSpPr>
        <p:spPr>
          <a:xfrm>
            <a:off x="2819400" y="3505200"/>
            <a:ext cx="685800" cy="338554"/>
          </a:xfrm>
          <a:prstGeom prst="rect">
            <a:avLst/>
          </a:prstGeom>
          <a:noFill/>
        </p:spPr>
        <p:txBody>
          <a:bodyPr wrap="square" rtlCol="0">
            <a:spAutoFit/>
          </a:bodyPr>
          <a:lstStyle/>
          <a:p>
            <a:r>
              <a:rPr lang="en-US" sz="1600" dirty="0" smtClean="0"/>
              <a:t>Barb</a:t>
            </a:r>
            <a:endParaRPr lang="en-US" sz="1600" dirty="0"/>
          </a:p>
        </p:txBody>
      </p:sp>
      <p:sp>
        <p:nvSpPr>
          <p:cNvPr id="29" name="TextBox 28"/>
          <p:cNvSpPr txBox="1"/>
          <p:nvPr/>
        </p:nvSpPr>
        <p:spPr>
          <a:xfrm>
            <a:off x="838201" y="5257800"/>
            <a:ext cx="7010400" cy="1200329"/>
          </a:xfrm>
          <a:prstGeom prst="rect">
            <a:avLst/>
          </a:prstGeom>
          <a:noFill/>
        </p:spPr>
        <p:txBody>
          <a:bodyPr wrap="square" rtlCol="0">
            <a:spAutoFit/>
          </a:bodyPr>
          <a:lstStyle/>
          <a:p>
            <a:r>
              <a:rPr lang="en-US" dirty="0" smtClean="0"/>
              <a:t>Key Points:</a:t>
            </a:r>
          </a:p>
          <a:p>
            <a:pPr marL="342900" indent="-342900">
              <a:buFont typeface="+mj-lt"/>
              <a:buAutoNum type="arabicPeriod"/>
            </a:pPr>
            <a:r>
              <a:rPr lang="en-US" dirty="0"/>
              <a:t>Bearing is independent of start point of </a:t>
            </a:r>
            <a:r>
              <a:rPr lang="en-US" dirty="0" smtClean="0"/>
              <a:t>spine</a:t>
            </a:r>
          </a:p>
          <a:p>
            <a:pPr marL="342900" indent="-342900">
              <a:buFont typeface="+mj-lt"/>
              <a:buAutoNum type="arabicPeriod"/>
            </a:pPr>
            <a:r>
              <a:rPr lang="en-US" dirty="0" smtClean="0"/>
              <a:t>Filament Bearing can be determined from Hα image alone;  no need for </a:t>
            </a:r>
            <a:r>
              <a:rPr lang="en-US" dirty="0" err="1" smtClean="0"/>
              <a:t>magnetogram</a:t>
            </a:r>
            <a:endParaRPr lang="en-US" dirty="0" smtClean="0"/>
          </a:p>
        </p:txBody>
      </p:sp>
    </p:spTree>
    <p:extLst>
      <p:ext uri="{BB962C8B-B14F-4D97-AF65-F5344CB8AC3E}">
        <p14:creationId xmlns:p14="http://schemas.microsoft.com/office/powerpoint/2010/main" val="514810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Barb Bearing and Filament Chirality</a:t>
            </a:r>
            <a:endParaRPr lang="en-US" dirty="0"/>
          </a:p>
        </p:txBody>
      </p:sp>
      <p:sp>
        <p:nvSpPr>
          <p:cNvPr id="3" name="Content Placeholder 2"/>
          <p:cNvSpPr>
            <a:spLocks noGrp="1"/>
          </p:cNvSpPr>
          <p:nvPr>
            <p:ph idx="1"/>
          </p:nvPr>
        </p:nvSpPr>
        <p:spPr>
          <a:xfrm>
            <a:off x="2100580" y="1981200"/>
            <a:ext cx="800100" cy="317500"/>
          </a:xfrm>
        </p:spPr>
        <p:txBody>
          <a:bodyPr/>
          <a:lstStyle/>
          <a:p>
            <a:pPr>
              <a:buNone/>
            </a:pPr>
            <a:endParaRPr lang="en-US" b="0" dirty="0" smtClean="0"/>
          </a:p>
          <a:p>
            <a:pPr>
              <a:buNone/>
            </a:pPr>
            <a:r>
              <a:rPr lang="en-US" b="0" dirty="0" smtClean="0"/>
              <a:t> </a:t>
            </a:r>
          </a:p>
          <a:p>
            <a:pPr>
              <a:buNone/>
            </a:pPr>
            <a:r>
              <a:rPr lang="en-US" b="0" dirty="0" smtClean="0"/>
              <a:t>  </a:t>
            </a:r>
            <a:endParaRPr lang="en-US" b="0" dirty="0"/>
          </a:p>
        </p:txBody>
      </p:sp>
      <p:pic>
        <p:nvPicPr>
          <p:cNvPr id="4" name="Picture 3" descr="MSU-solar-log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 y="152400"/>
            <a:ext cx="1057275" cy="1473200"/>
          </a:xfrm>
          <a:prstGeom prst="rect">
            <a:avLst/>
          </a:prstGeom>
        </p:spPr>
      </p:pic>
      <p:pic>
        <p:nvPicPr>
          <p:cNvPr id="5" name="Picture 4" descr="filament_barb_chiralitie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904875"/>
            <a:ext cx="4149901" cy="5330887"/>
          </a:xfrm>
          <a:prstGeom prst="rect">
            <a:avLst/>
          </a:prstGeom>
        </p:spPr>
      </p:pic>
      <p:sp>
        <p:nvSpPr>
          <p:cNvPr id="7" name="TextBox 6"/>
          <p:cNvSpPr txBox="1"/>
          <p:nvPr/>
        </p:nvSpPr>
        <p:spPr>
          <a:xfrm>
            <a:off x="381000" y="1981200"/>
            <a:ext cx="3810000" cy="2862323"/>
          </a:xfrm>
          <a:prstGeom prst="rect">
            <a:avLst/>
          </a:prstGeom>
          <a:noFill/>
        </p:spPr>
        <p:txBody>
          <a:bodyPr wrap="square" rtlCol="0">
            <a:spAutoFit/>
          </a:bodyPr>
          <a:lstStyle/>
          <a:p>
            <a:pPr marL="342900" indent="-342900">
              <a:buFont typeface="+mj-lt"/>
              <a:buAutoNum type="arabicPeriod"/>
            </a:pPr>
            <a:r>
              <a:rPr lang="en-US" dirty="0" err="1" smtClean="0"/>
              <a:t>Bernasconi’s</a:t>
            </a:r>
            <a:r>
              <a:rPr lang="en-US" dirty="0" smtClean="0"/>
              <a:t> filament detection module determines filament bearing in about 50% of the cases (rest undetermined) </a:t>
            </a:r>
          </a:p>
          <a:p>
            <a:pPr marL="342900" indent="-342900">
              <a:buFont typeface="+mj-lt"/>
              <a:buAutoNum type="arabicPeriod"/>
            </a:pPr>
            <a:endParaRPr lang="en-US" dirty="0"/>
          </a:p>
          <a:p>
            <a:pPr marL="342900" indent="-342900">
              <a:buFont typeface="+mj-lt"/>
              <a:buAutoNum type="arabicPeriod"/>
            </a:pPr>
            <a:r>
              <a:rPr lang="en-US" dirty="0" smtClean="0"/>
              <a:t>Past observations (Martin et al.) have shown that barb bearing indicates filament chirality:  right-bearing = dextral chirality and left-bearing =</a:t>
            </a:r>
            <a:r>
              <a:rPr lang="en-US" dirty="0" err="1" smtClean="0"/>
              <a:t>sinistral</a:t>
            </a:r>
            <a:r>
              <a:rPr lang="en-US" dirty="0"/>
              <a:t>.</a:t>
            </a:r>
          </a:p>
        </p:txBody>
      </p:sp>
    </p:spTree>
    <p:extLst>
      <p:ext uri="{BB962C8B-B14F-4D97-AF65-F5344CB8AC3E}">
        <p14:creationId xmlns:p14="http://schemas.microsoft.com/office/powerpoint/2010/main" val="39555789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Chirality Results for Early Cycle 23 </a:t>
            </a:r>
            <a:endParaRPr lang="en-US" dirty="0"/>
          </a:p>
        </p:txBody>
      </p:sp>
      <p:sp>
        <p:nvSpPr>
          <p:cNvPr id="3" name="Content Placeholder 2"/>
          <p:cNvSpPr>
            <a:spLocks noGrp="1"/>
          </p:cNvSpPr>
          <p:nvPr>
            <p:ph idx="1"/>
          </p:nvPr>
        </p:nvSpPr>
        <p:spPr>
          <a:xfrm>
            <a:off x="2100580" y="1981200"/>
            <a:ext cx="800100" cy="317500"/>
          </a:xfrm>
        </p:spPr>
        <p:txBody>
          <a:bodyPr/>
          <a:lstStyle/>
          <a:p>
            <a:pPr>
              <a:buNone/>
            </a:pPr>
            <a:endParaRPr lang="en-US" b="0" dirty="0" smtClean="0"/>
          </a:p>
          <a:p>
            <a:pPr>
              <a:buNone/>
            </a:pPr>
            <a:r>
              <a:rPr lang="en-US" b="0" dirty="0" smtClean="0"/>
              <a:t> </a:t>
            </a:r>
          </a:p>
          <a:p>
            <a:pPr>
              <a:buNone/>
            </a:pPr>
            <a:r>
              <a:rPr lang="en-US" b="0" dirty="0" smtClean="0"/>
              <a:t>  </a:t>
            </a:r>
            <a:endParaRPr lang="en-US" b="0" dirty="0"/>
          </a:p>
        </p:txBody>
      </p:sp>
      <p:pic>
        <p:nvPicPr>
          <p:cNvPr id="4" name="Picture 3" descr="MSU-solar-log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 y="152400"/>
            <a:ext cx="1057275" cy="1473200"/>
          </a:xfrm>
          <a:prstGeom prst="rect">
            <a:avLst/>
          </a:prstGeom>
        </p:spPr>
      </p:pic>
      <p:sp>
        <p:nvSpPr>
          <p:cNvPr id="7" name="TextBox 6"/>
          <p:cNvSpPr txBox="1"/>
          <p:nvPr/>
        </p:nvSpPr>
        <p:spPr>
          <a:xfrm>
            <a:off x="266700" y="1752600"/>
            <a:ext cx="3886200" cy="4247317"/>
          </a:xfrm>
          <a:prstGeom prst="rect">
            <a:avLst/>
          </a:prstGeom>
          <a:noFill/>
        </p:spPr>
        <p:txBody>
          <a:bodyPr wrap="square" rtlCol="0">
            <a:spAutoFit/>
          </a:bodyPr>
          <a:lstStyle/>
          <a:p>
            <a:r>
              <a:rPr lang="en-US" b="1" dirty="0" smtClean="0"/>
              <a:t>Manua</a:t>
            </a:r>
            <a:r>
              <a:rPr lang="en-US" dirty="0" smtClean="0"/>
              <a:t>l determination of chirality by </a:t>
            </a:r>
            <a:r>
              <a:rPr lang="en-US" dirty="0" err="1" smtClean="0"/>
              <a:t>Pevtsov</a:t>
            </a:r>
            <a:r>
              <a:rPr lang="en-US" dirty="0" smtClean="0"/>
              <a:t> et al (2003) for the period July </a:t>
            </a:r>
            <a:r>
              <a:rPr lang="en-US" dirty="0"/>
              <a:t>15, 2000 to June 22, </a:t>
            </a:r>
            <a:r>
              <a:rPr lang="en-US" dirty="0" smtClean="0"/>
              <a:t>2002.  Result:  dextral preference (= left-handed twist) in northern hemisphere and v.v.</a:t>
            </a:r>
          </a:p>
          <a:p>
            <a:endParaRPr lang="en-US" dirty="0"/>
          </a:p>
          <a:p>
            <a:r>
              <a:rPr lang="en-US" b="1" dirty="0" smtClean="0"/>
              <a:t>Automated</a:t>
            </a:r>
            <a:r>
              <a:rPr lang="en-US" dirty="0" smtClean="0"/>
              <a:t> detection by </a:t>
            </a:r>
            <a:r>
              <a:rPr lang="en-US" dirty="0" err="1" smtClean="0"/>
              <a:t>Bernasconi</a:t>
            </a:r>
            <a:endParaRPr lang="en-US" dirty="0"/>
          </a:p>
          <a:p>
            <a:r>
              <a:rPr lang="en-US" dirty="0"/>
              <a:t>e</a:t>
            </a:r>
            <a:r>
              <a:rPr lang="en-US" dirty="0" smtClean="0"/>
              <a:t>t al (</a:t>
            </a:r>
            <a:r>
              <a:rPr lang="en-US" dirty="0"/>
              <a:t>2005) confirmed this </a:t>
            </a:r>
            <a:r>
              <a:rPr lang="en-US" dirty="0" smtClean="0"/>
              <a:t>result.</a:t>
            </a:r>
          </a:p>
          <a:p>
            <a:endParaRPr lang="en-US" dirty="0"/>
          </a:p>
          <a:p>
            <a:r>
              <a:rPr lang="en-US" dirty="0" smtClean="0"/>
              <a:t>Note:  Chirality pattern does </a:t>
            </a:r>
            <a:r>
              <a:rPr lang="en-US" b="1" dirty="0" smtClean="0"/>
              <a:t>not</a:t>
            </a:r>
            <a:r>
              <a:rPr lang="en-US" dirty="0" smtClean="0"/>
              <a:t> change per cycle.  Same pattern in Cycle 22 (Martin et al 1994).</a:t>
            </a:r>
            <a:endParaRPr lang="en-US" dirty="0"/>
          </a:p>
          <a:p>
            <a:endParaRPr lang="en-US" dirty="0" smtClean="0"/>
          </a:p>
          <a:p>
            <a:endParaRPr lang="en-US" dirty="0"/>
          </a:p>
        </p:txBody>
      </p:sp>
      <p:pic>
        <p:nvPicPr>
          <p:cNvPr id="6" name="Picture 5" descr="left-handed=dextral-filamen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20" y="892175"/>
            <a:ext cx="3676145" cy="2921394"/>
          </a:xfrm>
          <a:prstGeom prst="rect">
            <a:avLst/>
          </a:prstGeom>
        </p:spPr>
      </p:pic>
      <p:pic>
        <p:nvPicPr>
          <p:cNvPr id="8" name="Picture 7" descr="right-handed=sinistral-filamen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520" y="3775469"/>
            <a:ext cx="3704151" cy="2918708"/>
          </a:xfrm>
          <a:prstGeom prst="rect">
            <a:avLst/>
          </a:prstGeom>
        </p:spPr>
      </p:pic>
    </p:spTree>
    <p:extLst>
      <p:ext uri="{BB962C8B-B14F-4D97-AF65-F5344CB8AC3E}">
        <p14:creationId xmlns:p14="http://schemas.microsoft.com/office/powerpoint/2010/main" val="14467667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Sigmoid Sniffer (</a:t>
            </a:r>
            <a:r>
              <a:rPr lang="en-US" dirty="0" err="1" smtClean="0"/>
              <a:t>Georgoulis</a:t>
            </a:r>
            <a:r>
              <a:rPr lang="en-US" dirty="0" smtClean="0"/>
              <a:t>, </a:t>
            </a:r>
            <a:r>
              <a:rPr lang="en-US" dirty="0" err="1" smtClean="0"/>
              <a:t>Raouafi</a:t>
            </a:r>
            <a:r>
              <a:rPr lang="en-US" dirty="0" smtClean="0"/>
              <a:t>)</a:t>
            </a:r>
            <a:endParaRPr lang="en-US" dirty="0"/>
          </a:p>
        </p:txBody>
      </p:sp>
      <p:sp>
        <p:nvSpPr>
          <p:cNvPr id="3" name="Content Placeholder 2"/>
          <p:cNvSpPr>
            <a:spLocks noGrp="1"/>
          </p:cNvSpPr>
          <p:nvPr>
            <p:ph idx="1"/>
          </p:nvPr>
        </p:nvSpPr>
        <p:spPr>
          <a:xfrm>
            <a:off x="228600" y="1371600"/>
            <a:ext cx="2438400" cy="5227856"/>
          </a:xfrm>
        </p:spPr>
        <p:txBody>
          <a:bodyPr/>
          <a:lstStyle/>
          <a:p>
            <a:pPr marL="0">
              <a:spcBef>
                <a:spcPts val="0"/>
              </a:spcBef>
              <a:buNone/>
            </a:pPr>
            <a:r>
              <a:rPr lang="en-US" sz="1800" b="0" dirty="0" err="1" smtClean="0"/>
              <a:t>Sigmoids</a:t>
            </a:r>
            <a:r>
              <a:rPr lang="en-US" sz="1800" b="0" dirty="0"/>
              <a:t> </a:t>
            </a:r>
            <a:r>
              <a:rPr lang="en-US" sz="1800" b="0" dirty="0" smtClean="0"/>
              <a:t>detected with the sigmoid sniffer in AIA 94 A. The FFT sigmoid sniffer is set up for both XRT and AIA images.</a:t>
            </a:r>
          </a:p>
          <a:p>
            <a:pPr marL="0">
              <a:spcBef>
                <a:spcPts val="0"/>
              </a:spcBef>
              <a:buNone/>
            </a:pPr>
            <a:endParaRPr lang="en-US" sz="1800" b="0" dirty="0"/>
          </a:p>
          <a:p>
            <a:pPr marL="0">
              <a:spcBef>
                <a:spcPts val="0"/>
              </a:spcBef>
              <a:buNone/>
            </a:pPr>
            <a:r>
              <a:rPr lang="en-US" sz="1800" b="0" dirty="0" smtClean="0"/>
              <a:t>The sigmoid sniffer also detects the handedness of the sigmoid:  “S” or “Z”.</a:t>
            </a:r>
          </a:p>
          <a:p>
            <a:pPr marL="0">
              <a:spcBef>
                <a:spcPts val="0"/>
              </a:spcBef>
              <a:buNone/>
            </a:pPr>
            <a:endParaRPr lang="en-US" sz="1800" b="0" dirty="0"/>
          </a:p>
          <a:p>
            <a:pPr marL="0">
              <a:spcBef>
                <a:spcPts val="0"/>
              </a:spcBef>
              <a:buNone/>
            </a:pPr>
            <a:r>
              <a:rPr lang="en-US" sz="1800" b="0" dirty="0" smtClean="0"/>
              <a:t>Green circle indicates detection limit. </a:t>
            </a:r>
          </a:p>
          <a:p>
            <a:pPr>
              <a:buNone/>
            </a:pPr>
            <a:r>
              <a:rPr lang="en-US" sz="1800" b="0" dirty="0" smtClean="0"/>
              <a:t> </a:t>
            </a:r>
          </a:p>
          <a:p>
            <a:pPr>
              <a:buNone/>
            </a:pPr>
            <a:r>
              <a:rPr lang="en-US" b="0" dirty="0" smtClean="0"/>
              <a:t> </a:t>
            </a:r>
            <a:endParaRPr lang="en-US" b="0" dirty="0"/>
          </a:p>
        </p:txBody>
      </p:sp>
      <p:sp>
        <p:nvSpPr>
          <p:cNvPr id="7" name="TextBox 6"/>
          <p:cNvSpPr txBox="1"/>
          <p:nvPr/>
        </p:nvSpPr>
        <p:spPr>
          <a:xfrm flipV="1">
            <a:off x="609599" y="1619309"/>
            <a:ext cx="7391401" cy="400110"/>
          </a:xfrm>
          <a:prstGeom prst="rect">
            <a:avLst/>
          </a:prstGeom>
          <a:noFill/>
        </p:spPr>
        <p:txBody>
          <a:bodyPr wrap="square" rtlCol="0">
            <a:spAutoFit/>
          </a:bodyPr>
          <a:lstStyle/>
          <a:p>
            <a:endParaRPr lang="en-US" sz="2000" dirty="0">
              <a:latin typeface="+mj-lt"/>
            </a:endParaRPr>
          </a:p>
        </p:txBody>
      </p:sp>
      <p:pic>
        <p:nvPicPr>
          <p:cNvPr id="8" name="Picture 7" descr="logo_athens-academy_EN.gif"/>
          <p:cNvPicPr>
            <a:picLocks noChangeAspect="1"/>
          </p:cNvPicPr>
          <p:nvPr/>
        </p:nvPicPr>
        <p:blipFill>
          <a:blip r:embed="rId3"/>
          <a:stretch>
            <a:fillRect/>
          </a:stretch>
        </p:blipFill>
        <p:spPr>
          <a:xfrm>
            <a:off x="152400" y="127000"/>
            <a:ext cx="1604772" cy="582930"/>
          </a:xfrm>
          <a:prstGeom prst="rect">
            <a:avLst/>
          </a:prstGeom>
        </p:spPr>
      </p:pic>
      <p:pic>
        <p:nvPicPr>
          <p:cNvPr id="5" name="Picture 4" descr="AIA_94A_movi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007437"/>
            <a:ext cx="5833816" cy="5833816"/>
          </a:xfrm>
          <a:prstGeom prst="rect">
            <a:avLst/>
          </a:prstGeom>
        </p:spPr>
      </p:pic>
    </p:spTree>
    <p:extLst>
      <p:ext uri="{BB962C8B-B14F-4D97-AF65-F5344CB8AC3E}">
        <p14:creationId xmlns:p14="http://schemas.microsoft.com/office/powerpoint/2010/main" val="29397905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65"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16499</TotalTime>
  <Words>873</Words>
  <Application>Microsoft Macintosh PowerPoint</Application>
  <PresentationFormat>On-screen Show (4:3)</PresentationFormat>
  <Paragraphs>99</Paragraphs>
  <Slides>16</Slides>
  <Notes>15</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Default Design</vt:lpstr>
      <vt:lpstr>1_Default Design</vt:lpstr>
      <vt:lpstr>Filament Chirality over an Entire Cycle Determined with an Automated Detection Module  -- a Neat Surprise  </vt:lpstr>
      <vt:lpstr>The Peta-byte Challenge</vt:lpstr>
      <vt:lpstr>SDO Computer Vision Project</vt:lpstr>
      <vt:lpstr>PowerPoint Presentation</vt:lpstr>
      <vt:lpstr>This Presentation</vt:lpstr>
      <vt:lpstr>Barb Bearing in Filaments</vt:lpstr>
      <vt:lpstr>Barb Bearing and Filament Chirality</vt:lpstr>
      <vt:lpstr>Chirality Results for Early Cycle 23 </vt:lpstr>
      <vt:lpstr>     Sigmoid Sniffer (Georgoulis, Raouafi)</vt:lpstr>
      <vt:lpstr>Filament and Sigmoid Measurements</vt:lpstr>
      <vt:lpstr>Result:  Filament Chirality Rule Disappears</vt:lpstr>
      <vt:lpstr>Result: Sigmoid Handedness Rule Disappears</vt:lpstr>
      <vt:lpstr>Result:  Filament and Sigmoid Helicity Still Correlate</vt:lpstr>
      <vt:lpstr>Result:  Filament Chirality over Cycle 23</vt:lpstr>
      <vt:lpstr>   Surface Flux Transport Simulations</vt:lpstr>
      <vt:lpstr>Conclusions</vt:lpstr>
    </vt:vector>
  </TitlesOfParts>
  <Company>Harvard-Smithsonian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Dynamics Observatory Feature Finding Team: SDO_FFT</dc:title>
  <dc:creator>SAO</dc:creator>
  <cp:lastModifiedBy>Office 2004 Test Drive User</cp:lastModifiedBy>
  <cp:revision>449</cp:revision>
  <dcterms:created xsi:type="dcterms:W3CDTF">2011-05-03T22:07:52Z</dcterms:created>
  <dcterms:modified xsi:type="dcterms:W3CDTF">2013-07-08T16:29:27Z</dcterms:modified>
</cp:coreProperties>
</file>