
<file path=[Content_Types].xml><?xml version="1.0" encoding="utf-8"?>
<Types xmlns="http://schemas.openxmlformats.org/package/2006/content-types"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Override PartName="/ppt/slideLayouts/slideLayout17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Default Extension="tiff" ContentType="image/tiff"/>
  <Override PartName="/ppt/slideLayouts/slideLayout18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theme/theme5.xml" ContentType="application/vnd.openxmlformats-officedocument.them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49" r:id="rId2"/>
    <p:sldMasterId id="2147483672" r:id="rId3"/>
  </p:sldMasterIdLst>
  <p:notesMasterIdLst>
    <p:notesMasterId r:id="rId13"/>
  </p:notesMasterIdLst>
  <p:handoutMasterIdLst>
    <p:handoutMasterId r:id="rId14"/>
  </p:handoutMasterIdLst>
  <p:sldIdLst>
    <p:sldId id="454" r:id="rId4"/>
    <p:sldId id="489" r:id="rId5"/>
    <p:sldId id="456" r:id="rId6"/>
    <p:sldId id="494" r:id="rId7"/>
    <p:sldId id="491" r:id="rId8"/>
    <p:sldId id="495" r:id="rId9"/>
    <p:sldId id="496" r:id="rId10"/>
    <p:sldId id="497" r:id="rId11"/>
    <p:sldId id="460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" charset="0"/>
        <a:ea typeface="ＭＳ Ｐゴシック" pitchFamily="-1" charset="-128"/>
        <a:cs typeface="ＭＳ Ｐゴシック" pitchFamily="-1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" charset="0"/>
        <a:ea typeface="ＭＳ Ｐゴシック" pitchFamily="-1" charset="-128"/>
        <a:cs typeface="ＭＳ Ｐゴシック" pitchFamily="-1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" charset="0"/>
        <a:ea typeface="ＭＳ Ｐゴシック" pitchFamily="-1" charset="-128"/>
        <a:cs typeface="ＭＳ Ｐゴシック" pitchFamily="-1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" charset="0"/>
        <a:ea typeface="ＭＳ Ｐゴシック" pitchFamily="-1" charset="-128"/>
        <a:cs typeface="ＭＳ Ｐゴシック" pitchFamily="-1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" charset="0"/>
        <a:ea typeface="ＭＳ Ｐゴシック" pitchFamily="-1" charset="-128"/>
        <a:cs typeface="ＭＳ Ｐゴシック" pitchFamily="-1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" charset="0"/>
        <a:ea typeface="ＭＳ Ｐゴシック" pitchFamily="-1" charset="-128"/>
        <a:cs typeface="ＭＳ Ｐゴシック" pitchFamily="-1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" charset="0"/>
        <a:ea typeface="ＭＳ Ｐゴシック" pitchFamily="-1" charset="-128"/>
        <a:cs typeface="ＭＳ Ｐゴシック" pitchFamily="-1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" charset="0"/>
        <a:ea typeface="ＭＳ Ｐゴシック" pitchFamily="-1" charset="-128"/>
        <a:cs typeface="ＭＳ Ｐゴシック" pitchFamily="-1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" charset="0"/>
        <a:ea typeface="ＭＳ Ｐゴシック" pitchFamily="-1" charset="-128"/>
        <a:cs typeface="ＭＳ Ｐゴシック" pitchFamily="-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clrMode="bw"/>
  <p:clrMru>
    <a:srgbClr val="000066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7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A4F9C604-F87C-974B-B606-0EE15B351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CB704902-8275-9749-9394-CB3A355F9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A369C-7247-EB4A-8C67-06F982CCDC4F}" type="slidenum">
              <a:rPr lang="en-US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pPr/>
              <a:t>3</a:t>
            </a:fld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A75D8B-2C51-7C4A-B44F-973D60F17D44}" type="slidenum">
              <a:rPr lang="en-US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pPr/>
              <a:t>4</a:t>
            </a:fld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FBAD08-ABA0-0149-AC28-E1D8BAD66489}" type="slidenum">
              <a:rPr lang="en-US"/>
              <a:pPr/>
              <a:t>5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FBAD08-ABA0-0149-AC28-E1D8BAD66489}" type="slidenum">
              <a:rPr lang="en-US"/>
              <a:pPr/>
              <a:t>6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FBAD08-ABA0-0149-AC28-E1D8BAD66489}" type="slidenum">
              <a:rPr lang="en-US"/>
              <a:pPr/>
              <a:t>7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FBAD08-ABA0-0149-AC28-E1D8BAD66489}" type="slidenum">
              <a:rPr lang="en-US"/>
              <a:pPr/>
              <a:t>8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FFEC42-70A7-8B49-B5BF-B801954E2224}" type="slidenum">
              <a:rPr lang="en-US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pPr/>
              <a:t>9</a:t>
            </a:fld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93835-0FF0-674E-92F1-F683C6CEA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B1255-B2B3-8349-8C50-E22B7DAD7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3D18B-A902-A543-8041-E48861930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82EE5-844C-EC4B-8906-FA580034A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F0711-B06C-3E42-B6CD-6AADE6D3D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2F28F-7BC2-414F-994F-C48852FB2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1BD32-87D2-DE4C-8528-649123D75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75AB3-2091-0843-BD10-7EC74D027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EAA68-1487-9C46-B23F-7C9ECC010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69A28-774E-7D48-AAB5-90A8D2BBB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E2C5B-FC53-5244-AEAA-E3F8DB476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B87FE-A8AA-0143-8D6F-73ACD6F40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F0C81-938D-F543-AF3F-E9978ABC6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DE9D0-46A3-6541-8F8D-EE207B83D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51C5E-0CA7-A74C-A6AB-31530BE22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CDD46E45-850D-1044-BA24-0A7DDCC5C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FA812-7C96-BD45-BC41-0EED8F28C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2570C-FCA6-A248-AB64-415866242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0F85E-677E-AA4D-B917-F6EA9A7A1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55B57-1BAF-9145-B753-EE112E6C9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34A29-E6E9-974D-B4B6-20B6FF8F0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DA34D-8DED-E244-8CAB-9E6553CDF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8C576-2EAD-EA4C-937F-13AFEFB77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A4F8C5A3-06A5-2B44-9163-F8C9204AA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8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327DE85A-6CD2-D240-9BD9-507788566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5208444-1D0E-EB4C-BA81-542C29BA9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4" Type="http://schemas.openxmlformats.org/officeDocument/2006/relationships/image" Target="../media/image31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video" Target="file://localhost/Users/spiro/1SPIRO/papers/newpapers/helic-cascade-zhao/CoHelix22BI.mov" TargetMode="External"/><Relationship Id="rId4" Type="http://schemas.openxmlformats.org/officeDocument/2006/relationships/video" Target="file://localhost/Users/spiro/1SPIRO/papers/newpapers/helic-cascade-zhao/CnHelix22BI.mov" TargetMode="External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" Type="http://schemas.openxmlformats.org/officeDocument/2006/relationships/video" Target="file://localhost/Users/spiro/1SPIRO/papers/newpapers/helic-cascade-zhao/LZhao/CoHelix22By.mov" TargetMode="External"/><Relationship Id="rId2" Type="http://schemas.openxmlformats.org/officeDocument/2006/relationships/video" Target="file://localhost/Users/spiro/1SPIRO/papers/newpapers/helic-cascade-zhao/LZhao/CnHelix22By.mo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4000" b="1" u="sng" dirty="0">
                <a:solidFill>
                  <a:srgbClr val="FFFF00"/>
                </a:solidFill>
              </a:rPr>
              <a:t>Helicity </a:t>
            </a:r>
            <a:r>
              <a:rPr lang="en-US" sz="4000" b="1" u="sng" dirty="0" smtClean="0">
                <a:solidFill>
                  <a:srgbClr val="FFFF00"/>
                </a:solidFill>
              </a:rPr>
              <a:t>Condensation: </a:t>
            </a:r>
            <a:r>
              <a:rPr lang="en-US" sz="4000" b="1" u="sng" dirty="0">
                <a:solidFill>
                  <a:srgbClr val="FFFF00"/>
                </a:solidFill>
              </a:rPr>
              <a:t>T</a:t>
            </a:r>
            <a:r>
              <a:rPr lang="en-US" sz="4000" b="1" u="sng" dirty="0" smtClean="0">
                <a:solidFill>
                  <a:srgbClr val="FFFF00"/>
                </a:solidFill>
              </a:rPr>
              <a:t>he  </a:t>
            </a:r>
            <a:r>
              <a:rPr lang="en-US" sz="4000" b="1" u="sng" dirty="0">
                <a:solidFill>
                  <a:srgbClr val="FFFF00"/>
                </a:solidFill>
              </a:rPr>
              <a:t>Origin of Coronal/Heliospheric Structure</a:t>
            </a:r>
            <a:endParaRPr lang="en-US" sz="4000" b="1" u="sng" dirty="0">
              <a:solidFill>
                <a:schemeClr val="folHlink"/>
              </a:solidFill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990600" y="1371600"/>
            <a:ext cx="685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i="1" dirty="0"/>
              <a:t>S.</a:t>
            </a:r>
            <a:r>
              <a:rPr lang="en-US" b="1" i="1" dirty="0" smtClean="0"/>
              <a:t> K. Antiochos, C. R. </a:t>
            </a:r>
            <a:r>
              <a:rPr lang="en-US" b="1" i="1" dirty="0" err="1" smtClean="0"/>
              <a:t>DeVore</a:t>
            </a:r>
            <a:r>
              <a:rPr lang="en-US" b="1" i="1" dirty="0" smtClean="0"/>
              <a:t>, et al   </a:t>
            </a:r>
            <a:r>
              <a:rPr lang="en-US" b="1" i="1" dirty="0"/>
              <a:t>NASA/GSFC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905000"/>
            <a:ext cx="9067800" cy="2743200"/>
          </a:xfrm>
        </p:spPr>
        <p:txBody>
          <a:bodyPr/>
          <a:lstStyle/>
          <a:p>
            <a:pPr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Key features of the corona and wind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Laminar loops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Sheared filament channels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Non-steady slow wind</a:t>
            </a:r>
            <a:endParaRPr lang="en-US" dirty="0"/>
          </a:p>
        </p:txBody>
      </p:sp>
      <p:pic>
        <p:nvPicPr>
          <p:cNvPr id="10" name="Picture 7" descr="AR-05-19-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514600"/>
            <a:ext cx="3505200" cy="276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filamentx4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rcRect l="3485" t="1805" r="53534" b="5496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4"/>
              <a:srcRect l="3485" t="1805" r="53534" b="54965"/>
              <a:stretch>
                <a:fillRect/>
              </a:stretch>
            </p:blipFill>
          </mc:Fallback>
        </mc:AlternateContent>
        <p:spPr>
          <a:xfrm>
            <a:off x="0" y="4240427"/>
            <a:ext cx="3124200" cy="2617573"/>
          </a:xfrm>
          <a:prstGeom prst="rect">
            <a:avLst/>
          </a:prstGeom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/>
          <a:srcRect l="5042" t="1788" r="65546" b="30279"/>
          <a:stretch>
            <a:fillRect/>
          </a:stretch>
        </p:blipFill>
        <p:spPr bwMode="auto">
          <a:xfrm>
            <a:off x="3124200" y="4210595"/>
            <a:ext cx="2438400" cy="2647406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791200" y="5429072"/>
            <a:ext cx="316805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TRACE: Title et al</a:t>
            </a:r>
          </a:p>
          <a:p>
            <a:r>
              <a:rPr lang="en-US" dirty="0" smtClean="0"/>
              <a:t>VAULT: </a:t>
            </a:r>
            <a:r>
              <a:rPr lang="en-US" dirty="0" err="1" smtClean="0"/>
              <a:t>Vourlidas</a:t>
            </a:r>
            <a:r>
              <a:rPr lang="en-US" dirty="0" smtClean="0"/>
              <a:t> et al</a:t>
            </a:r>
          </a:p>
          <a:p>
            <a:r>
              <a:rPr lang="en-US" dirty="0" smtClean="0"/>
              <a:t>Ulysses: </a:t>
            </a:r>
            <a:r>
              <a:rPr lang="en-US" dirty="0" err="1" smtClean="0"/>
              <a:t>McComas</a:t>
            </a:r>
            <a:r>
              <a:rPr lang="en-US" dirty="0" smtClean="0"/>
              <a:t> et 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noFill/>
        </p:spPr>
        <p:txBody>
          <a:bodyPr/>
          <a:lstStyle/>
          <a:p>
            <a:pPr eaLnBrk="1" hangingPunct="1"/>
            <a:r>
              <a:rPr lang="en-US" sz="3200" b="1" u="sng" dirty="0" smtClean="0">
                <a:ea typeface="ＭＳ Ｐゴシック" pitchFamily="-1" charset="-128"/>
                <a:cs typeface="ＭＳ Ｐゴシック" pitchFamily="-1" charset="-128"/>
              </a:rPr>
              <a:t>Origins of Coronal/Wind Structure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9144000" cy="5791200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1" charset="-128"/>
                <a:cs typeface="ＭＳ Ｐゴシック" pitchFamily="-1" charset="-128"/>
              </a:rPr>
              <a:t>Magnetic flux sources at photosphere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1" charset="-128"/>
                <a:cs typeface="ＭＳ Ｐゴシック" pitchFamily="-1" charset="-128"/>
              </a:rPr>
              <a:t>Driving by photospheric flows, rotation, convection, etc.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1" charset="-128"/>
                <a:cs typeface="ＭＳ Ｐゴシック" pitchFamily="-1" charset="-128"/>
              </a:rPr>
              <a:t>Reconnection-dominated evolution in corona  </a:t>
            </a:r>
          </a:p>
          <a:p>
            <a:pPr eaLnBrk="1" hangingPunct="1"/>
            <a:r>
              <a:rPr lang="en-US" sz="2400" dirty="0" smtClean="0">
                <a:ea typeface="ＭＳ Ｐゴシック" pitchFamily="-1" charset="-128"/>
                <a:cs typeface="ＭＳ Ｐゴシック" pitchFamily="-1" charset="-128"/>
              </a:rPr>
              <a:t>All three observed </a:t>
            </a:r>
            <a:r>
              <a:rPr lang="en-US" sz="2000" dirty="0" smtClean="0">
                <a:ea typeface="ＭＳ Ｐゴシック" pitchFamily="-1" charset="-128"/>
                <a:cs typeface="ＭＳ Ｐゴシック" pitchFamily="-1" charset="-128"/>
              </a:rPr>
              <a:t>(Canfield</a:t>
            </a:r>
            <a:r>
              <a:rPr lang="en-US" sz="2000" dirty="0" smtClean="0">
                <a:ea typeface="ＭＳ Ｐゴシック" pitchFamily="-1" charset="-128"/>
                <a:cs typeface="ＭＳ Ｐゴシック" pitchFamily="-1" charset="-128"/>
              </a:rPr>
              <a:t>, </a:t>
            </a:r>
            <a:r>
              <a:rPr lang="en-US" sz="2000" dirty="0" err="1" smtClean="0">
                <a:ea typeface="ＭＳ Ｐゴシック" pitchFamily="-1" charset="-128"/>
                <a:cs typeface="ＭＳ Ｐゴシック" pitchFamily="-1" charset="-128"/>
              </a:rPr>
              <a:t>Pevtsov</a:t>
            </a:r>
            <a:r>
              <a:rPr lang="en-US" sz="2000" dirty="0" smtClean="0">
                <a:ea typeface="ＭＳ Ｐゴシック" pitchFamily="-1" charset="-128"/>
                <a:cs typeface="ＭＳ Ｐゴシック" pitchFamily="-1" charset="-128"/>
              </a:rPr>
              <a:t>, Duvall,</a:t>
            </a:r>
            <a:r>
              <a:rPr lang="en-US" sz="2000" dirty="0" smtClean="0">
                <a:ea typeface="ＭＳ Ｐゴシック" pitchFamily="-1" charset="-128"/>
                <a:cs typeface="ＭＳ Ｐゴシック" pitchFamily="-1" charset="-128"/>
              </a:rPr>
              <a:t> Rust, Martin</a:t>
            </a:r>
            <a:r>
              <a:rPr lang="en-US" sz="2000" dirty="0" smtClean="0">
                <a:ea typeface="ＭＳ Ｐゴシック" pitchFamily="-1" charset="-128"/>
                <a:cs typeface="ＭＳ Ｐゴシック" pitchFamily="-1" charset="-128"/>
              </a:rPr>
              <a:t>…)</a:t>
            </a:r>
            <a:r>
              <a:rPr lang="en-US" sz="2400" dirty="0" smtClean="0">
                <a:ea typeface="ＭＳ Ｐゴシック" pitchFamily="-1" charset="-128"/>
                <a:cs typeface="ＭＳ Ｐゴシック" pitchFamily="-1" charset="-128"/>
              </a:rPr>
              <a:t> and expected </a:t>
            </a:r>
            <a:r>
              <a:rPr lang="en-US" sz="2000" dirty="0" smtClean="0">
                <a:ea typeface="ＭＳ Ｐゴシック" pitchFamily="-1" charset="-128"/>
                <a:cs typeface="ＭＳ Ｐゴシック" pitchFamily="-1" charset="-128"/>
              </a:rPr>
              <a:t>(Taylor, Berger, …) </a:t>
            </a:r>
            <a:r>
              <a:rPr lang="en-US" sz="2400" dirty="0" smtClean="0">
                <a:ea typeface="ＭＳ Ｐゴシック" pitchFamily="-1" charset="-128"/>
                <a:cs typeface="ＭＳ Ｐゴシック" pitchFamily="-1" charset="-128"/>
              </a:rPr>
              <a:t>to produce net helicity in each hemisphere</a:t>
            </a:r>
          </a:p>
          <a:p>
            <a:pPr eaLnBrk="1" hangingPunct="1"/>
            <a:r>
              <a:rPr lang="en-US" sz="2400" dirty="0" smtClean="0">
                <a:ea typeface="ＭＳ Ｐゴシック" pitchFamily="-1" charset="-128"/>
                <a:cs typeface="ＭＳ Ｐゴシック" pitchFamily="-1" charset="-128"/>
              </a:rPr>
              <a:t>Helicity is topological measure of field line linkages</a:t>
            </a:r>
          </a:p>
          <a:p>
            <a:pPr eaLnBrk="1" hangingPunct="1">
              <a:buFontTx/>
              <a:buNone/>
            </a:pPr>
            <a:endParaRPr lang="en-US" sz="24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2" eaLnBrk="1" hangingPunct="1">
              <a:buFontTx/>
              <a:buNone/>
            </a:pPr>
            <a:endParaRPr lang="en-US" dirty="0" smtClean="0">
              <a:ea typeface="ＭＳ Ｐゴシック" pitchFamily="-1" charset="-128"/>
            </a:endParaRPr>
          </a:p>
          <a:p>
            <a:pPr lvl="1" eaLnBrk="1" hangingPunct="1"/>
            <a:endParaRPr lang="en-US" sz="2000" dirty="0" smtClean="0"/>
          </a:p>
          <a:p>
            <a:pPr lvl="1" eaLnBrk="1" hangingPunct="1"/>
            <a:r>
              <a:rPr lang="en-US" sz="2000" dirty="0" smtClean="0"/>
              <a:t>Lau and Finn (1990) formulation</a:t>
            </a:r>
          </a:p>
          <a:p>
            <a:pPr eaLnBrk="1" hangingPunct="1"/>
            <a:r>
              <a:rPr lang="en-US" sz="2400" dirty="0" smtClean="0">
                <a:ea typeface="ＭＳ Ｐゴシック" pitchFamily="-1" charset="-128"/>
                <a:cs typeface="ＭＳ Ｐゴシック" pitchFamily="-1" charset="-128"/>
              </a:rPr>
              <a:t>NOT a material quantity, such as mass, energy, momentum, etc.,  but it </a:t>
            </a:r>
            <a:r>
              <a:rPr lang="en-US" sz="2400" u="sng" dirty="0" smtClean="0">
                <a:ea typeface="ＭＳ Ｐゴシック" pitchFamily="-1" charset="-128"/>
                <a:cs typeface="ＭＳ Ｐゴシック" pitchFamily="-1" charset="-128"/>
              </a:rPr>
              <a:t>is</a:t>
            </a:r>
            <a:r>
              <a:rPr lang="en-US" sz="2400" dirty="0" smtClean="0">
                <a:ea typeface="ＭＳ Ｐゴシック" pitchFamily="-1" charset="-128"/>
                <a:cs typeface="ＭＳ Ｐゴシック" pitchFamily="-1" charset="-128"/>
              </a:rPr>
              <a:t> preserved under magnetic reconnection</a:t>
            </a:r>
            <a:endParaRPr lang="en-US" sz="24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/>
            <a:r>
              <a:rPr lang="en-US" sz="2400" dirty="0" smtClean="0">
                <a:solidFill>
                  <a:srgbClr val="FF0000"/>
                </a:solidFill>
                <a:ea typeface="ＭＳ Ｐゴシック" pitchFamily="-1" charset="-128"/>
                <a:cs typeface="ＭＳ Ｐゴシック" pitchFamily="-1" charset="-128"/>
              </a:rPr>
              <a:t>H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-1" charset="-128"/>
                <a:cs typeface="ＭＳ Ｐゴシック" pitchFamily="-1" charset="-128"/>
              </a:rPr>
              <a:t>elicity conservation determines coronal/wind 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-1" charset="-128"/>
                <a:cs typeface="ＭＳ Ｐゴシック" pitchFamily="-1" charset="-128"/>
              </a:rPr>
              <a:t>structure/dynamics</a:t>
            </a:r>
            <a:endParaRPr lang="en-US" sz="2400" dirty="0" smtClean="0">
              <a:solidFill>
                <a:srgbClr val="FF0000"/>
              </a:solidFill>
              <a:ea typeface="ＭＳ Ｐゴシック" pitchFamily="-1" charset="-128"/>
              <a:cs typeface="ＭＳ Ｐゴシック" pitchFamily="-1" charset="-128"/>
            </a:endParaRPr>
          </a:p>
        </p:txBody>
      </p:sp>
      <p:pic>
        <p:nvPicPr>
          <p:cNvPr id="30724" name="Picture 7" descr="0004-637X_575_1_578.tiff"/>
          <p:cNvPicPr>
            <a:picLocks noChangeAspect="1"/>
          </p:cNvPicPr>
          <p:nvPr/>
        </p:nvPicPr>
        <p:blipFill>
          <a:blip r:embed="rId2"/>
          <a:srcRect l="58180" t="73360" r="12408" b="21841"/>
          <a:stretch>
            <a:fillRect/>
          </a:stretch>
        </p:blipFill>
        <p:spPr bwMode="auto">
          <a:xfrm>
            <a:off x="914400" y="3505200"/>
            <a:ext cx="45878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sz="3200" b="1" u="sng" dirty="0" smtClean="0">
                <a:ea typeface="ＭＳ Ｐゴシック" pitchFamily="-1" charset="-128"/>
                <a:cs typeface="ＭＳ Ｐゴシック" pitchFamily="-1" charset="-128"/>
              </a:rPr>
              <a:t>Model for Coronal Helicity Evolution </a:t>
            </a:r>
            <a:r>
              <a:rPr lang="en-US" sz="2400" b="1" u="sng" dirty="0" smtClean="0">
                <a:ea typeface="ＭＳ Ｐゴシック" pitchFamily="-1" charset="-128"/>
                <a:cs typeface="ＭＳ Ｐゴシック" pitchFamily="-1" charset="-128"/>
              </a:rPr>
              <a:t>(Antiochos 2013)</a:t>
            </a:r>
            <a:endParaRPr lang="en-US" sz="2400" b="1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067800" cy="1828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ea typeface="ＭＳ Ｐゴシック" pitchFamily="-1" charset="-128"/>
                <a:cs typeface="ＭＳ Ｐゴシック" pitchFamily="-1" charset="-128"/>
              </a:rPr>
              <a:t>Assume helicity injection dominated by </a:t>
            </a:r>
            <a:r>
              <a:rPr lang="en-US" sz="2400" dirty="0" err="1" smtClean="0">
                <a:ea typeface="ＭＳ Ｐゴシック" pitchFamily="-1" charset="-128"/>
                <a:cs typeface="ＭＳ Ｐゴシック" pitchFamily="-1" charset="-128"/>
              </a:rPr>
              <a:t>supergranular</a:t>
            </a:r>
            <a:r>
              <a:rPr lang="en-US" sz="2400" dirty="0" smtClean="0">
                <a:ea typeface="ＭＳ Ｐゴシック" pitchFamily="-1" charset="-128"/>
                <a:cs typeface="ＭＳ Ｐゴシック" pitchFamily="-1" charset="-128"/>
              </a:rPr>
              <a:t> twists </a:t>
            </a:r>
          </a:p>
          <a:p>
            <a:pPr lvl="0" eaLnBrk="1" hangingPunct="1"/>
            <a:r>
              <a:rPr lang="en-US" sz="2400" dirty="0" smtClean="0">
                <a:ea typeface="ＭＳ Ｐゴシック" pitchFamily="-1" charset="-128"/>
                <a:cs typeface="ＭＳ Ｐゴシック" pitchFamily="-1" charset="-128"/>
              </a:rPr>
              <a:t>Sense </a:t>
            </a:r>
            <a:r>
              <a:rPr lang="en-US" sz="2400" dirty="0">
                <a:ea typeface="ＭＳ Ｐゴシック" pitchFamily="-1" charset="-128"/>
                <a:cs typeface="ＭＳ Ｐゴシック" pitchFamily="-1" charset="-128"/>
              </a:rPr>
              <a:t>determined by</a:t>
            </a:r>
            <a:r>
              <a:rPr lang="en-US" sz="2400" dirty="0" smtClean="0">
                <a:ea typeface="ＭＳ Ｐゴシック" pitchFamily="-1" charset="-128"/>
                <a:cs typeface="ＭＳ Ｐゴシック" pitchFamily="-1" charset="-128"/>
              </a:rPr>
              <a:t> hemispheric rule</a:t>
            </a:r>
          </a:p>
          <a:p>
            <a:pPr eaLnBrk="1" hangingPunct="1"/>
            <a:r>
              <a:rPr lang="en-US" sz="2400" dirty="0" smtClean="0">
                <a:ea typeface="ＭＳ Ｐゴシック" pitchFamily="-1" charset="-128"/>
                <a:cs typeface="ＭＳ Ｐゴシック" pitchFamily="-1" charset="-128"/>
              </a:rPr>
              <a:t>Closed loops with same sense of twist merge by reconnection</a:t>
            </a:r>
          </a:p>
          <a:p>
            <a:pPr eaLnBrk="1" hangingPunct="1"/>
            <a:r>
              <a:rPr lang="en-US" sz="2400" dirty="0" smtClean="0"/>
              <a:t>Opposite sense “bounce” </a:t>
            </a:r>
            <a:r>
              <a:rPr lang="en-US" sz="2000" dirty="0" smtClean="0"/>
              <a:t>(Linton &amp; Antiochos)</a:t>
            </a:r>
          </a:p>
          <a:p>
            <a:pPr lvl="0" eaLnBrk="1" hangingPunct="1"/>
            <a:endParaRPr lang="en-US" sz="24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/>
            <a:endParaRPr lang="en-US" sz="24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/>
            <a:endParaRPr lang="en-US" sz="2000" dirty="0">
              <a:ea typeface="ＭＳ Ｐゴシック" pitchFamily="-1" charset="-128"/>
              <a:cs typeface="ＭＳ Ｐゴシック" pitchFamily="-1" charset="-128"/>
            </a:endParaRPr>
          </a:p>
        </p:txBody>
      </p:sp>
      <p:pic>
        <p:nvPicPr>
          <p:cNvPr id="7" name="Picture 6" descr="f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657600" y="2652311"/>
            <a:ext cx="5486400" cy="4205689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2438400"/>
            <a:ext cx="373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dirty="0" smtClean="0">
                <a:latin typeface="+mn-lt"/>
              </a:rPr>
              <a:t>Helicity (shear) condenses onto PIL and CH boundary</a:t>
            </a:r>
            <a:endParaRPr lang="en-US" sz="2000" kern="0" dirty="0" smtClean="0">
              <a:latin typeface="+mn-lt"/>
            </a:endParaRPr>
          </a:p>
        </p:txBody>
      </p:sp>
      <p:pic>
        <p:nvPicPr>
          <p:cNvPr id="9" name="Picture 4" descr="helicitycondense1-1.tif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3936871"/>
            <a:ext cx="3657599" cy="292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05800" cy="914400"/>
          </a:xfrm>
        </p:spPr>
        <p:txBody>
          <a:bodyPr/>
          <a:lstStyle/>
          <a:p>
            <a:pPr eaLnBrk="1" hangingPunct="1"/>
            <a:r>
              <a:rPr lang="en-US" sz="3600" b="1" u="sng" dirty="0" smtClean="0">
                <a:ea typeface="ＭＳ Ｐゴシック" pitchFamily="-1" charset="-128"/>
                <a:cs typeface="ＭＳ Ｐゴシック" pitchFamily="-1" charset="-128"/>
              </a:rPr>
              <a:t>Implications of Model</a:t>
            </a:r>
            <a:endParaRPr lang="en-US" sz="3600" b="1" dirty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763000" cy="5943600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1" charset="-128"/>
                <a:cs typeface="ＭＳ Ｐゴシック" pitchFamily="-1" charset="-128"/>
              </a:rPr>
              <a:t>Rate of</a:t>
            </a:r>
            <a:r>
              <a:rPr lang="en-US" sz="2800" dirty="0" smtClean="0">
                <a:ea typeface="ＭＳ Ｐゴシック" pitchFamily="-1" charset="-128"/>
                <a:cs typeface="ＭＳ Ｐゴシック" pitchFamily="-1" charset="-128"/>
              </a:rPr>
              <a:t> shear buildup at PIL given by:</a:t>
            </a:r>
          </a:p>
          <a:p>
            <a:pPr eaLnBrk="1" hangingPunct="1">
              <a:buFontTx/>
              <a:buNone/>
            </a:pPr>
            <a:r>
              <a:rPr lang="en-US" sz="2800" dirty="0">
                <a:ea typeface="ＭＳ Ｐゴシック" pitchFamily="-1" charset="-128"/>
                <a:cs typeface="ＭＳ Ｐゴシック" pitchFamily="-1" charset="-128"/>
              </a:rPr>
              <a:t>     </a:t>
            </a:r>
            <a:r>
              <a:rPr lang="en-US" sz="2800" dirty="0" err="1">
                <a:ea typeface="ＭＳ Ｐゴシック" pitchFamily="-1" charset="-128"/>
                <a:cs typeface="ＭＳ Ｐゴシック" pitchFamily="-1" charset="-128"/>
              </a:rPr>
              <a:t>v</a:t>
            </a:r>
            <a:r>
              <a:rPr lang="en-US" sz="2800" baseline="-25000" dirty="0" err="1">
                <a:ea typeface="ＭＳ Ｐゴシック" pitchFamily="-1" charset="-128"/>
                <a:cs typeface="ＭＳ Ｐゴシック" pitchFamily="-1" charset="-128"/>
              </a:rPr>
              <a:t>L</a:t>
            </a:r>
            <a:r>
              <a:rPr lang="en-US" sz="2800" dirty="0">
                <a:ea typeface="ＭＳ Ｐゴシック" pitchFamily="-1" charset="-128"/>
                <a:cs typeface="ＭＳ Ｐゴシック" pitchFamily="-1" charset="-128"/>
              </a:rPr>
              <a:t> = </a:t>
            </a:r>
            <a:r>
              <a:rPr lang="en-US" sz="2800" dirty="0" err="1">
                <a:ea typeface="ＭＳ Ｐゴシック" pitchFamily="-1" charset="-128"/>
                <a:cs typeface="ＭＳ Ｐゴシック" pitchFamily="-1" charset="-128"/>
              </a:rPr>
              <a:t>v</a:t>
            </a:r>
            <a:r>
              <a:rPr lang="en-US" sz="2800" baseline="-25000" dirty="0" err="1">
                <a:ea typeface="ＭＳ Ｐゴシック" pitchFamily="-1" charset="-128"/>
                <a:cs typeface="ＭＳ Ｐゴシック" pitchFamily="-1" charset="-128"/>
              </a:rPr>
              <a:t>p</a:t>
            </a:r>
            <a:r>
              <a:rPr lang="en-US" sz="2800" dirty="0">
                <a:ea typeface="ＭＳ Ｐゴシック" pitchFamily="-1" charset="-128"/>
                <a:cs typeface="ＭＳ Ｐゴシック" pitchFamily="-1" charset="-128"/>
              </a:rPr>
              <a:t>  (</a:t>
            </a:r>
            <a:r>
              <a:rPr lang="en-US" sz="2800" dirty="0" err="1">
                <a:ea typeface="ＭＳ Ｐゴシック" pitchFamily="-1" charset="-128"/>
                <a:cs typeface="ＭＳ Ｐゴシック" pitchFamily="-1" charset="-128"/>
              </a:rPr>
              <a:t>d</a:t>
            </a:r>
            <a:r>
              <a:rPr lang="en-US" sz="2800" dirty="0">
                <a:ea typeface="Times New Roman" pitchFamily="-1" charset="0"/>
                <a:cs typeface="Times New Roman" pitchFamily="-1" charset="0"/>
              </a:rPr>
              <a:t> /</a:t>
            </a:r>
            <a:r>
              <a:rPr lang="en-US" sz="2800" dirty="0" smtClean="0">
                <a:ea typeface="Times New Roman" pitchFamily="-1" charset="0"/>
                <a:cs typeface="Times New Roman" pitchFamily="-1" charset="0"/>
              </a:rPr>
              <a:t> </a:t>
            </a:r>
            <a:r>
              <a:rPr lang="en-US" sz="2800" i="1" dirty="0" smtClean="0">
                <a:ea typeface="Times New Roman" pitchFamily="-1" charset="0"/>
                <a:cs typeface="Times New Roman" pitchFamily="-1" charset="0"/>
              </a:rPr>
              <a:t>L</a:t>
            </a:r>
            <a:r>
              <a:rPr lang="en-US" sz="2800" i="1" baseline="-25000" dirty="0" smtClean="0">
                <a:ea typeface="Times New Roman" pitchFamily="-1" charset="0"/>
                <a:cs typeface="Times New Roman" pitchFamily="-1" charset="0"/>
              </a:rPr>
              <a:t>1</a:t>
            </a:r>
            <a:r>
              <a:rPr lang="en-US" sz="2800" dirty="0" smtClean="0">
                <a:ea typeface="Times New Roman" pitchFamily="-1" charset="0"/>
                <a:cs typeface="Times New Roman" pitchFamily="-1" charset="0"/>
              </a:rPr>
              <a:t>), where </a:t>
            </a:r>
            <a:r>
              <a:rPr lang="en-US" sz="2800" i="1" dirty="0" smtClean="0">
                <a:ea typeface="Times New Roman" pitchFamily="-1" charset="0"/>
                <a:cs typeface="Times New Roman" pitchFamily="-1" charset="0"/>
              </a:rPr>
              <a:t>L</a:t>
            </a:r>
            <a:r>
              <a:rPr lang="en-US" sz="2800" i="1" baseline="-25000" dirty="0" smtClean="0">
                <a:ea typeface="Times New Roman" pitchFamily="-1" charset="0"/>
                <a:cs typeface="Times New Roman" pitchFamily="-1" charset="0"/>
              </a:rPr>
              <a:t>1</a:t>
            </a:r>
            <a:r>
              <a:rPr lang="en-US" sz="2800" dirty="0" smtClean="0">
                <a:ea typeface="Times New Roman" pitchFamily="-1" charset="0"/>
                <a:cs typeface="Times New Roman" pitchFamily="-1" charset="0"/>
              </a:rPr>
              <a:t> = √ (</a:t>
            </a:r>
            <a:r>
              <a:rPr lang="en-US" sz="2800" i="1" dirty="0" smtClean="0">
                <a:ea typeface="Times New Roman" pitchFamily="-1" charset="0"/>
                <a:cs typeface="Times New Roman" pitchFamily="-1" charset="0"/>
              </a:rPr>
              <a:t>L</a:t>
            </a:r>
            <a:r>
              <a:rPr lang="en-US" sz="2800" i="1" baseline="30000" dirty="0" smtClean="0">
                <a:ea typeface="Times New Roman" pitchFamily="-1" charset="0"/>
                <a:cs typeface="Times New Roman" pitchFamily="-1" charset="0"/>
              </a:rPr>
              <a:t>2</a:t>
            </a:r>
            <a:r>
              <a:rPr lang="en-US" sz="2800" i="1" dirty="0" smtClean="0">
                <a:ea typeface="Times New Roman" pitchFamily="-1" charset="0"/>
                <a:cs typeface="Times New Roman" pitchFamily="-1" charset="0"/>
              </a:rPr>
              <a:t> – H</a:t>
            </a:r>
            <a:r>
              <a:rPr lang="en-US" sz="2800" i="1" baseline="30000" dirty="0" smtClean="0">
                <a:ea typeface="Times New Roman" pitchFamily="-1" charset="0"/>
                <a:cs typeface="Times New Roman" pitchFamily="-1" charset="0"/>
              </a:rPr>
              <a:t>2</a:t>
            </a:r>
            <a:r>
              <a:rPr lang="en-US" sz="2800" dirty="0" smtClean="0">
                <a:ea typeface="Times New Roman" pitchFamily="-1" charset="0"/>
                <a:cs typeface="Times New Roman" pitchFamily="-1" charset="0"/>
              </a:rPr>
              <a:t>) </a:t>
            </a:r>
          </a:p>
          <a:p>
            <a:pPr eaLnBrk="1" hangingPunct="1">
              <a:buFontTx/>
              <a:buNone/>
            </a:pPr>
            <a:endParaRPr lang="en-US" sz="2800" dirty="0" smtClean="0">
              <a:ea typeface="Times New Roman" pitchFamily="-1" charset="0"/>
              <a:cs typeface="Times New Roman" pitchFamily="-1" charset="0"/>
            </a:endParaRPr>
          </a:p>
          <a:p>
            <a:pPr eaLnBrk="1" hangingPunct="1"/>
            <a:r>
              <a:rPr lang="en-US" sz="2800" dirty="0" smtClean="0">
                <a:ea typeface="Times New Roman" pitchFamily="-1" charset="0"/>
                <a:cs typeface="Times New Roman" pitchFamily="-1" charset="0"/>
              </a:rPr>
              <a:t>Helicity spectrum:</a:t>
            </a:r>
          </a:p>
          <a:p>
            <a:pPr eaLnBrk="1" hangingPunct="1">
              <a:buNone/>
            </a:pPr>
            <a:r>
              <a:rPr lang="en-US" sz="2800" dirty="0" smtClean="0">
                <a:ea typeface="Times New Roman" pitchFamily="-1" charset="0"/>
                <a:cs typeface="Times New Roman" pitchFamily="-1" charset="0"/>
              </a:rPr>
              <a:t>    </a:t>
            </a:r>
            <a:r>
              <a:rPr lang="en-US" sz="2800" dirty="0" err="1" smtClean="0">
                <a:ea typeface="Times New Roman" pitchFamily="-1" charset="0"/>
                <a:cs typeface="Times New Roman" pitchFamily="-1" charset="0"/>
              </a:rPr>
              <a:t>θ</a:t>
            </a:r>
            <a:r>
              <a:rPr lang="en-US" sz="2800" baseline="-25000" dirty="0" err="1" smtClean="0">
                <a:ea typeface="Times New Roman" pitchFamily="-1" charset="0"/>
                <a:cs typeface="Times New Roman" pitchFamily="-1" charset="0"/>
              </a:rPr>
              <a:t>λ</a:t>
            </a:r>
            <a:r>
              <a:rPr lang="en-US" sz="2800" dirty="0" smtClean="0">
                <a:ea typeface="Times New Roman" pitchFamily="-1" charset="0"/>
                <a:cs typeface="Times New Roman" pitchFamily="-1" charset="0"/>
              </a:rPr>
              <a:t> ~ λ</a:t>
            </a:r>
            <a:r>
              <a:rPr lang="en-US" sz="2800" baseline="30000" dirty="0" smtClean="0">
                <a:ea typeface="Times New Roman" pitchFamily="-1" charset="0"/>
                <a:cs typeface="Times New Roman" pitchFamily="-1" charset="0"/>
              </a:rPr>
              <a:t>-2</a:t>
            </a:r>
            <a:r>
              <a:rPr lang="en-US" sz="2800" dirty="0" smtClean="0">
                <a:ea typeface="Times New Roman" pitchFamily="-1" charset="0"/>
                <a:cs typeface="Times New Roman" pitchFamily="-1" charset="0"/>
              </a:rPr>
              <a:t>, except at largest scale </a:t>
            </a:r>
            <a:r>
              <a:rPr lang="en-US" sz="2800" i="1" dirty="0" smtClean="0">
                <a:ea typeface="Times New Roman" pitchFamily="-1" charset="0"/>
                <a:cs typeface="Times New Roman" pitchFamily="-1" charset="0"/>
              </a:rPr>
              <a:t>L</a:t>
            </a:r>
            <a:r>
              <a:rPr lang="en-US" sz="2800" dirty="0" smtClean="0">
                <a:ea typeface="Times New Roman" pitchFamily="-1" charset="0"/>
                <a:cs typeface="Times New Roman" pitchFamily="-1" charset="0"/>
              </a:rPr>
              <a:t> where shear builds up</a:t>
            </a:r>
          </a:p>
          <a:p>
            <a:pPr eaLnBrk="1" hangingPunct="1">
              <a:buNone/>
            </a:pPr>
            <a:endParaRPr lang="en-US" sz="2800" dirty="0" smtClean="0">
              <a:ea typeface="Times New Roman" pitchFamily="-1" charset="0"/>
              <a:cs typeface="Times New Roman" pitchFamily="-1" charset="0"/>
            </a:endParaRPr>
          </a:p>
          <a:p>
            <a:pPr eaLnBrk="1" hangingPunct="1"/>
            <a:r>
              <a:rPr lang="en-US" sz="2800" dirty="0" smtClean="0">
                <a:ea typeface="Times New Roman" pitchFamily="-1" charset="0"/>
                <a:cs typeface="Times New Roman" pitchFamily="-1" charset="0"/>
              </a:rPr>
              <a:t>Physical origin of shear buildup at CH boundary:</a:t>
            </a:r>
          </a:p>
          <a:p>
            <a:pPr eaLnBrk="1" hangingPunct="1">
              <a:buNone/>
            </a:pPr>
            <a:r>
              <a:rPr lang="en-US" sz="2800" dirty="0" smtClean="0">
                <a:ea typeface="Times New Roman" pitchFamily="-1" charset="0"/>
                <a:cs typeface="Times New Roman" pitchFamily="-1" charset="0"/>
              </a:rPr>
              <a:t>	 H</a:t>
            </a:r>
            <a:r>
              <a:rPr lang="en-US" sz="2800" baseline="-25000" dirty="0" smtClean="0">
                <a:ea typeface="Times New Roman" pitchFamily="-1" charset="0"/>
                <a:cs typeface="Times New Roman" pitchFamily="-1" charset="0"/>
              </a:rPr>
              <a:t>T</a:t>
            </a:r>
            <a:r>
              <a:rPr lang="en-US" sz="2800" dirty="0" smtClean="0">
                <a:ea typeface="Times New Roman" pitchFamily="-1" charset="0"/>
                <a:cs typeface="Times New Roman" pitchFamily="-1" charset="0"/>
              </a:rPr>
              <a:t> = Φ</a:t>
            </a:r>
            <a:r>
              <a:rPr lang="en-US" sz="2800" baseline="-25000" dirty="0" smtClean="0">
                <a:ea typeface="Times New Roman" pitchFamily="-1" charset="0"/>
                <a:cs typeface="Times New Roman" pitchFamily="-1" charset="0"/>
              </a:rPr>
              <a:t>S</a:t>
            </a:r>
            <a:r>
              <a:rPr lang="en-US" sz="2800" dirty="0" smtClean="0">
                <a:ea typeface="Times New Roman" pitchFamily="-1" charset="0"/>
                <a:cs typeface="Times New Roman" pitchFamily="-1" charset="0"/>
              </a:rPr>
              <a:t> Φ</a:t>
            </a:r>
            <a:r>
              <a:rPr lang="en-US" sz="2800" baseline="-25000" dirty="0" smtClean="0">
                <a:ea typeface="Times New Roman" pitchFamily="-1" charset="0"/>
                <a:cs typeface="Times New Roman" pitchFamily="-1" charset="0"/>
              </a:rPr>
              <a:t>L</a:t>
            </a:r>
            <a:r>
              <a:rPr lang="en-US" sz="2400" baseline="-25000" dirty="0" smtClean="0">
                <a:ea typeface="Times New Roman" pitchFamily="-1" charset="0"/>
                <a:cs typeface="Times New Roman" pitchFamily="-1" charset="0"/>
              </a:rPr>
              <a:t>1</a:t>
            </a:r>
            <a:r>
              <a:rPr lang="en-US" sz="2800" dirty="0" smtClean="0">
                <a:ea typeface="Times New Roman" pitchFamily="-1" charset="0"/>
                <a:cs typeface="Times New Roman" pitchFamily="-1" charset="0"/>
              </a:rPr>
              <a:t> + Φ</a:t>
            </a:r>
            <a:r>
              <a:rPr lang="en-US" sz="2800" baseline="-25000" dirty="0" smtClean="0">
                <a:ea typeface="Times New Roman" pitchFamily="-1" charset="0"/>
                <a:cs typeface="Times New Roman" pitchFamily="-1" charset="0"/>
              </a:rPr>
              <a:t>S</a:t>
            </a:r>
            <a:r>
              <a:rPr lang="en-US" sz="2800" dirty="0" smtClean="0">
                <a:ea typeface="Times New Roman" pitchFamily="-1" charset="0"/>
                <a:cs typeface="Times New Roman" pitchFamily="-1" charset="0"/>
              </a:rPr>
              <a:t> Φ</a:t>
            </a:r>
            <a:r>
              <a:rPr lang="en-US" sz="2800" baseline="-25000" dirty="0" smtClean="0">
                <a:ea typeface="Times New Roman" pitchFamily="-1" charset="0"/>
                <a:cs typeface="Times New Roman" pitchFamily="-1" charset="0"/>
              </a:rPr>
              <a:t>CH</a:t>
            </a:r>
            <a:endParaRPr lang="en-US" sz="2800" dirty="0" smtClean="0">
              <a:ea typeface="Times New Roman" pitchFamily="-1" charset="0"/>
              <a:cs typeface="Times New Roman" pitchFamily="-1" charset="0"/>
            </a:endParaRPr>
          </a:p>
          <a:p>
            <a:pPr eaLnBrk="1" hangingPunct="1">
              <a:buNone/>
            </a:pPr>
            <a:r>
              <a:rPr lang="en-US" sz="2800" baseline="-25000" dirty="0" smtClean="0">
                <a:ea typeface="Times New Roman" pitchFamily="-1" charset="0"/>
                <a:cs typeface="Times New Roman" pitchFamily="-1" charset="0"/>
              </a:rPr>
              <a:t>	</a:t>
            </a:r>
            <a:r>
              <a:rPr lang="en-US" sz="2800" dirty="0" smtClean="0">
                <a:ea typeface="Times New Roman" pitchFamily="-1" charset="0"/>
                <a:cs typeface="Times New Roman" pitchFamily="-1" charset="0"/>
              </a:rPr>
              <a:t>But coronal hole cannot contribute to helicity; therefore, need canceling helicity:</a:t>
            </a:r>
          </a:p>
          <a:p>
            <a:pPr eaLnBrk="1" hangingPunct="1">
              <a:buNone/>
            </a:pPr>
            <a:r>
              <a:rPr lang="en-US" sz="2800" dirty="0" smtClean="0">
                <a:ea typeface="Times New Roman" pitchFamily="-1" charset="0"/>
                <a:cs typeface="Times New Roman" pitchFamily="-1" charset="0"/>
              </a:rPr>
              <a:t>	 H</a:t>
            </a:r>
            <a:r>
              <a:rPr lang="en-US" sz="2800" baseline="-25000" dirty="0" smtClean="0">
                <a:ea typeface="Times New Roman" pitchFamily="-1" charset="0"/>
                <a:cs typeface="Times New Roman" pitchFamily="-1" charset="0"/>
              </a:rPr>
              <a:t>CH</a:t>
            </a:r>
            <a:r>
              <a:rPr lang="en-US" sz="2800" dirty="0" smtClean="0">
                <a:ea typeface="Times New Roman" pitchFamily="-1" charset="0"/>
                <a:cs typeface="Times New Roman" pitchFamily="-1" charset="0"/>
              </a:rPr>
              <a:t> =  - Φ</a:t>
            </a:r>
            <a:r>
              <a:rPr lang="en-US" sz="2800" baseline="-25000" dirty="0" smtClean="0">
                <a:ea typeface="Times New Roman" pitchFamily="-1" charset="0"/>
                <a:cs typeface="Times New Roman" pitchFamily="-1" charset="0"/>
              </a:rPr>
              <a:t>S</a:t>
            </a:r>
            <a:r>
              <a:rPr lang="en-US" sz="2800" dirty="0" smtClean="0">
                <a:ea typeface="Times New Roman" pitchFamily="-1" charset="0"/>
                <a:cs typeface="Times New Roman" pitchFamily="-1" charset="0"/>
              </a:rPr>
              <a:t> Φ</a:t>
            </a:r>
            <a:r>
              <a:rPr lang="en-US" sz="2800" baseline="-25000" dirty="0" smtClean="0">
                <a:ea typeface="Times New Roman" pitchFamily="-1" charset="0"/>
                <a:cs typeface="Times New Roman" pitchFamily="-1" charset="0"/>
              </a:rPr>
              <a:t>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pPr eaLnBrk="1" hangingPunct="1"/>
            <a:r>
              <a:rPr lang="en-US" sz="3600" b="1" u="sng" dirty="0" smtClean="0">
                <a:solidFill>
                  <a:srgbClr val="FFFF00"/>
                </a:solidFill>
                <a:latin typeface="Times New Roman"/>
                <a:cs typeface="Times New Roman"/>
              </a:rPr>
              <a:t>Simulations of Helicity-Condensation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8915400" cy="198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Times New Roman"/>
                <a:cs typeface="Times New Roman"/>
              </a:rPr>
              <a:t>Start with usual uniform field between two photospheric plates, a la Parker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Times New Roman"/>
                <a:cs typeface="Times New Roman"/>
              </a:rPr>
              <a:t>Apply slow twists at plates to simulate </a:t>
            </a:r>
            <a:r>
              <a:rPr lang="en-US" sz="2800" dirty="0" err="1" smtClean="0">
                <a:latin typeface="Times New Roman"/>
                <a:cs typeface="Times New Roman"/>
              </a:rPr>
              <a:t>supergranular</a:t>
            </a:r>
            <a:r>
              <a:rPr lang="en-US" sz="2800" dirty="0" smtClean="0">
                <a:latin typeface="Times New Roman"/>
                <a:cs typeface="Times New Roman"/>
              </a:rPr>
              <a:t> flows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Times New Roman"/>
                <a:cs typeface="Times New Roman"/>
              </a:rPr>
              <a:t>Specify various cases for number and extent of flows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862257" y="454384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initial_setup_flo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819400"/>
            <a:ext cx="4775270" cy="4038600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2895600"/>
            <a:ext cx="4572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“PIL” and “CH” given by boundaries of flow region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Use ARMS MHD code to calculate evolution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latin typeface="Times New Roman"/>
                <a:ea typeface="ＭＳ Ｐゴシック" charset="-128"/>
                <a:cs typeface="Times New Roman"/>
              </a:rPr>
              <a:t>Helicity conserved to good accuracy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ＭＳ Ｐゴシック" charset="-128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eaLnBrk="1" hangingPunct="1"/>
            <a:r>
              <a:rPr lang="en-US" sz="4000" b="1" u="sng" dirty="0" smtClean="0">
                <a:solidFill>
                  <a:srgbClr val="FFFF00"/>
                </a:solidFill>
                <a:latin typeface="Times New Roman"/>
                <a:cs typeface="Times New Roman"/>
              </a:rPr>
              <a:t>Simulations of Helicity-Condensation</a:t>
            </a:r>
          </a:p>
        </p:txBody>
      </p:sp>
      <p:pic>
        <p:nvPicPr>
          <p:cNvPr id="7" name="CoHelix22By.mov">
            <a:hlinkClick r:id="" action="ppaction://media"/>
          </p:cNvPr>
          <p:cNvPicPr/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514600" y="4267200"/>
            <a:ext cx="3429000" cy="2590800"/>
          </a:xfrm>
          <a:prstGeom prst="rect">
            <a:avLst/>
          </a:prstGeom>
        </p:spPr>
      </p:pic>
      <p:pic>
        <p:nvPicPr>
          <p:cNvPr id="8" name="CnHelix22By.mov">
            <a:hlinkClick r:id="" action="ppaction://media"/>
          </p:cNvPr>
          <p:cNvPicPr/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6019800" y="4267200"/>
            <a:ext cx="3124200" cy="259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862257" y="454384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CoHelix22BI.mov">
            <a:hlinkClick r:id="" action="ppaction://media"/>
          </p:cNvPr>
          <p:cNvPicPr/>
          <p:nvPr>
            <a:videoFile r:link="rId3"/>
          </p:nvPr>
        </p:nvPicPr>
        <p:blipFill>
          <a:blip r:embed="rId9"/>
          <a:stretch>
            <a:fillRect/>
          </a:stretch>
        </p:blipFill>
        <p:spPr>
          <a:xfrm>
            <a:off x="2514600" y="1371600"/>
            <a:ext cx="3429000" cy="2860430"/>
          </a:xfrm>
          <a:prstGeom prst="rect">
            <a:avLst/>
          </a:prstGeom>
        </p:spPr>
      </p:pic>
      <p:pic>
        <p:nvPicPr>
          <p:cNvPr id="10" name="CnHelix22BI.mov">
            <a:hlinkClick r:id="" action="ppaction://media"/>
          </p:cNvPr>
          <p:cNvPicPr/>
          <p:nvPr>
            <a:videoFile r:link="rId4"/>
          </p:nvPr>
        </p:nvPicPr>
        <p:blipFill>
          <a:blip r:embed="rId10"/>
          <a:stretch>
            <a:fillRect/>
          </a:stretch>
        </p:blipFill>
        <p:spPr>
          <a:xfrm>
            <a:off x="6019800" y="1905000"/>
            <a:ext cx="3124200" cy="2286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1659791"/>
            <a:ext cx="2514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Interaction of two twisted coronal loops:</a:t>
            </a:r>
          </a:p>
          <a:p>
            <a:r>
              <a:rPr lang="en-US" dirty="0" smtClean="0"/>
              <a:t>For same twist see reconnection and merger, opposite twist only kink</a:t>
            </a:r>
          </a:p>
          <a:p>
            <a:r>
              <a:rPr lang="en-US" sz="2000" dirty="0" smtClean="0"/>
              <a:t>(from Zhao, </a:t>
            </a:r>
            <a:r>
              <a:rPr lang="en-US" sz="2000" dirty="0" err="1" smtClean="0"/>
              <a:t>DeVore</a:t>
            </a:r>
            <a:r>
              <a:rPr lang="en-US" sz="2000" dirty="0" smtClean="0"/>
              <a:t> and Antiochos, 2013)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862257" y="454384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     Interaction of 84 twisted coronal loops ~ </a:t>
            </a:r>
            <a:r>
              <a:rPr lang="en-US" dirty="0" err="1" smtClean="0"/>
              <a:t>supergranular</a:t>
            </a:r>
            <a:r>
              <a:rPr lang="en-US" dirty="0" smtClean="0"/>
              <a:t> pattern</a:t>
            </a:r>
          </a:p>
          <a:p>
            <a:pPr>
              <a:buFont typeface="Arial"/>
              <a:buChar char="•"/>
            </a:pPr>
            <a:r>
              <a:rPr lang="en-US" dirty="0" smtClean="0"/>
              <a:t>      External </a:t>
            </a:r>
            <a:r>
              <a:rPr lang="en-US" dirty="0" err="1" smtClean="0"/>
              <a:t>bdy</a:t>
            </a:r>
            <a:r>
              <a:rPr lang="en-US" dirty="0" smtClean="0"/>
              <a:t> ~ PIL, internal </a:t>
            </a:r>
            <a:r>
              <a:rPr lang="en-US" dirty="0" err="1" smtClean="0"/>
              <a:t>bdy</a:t>
            </a:r>
            <a:r>
              <a:rPr lang="en-US" dirty="0" smtClean="0"/>
              <a:t> ~ coronal hole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      </a:t>
            </a:r>
            <a:r>
              <a:rPr lang="en-US" dirty="0" smtClean="0"/>
              <a:t>Twist condenses at both </a:t>
            </a:r>
            <a:r>
              <a:rPr lang="en-US" dirty="0" err="1" smtClean="0"/>
              <a:t>bdys</a:t>
            </a:r>
            <a:r>
              <a:rPr lang="en-US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Knizhnik</a:t>
            </a:r>
            <a:r>
              <a:rPr lang="en-US" sz="2000" dirty="0" smtClean="0"/>
              <a:t>, </a:t>
            </a:r>
            <a:r>
              <a:rPr lang="en-US" sz="2000" dirty="0" err="1" smtClean="0"/>
              <a:t>DeVore</a:t>
            </a:r>
            <a:r>
              <a:rPr lang="en-US" sz="2000" dirty="0" smtClean="0"/>
              <a:t> &amp; Antiochos)</a:t>
            </a:r>
            <a:endParaRPr lang="en-US" dirty="0"/>
          </a:p>
        </p:txBody>
      </p:sp>
      <p:pic>
        <p:nvPicPr>
          <p:cNvPr id="11" name="Picture 10" descr="Ytwist_0.jpg"/>
          <p:cNvPicPr>
            <a:picLocks noChangeAspect="1"/>
          </p:cNvPicPr>
          <p:nvPr/>
        </p:nvPicPr>
        <p:blipFill>
          <a:blip r:embed="rId3"/>
          <a:srcRect t="23362"/>
          <a:stretch>
            <a:fillRect/>
          </a:stretch>
        </p:blipFill>
        <p:spPr>
          <a:xfrm>
            <a:off x="0" y="1174021"/>
            <a:ext cx="4419600" cy="2864579"/>
          </a:xfrm>
          <a:prstGeom prst="rect">
            <a:avLst/>
          </a:prstGeom>
        </p:spPr>
      </p:pic>
      <p:pic>
        <p:nvPicPr>
          <p:cNvPr id="13" name="Picture 12" descr="Ztwist_0.jpg"/>
          <p:cNvPicPr>
            <a:picLocks noChangeAspect="1"/>
          </p:cNvPicPr>
          <p:nvPr/>
        </p:nvPicPr>
        <p:blipFill>
          <a:blip r:embed="rId4"/>
          <a:srcRect t="28767" b="4110"/>
          <a:stretch>
            <a:fillRect/>
          </a:stretch>
        </p:blipFill>
        <p:spPr>
          <a:xfrm>
            <a:off x="4495800" y="1399895"/>
            <a:ext cx="4648200" cy="2638705"/>
          </a:xfrm>
          <a:prstGeom prst="rect">
            <a:avLst/>
          </a:prstGeom>
        </p:spPr>
      </p:pic>
      <p:pic>
        <p:nvPicPr>
          <p:cNvPr id="14" name="Picture 13" descr="Ytwist_12.jpg"/>
          <p:cNvPicPr>
            <a:picLocks noChangeAspect="1"/>
          </p:cNvPicPr>
          <p:nvPr/>
        </p:nvPicPr>
        <p:blipFill>
          <a:blip r:embed="rId5"/>
          <a:srcRect t="24444"/>
          <a:stretch>
            <a:fillRect/>
          </a:stretch>
        </p:blipFill>
        <p:spPr>
          <a:xfrm>
            <a:off x="0" y="4038601"/>
            <a:ext cx="4412223" cy="2819400"/>
          </a:xfrm>
          <a:prstGeom prst="rect">
            <a:avLst/>
          </a:prstGeom>
        </p:spPr>
      </p:pic>
      <p:pic>
        <p:nvPicPr>
          <p:cNvPr id="15" name="Picture 14" descr="Ztwist_12.jpg"/>
          <p:cNvPicPr>
            <a:picLocks noChangeAspect="1"/>
          </p:cNvPicPr>
          <p:nvPr/>
        </p:nvPicPr>
        <p:blipFill>
          <a:blip r:embed="rId6"/>
          <a:srcRect t="28380"/>
          <a:stretch>
            <a:fillRect/>
          </a:stretch>
        </p:blipFill>
        <p:spPr>
          <a:xfrm>
            <a:off x="4495800" y="4042509"/>
            <a:ext cx="4648200" cy="2815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pPr eaLnBrk="1" hangingPunct="1"/>
            <a:r>
              <a:rPr lang="en-US" sz="4000" b="1" u="sng" dirty="0" smtClean="0">
                <a:solidFill>
                  <a:srgbClr val="FFFF00"/>
                </a:solidFill>
                <a:latin typeface="Times New Roman"/>
                <a:cs typeface="Times New Roman"/>
              </a:rPr>
              <a:t>Filament Channel Formation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862257" y="454384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 descr="fig4.tiff"/>
          <p:cNvPicPr>
            <a:picLocks noChangeAspect="1"/>
          </p:cNvPicPr>
          <p:nvPr/>
        </p:nvPicPr>
        <p:blipFill>
          <a:blip r:embed="rId3"/>
          <a:srcRect t="40000" r="18694"/>
          <a:stretch>
            <a:fillRect/>
          </a:stretch>
        </p:blipFill>
        <p:spPr>
          <a:xfrm>
            <a:off x="4835525" y="2743200"/>
            <a:ext cx="4308475" cy="4114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21575" y="681335"/>
            <a:ext cx="4860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(Mackay, </a:t>
            </a:r>
            <a:r>
              <a:rPr lang="en-US" dirty="0" err="1" smtClean="0"/>
              <a:t>DeVore</a:t>
            </a:r>
            <a:r>
              <a:rPr lang="en-US" dirty="0" smtClean="0"/>
              <a:t>, &amp; Antiochos 2013)</a:t>
            </a:r>
            <a:endParaRPr lang="en-US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219200"/>
            <a:ext cx="891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Magneto-frictional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 model for global field evolution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kern="0" baseline="0" dirty="0" smtClean="0">
                <a:latin typeface="Times New Roman"/>
                <a:ea typeface="ＭＳ Ｐゴシック" charset="-128"/>
                <a:cs typeface="Times New Roman"/>
              </a:rPr>
              <a:t>Includes</a:t>
            </a:r>
            <a:r>
              <a:rPr lang="en-US" sz="2000" kern="0" dirty="0" smtClean="0">
                <a:latin typeface="Times New Roman"/>
                <a:ea typeface="ＭＳ Ｐゴシック" charset="-128"/>
                <a:cs typeface="Times New Roman"/>
              </a:rPr>
              <a:t> diff. rotation, meridional flow, surface diffusion</a:t>
            </a:r>
            <a:r>
              <a:rPr lang="en-US" sz="2800" kern="0" dirty="0" smtClean="0">
                <a:latin typeface="Times New Roman"/>
                <a:ea typeface="ＭＳ Ｐゴシック" charset="-128"/>
                <a:cs typeface="Times New Roman"/>
              </a:rPr>
              <a:t> </a:t>
            </a:r>
            <a:r>
              <a:rPr lang="en-US" sz="2000" kern="0" dirty="0" smtClean="0">
                <a:latin typeface="Times New Roman"/>
                <a:ea typeface="ＭＳ Ｐゴシック" charset="-128"/>
                <a:cs typeface="Times New Roman"/>
              </a:rPr>
              <a:t>(Van </a:t>
            </a:r>
            <a:r>
              <a:rPr lang="en-US" sz="2000" kern="0" dirty="0" err="1" smtClean="0">
                <a:latin typeface="Times New Roman"/>
                <a:ea typeface="ＭＳ Ｐゴシック" charset="-128"/>
                <a:cs typeface="Times New Roman"/>
              </a:rPr>
              <a:t>Ballegooijen</a:t>
            </a:r>
            <a:r>
              <a:rPr lang="en-US" sz="2000" kern="0" dirty="0" smtClean="0">
                <a:latin typeface="Times New Roman"/>
                <a:ea typeface="ＭＳ Ｐゴシック" charset="-128"/>
                <a:cs typeface="Times New Roman"/>
              </a:rPr>
              <a:t> &amp; Mackay)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latin typeface="Times New Roman"/>
                <a:ea typeface="ＭＳ Ｐゴシック" charset="-128"/>
                <a:cs typeface="Times New Roman"/>
              </a:rPr>
              <a:t>Yi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elds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 wrong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chirality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 for E-W PIL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0" y="2667000"/>
            <a:ext cx="4800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Added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supergranular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 helicity injection and condensation to model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dirty="0" smtClean="0">
                <a:latin typeface="Times New Roman"/>
                <a:ea typeface="ＭＳ Ｐゴシック" charset="-128"/>
                <a:cs typeface="Times New Roman"/>
              </a:rPr>
              <a:t>Yields correct hemispheric rule for sufficiently large injection &amp; condensation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Also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 yields sheared filament channel rather than highly twisted flux rope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ＭＳ Ｐゴシック" charset="-128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391400" cy="7620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ea typeface="ＭＳ Ｐゴシック" pitchFamily="-1" charset="-128"/>
                <a:cs typeface="ＭＳ Ｐゴシック" pitchFamily="-1" charset="-128"/>
              </a:rPr>
              <a:t>Conclusions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Magnetic helicity (twist injected by photospheric motions)  condenses onto boundaries of flux systems (PIL and CH) due to reconnection</a:t>
            </a:r>
          </a:p>
          <a:p>
            <a:pPr lvl="2" eaLnBrk="1" hangingPunct="1">
              <a:lnSpc>
                <a:spcPct val="80000"/>
              </a:lnSpc>
            </a:pPr>
            <a:endParaRPr lang="en-US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Keeps interior (coronal loops) “laminar”</a:t>
            </a:r>
          </a:p>
          <a:p>
            <a:pPr lvl="2" eaLnBrk="1" hangingPunct="1">
              <a:lnSpc>
                <a:spcPct val="80000"/>
              </a:lnSpc>
            </a:pPr>
            <a:endParaRPr lang="en-US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Produces magnetic shear at PIL, with little internal twist</a:t>
            </a:r>
          </a:p>
          <a:p>
            <a:pPr lvl="2" eaLnBrk="1" hangingPunct="1">
              <a:lnSpc>
                <a:spcPct val="80000"/>
              </a:lnSpc>
            </a:pPr>
            <a:endParaRPr lang="en-US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Also produces shear at CH </a:t>
            </a:r>
            <a:r>
              <a:rPr lang="en-US" dirty="0" err="1" smtClean="0">
                <a:ea typeface="ＭＳ Ｐゴシック" pitchFamily="-1" charset="-128"/>
                <a:cs typeface="ＭＳ Ｐゴシック" pitchFamily="-1" charset="-128"/>
              </a:rPr>
              <a:t>bdy</a:t>
            </a:r>
            <a:endParaRPr lang="en-US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But quickly ejected by field opening and closing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Explains 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the variability of slow wind – S-web model </a:t>
            </a:r>
            <a:r>
              <a:rPr lang="en-US" sz="2000" dirty="0">
                <a:ea typeface="ＭＳ Ｐゴシック" pitchFamily="-1" charset="-128"/>
                <a:cs typeface="ＭＳ Ｐゴシック" pitchFamily="-1" charset="-128"/>
              </a:rPr>
              <a:t>(Antiochos et al 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12529</TotalTime>
  <Words>589</Words>
  <Application>Microsoft Macintosh PowerPoint</Application>
  <PresentationFormat>On-screen Show (4:3)</PresentationFormat>
  <Paragraphs>78</Paragraphs>
  <Slides>9</Slides>
  <Notes>7</Notes>
  <HiddenSlides>0</HiddenSlides>
  <MMClips>4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Default Design</vt:lpstr>
      <vt:lpstr>1_Default Design</vt:lpstr>
      <vt:lpstr>2_Default Design</vt:lpstr>
      <vt:lpstr>Slide 1</vt:lpstr>
      <vt:lpstr>Origins of Coronal/Wind Structure</vt:lpstr>
      <vt:lpstr>Model for Coronal Helicity Evolution (Antiochos 2013)</vt:lpstr>
      <vt:lpstr>Implications of Model</vt:lpstr>
      <vt:lpstr>Simulations of Helicity-Condensation</vt:lpstr>
      <vt:lpstr>Simulations of Helicity-Condensation</vt:lpstr>
      <vt:lpstr>Slide 7</vt:lpstr>
      <vt:lpstr>Filament Channel Formation</vt:lpstr>
      <vt:lpstr>Conclusions</vt:lpstr>
    </vt:vector>
  </TitlesOfParts>
  <Company>NRL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RECONNECTION</dc:title>
  <dc:creator>spiro</dc:creator>
  <cp:lastModifiedBy>Spiro Antiochos</cp:lastModifiedBy>
  <cp:revision>225</cp:revision>
  <cp:lastPrinted>2008-12-10T16:24:13Z</cp:lastPrinted>
  <dcterms:created xsi:type="dcterms:W3CDTF">2013-07-08T14:41:22Z</dcterms:created>
  <dcterms:modified xsi:type="dcterms:W3CDTF">2013-07-08T14:49:16Z</dcterms:modified>
</cp:coreProperties>
</file>