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unknown"/>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handoutMasterIdLst>
    <p:handoutMasterId r:id="rId31"/>
  </p:handoutMasterIdLst>
  <p:sldIdLst>
    <p:sldId id="304" r:id="rId3"/>
    <p:sldId id="383" r:id="rId4"/>
    <p:sldId id="419" r:id="rId5"/>
    <p:sldId id="384" r:id="rId6"/>
    <p:sldId id="385" r:id="rId7"/>
    <p:sldId id="408" r:id="rId8"/>
    <p:sldId id="402" r:id="rId9"/>
    <p:sldId id="403" r:id="rId10"/>
    <p:sldId id="406" r:id="rId11"/>
    <p:sldId id="392" r:id="rId12"/>
    <p:sldId id="378" r:id="rId13"/>
    <p:sldId id="413" r:id="rId14"/>
    <p:sldId id="410" r:id="rId15"/>
    <p:sldId id="386" r:id="rId16"/>
    <p:sldId id="416" r:id="rId17"/>
    <p:sldId id="409" r:id="rId18"/>
    <p:sldId id="417" r:id="rId19"/>
    <p:sldId id="414" r:id="rId20"/>
    <p:sldId id="391" r:id="rId21"/>
    <p:sldId id="397" r:id="rId22"/>
    <p:sldId id="401" r:id="rId23"/>
    <p:sldId id="399" r:id="rId24"/>
    <p:sldId id="398" r:id="rId25"/>
    <p:sldId id="400" r:id="rId26"/>
    <p:sldId id="418" r:id="rId27"/>
    <p:sldId id="375" r:id="rId28"/>
    <p:sldId id="395" r:id="rId29"/>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C0FFF"/>
    <a:srgbClr val="00007E"/>
    <a:srgbClr val="0000C3"/>
    <a:srgbClr val="7F0000"/>
    <a:srgbClr val="336600"/>
    <a:srgbClr val="4C8463"/>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33" autoAdjust="0"/>
    <p:restoredTop sz="94676" autoAdjust="0"/>
  </p:normalViewPr>
  <p:slideViewPr>
    <p:cSldViewPr>
      <p:cViewPr>
        <p:scale>
          <a:sx n="125" d="100"/>
          <a:sy n="125" d="100"/>
        </p:scale>
        <p:origin x="-184" y="-80"/>
      </p:cViewPr>
      <p:guideLst>
        <p:guide orient="horz" pos="2160"/>
        <p:guide pos="2880"/>
      </p:guideLst>
    </p:cSldViewPr>
  </p:slideViewPr>
  <p:outlineViewPr>
    <p:cViewPr>
      <p:scale>
        <a:sx n="33" d="100"/>
        <a:sy n="33" d="100"/>
      </p:scale>
      <p:origin x="0" y="328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D544989F-4A1B-4A3B-B06D-27681E8845F4}" type="datetimeFigureOut">
              <a:rPr lang="en-US" smtClean="0"/>
              <a:pPr/>
              <a:t>7/10/13</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324ED34F-39AC-4170-A88C-111009F3B997}" type="slidenum">
              <a:rPr lang="en-US" smtClean="0"/>
              <a:pPr/>
              <a:t>‹#›</a:t>
            </a:fld>
            <a:endParaRPr lang="en-US"/>
          </a:p>
        </p:txBody>
      </p:sp>
    </p:spTree>
    <p:extLst>
      <p:ext uri="{BB962C8B-B14F-4D97-AF65-F5344CB8AC3E}">
        <p14:creationId xmlns:p14="http://schemas.microsoft.com/office/powerpoint/2010/main" val="1888343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E804D726-AD75-48D2-99C0-40BFCFA3F65E}" type="datetimeFigureOut">
              <a:rPr lang="en-US" smtClean="0"/>
              <a:pPr/>
              <a:t>7/10/13</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ECEF0911-A65C-4717-978D-23889E09096E}" type="slidenum">
              <a:rPr lang="en-US" smtClean="0"/>
              <a:pPr/>
              <a:t>‹#›</a:t>
            </a:fld>
            <a:endParaRPr lang="en-US"/>
          </a:p>
        </p:txBody>
      </p:sp>
    </p:spTree>
    <p:extLst>
      <p:ext uri="{BB962C8B-B14F-4D97-AF65-F5344CB8AC3E}">
        <p14:creationId xmlns:p14="http://schemas.microsoft.com/office/powerpoint/2010/main" val="2457838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6E5BE84-CAB7-436E-8C7A-4A5F2759F230}" type="datetimeFigureOut">
              <a:rPr lang="en-US"/>
              <a:pPr>
                <a:defRPr/>
              </a:pPr>
              <a:t>7/10/13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8B65E8-E75D-4213-8663-B2E0D358BD8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5F9B564-3119-4EDF-A89C-B619C8B7C6CC}" type="datetimeFigureOut">
              <a:rPr lang="en-US"/>
              <a:pPr>
                <a:defRPr/>
              </a:pPr>
              <a:t>7/10/13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9873BF-480C-4AF8-8394-8357D5470BF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7AE1813-B0EC-4652-9A22-D345D252A1B1}" type="datetimeFigureOut">
              <a:rPr lang="en-US"/>
              <a:pPr>
                <a:defRPr/>
              </a:pPr>
              <a:t>7/10/13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215432-06AE-44D7-BF4A-289D6CBE0C0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6388" y="739588"/>
            <a:ext cx="8513762" cy="2729753"/>
          </a:xfrm>
        </p:spPr>
        <p:txBody>
          <a:bodyPr>
            <a:noAutofit/>
          </a:bodyPr>
          <a:lstStyle>
            <a:lvl1pPr algn="l">
              <a:lnSpc>
                <a:spcPts val="10800"/>
              </a:lnSpc>
              <a:defRPr sz="10000" b="1" spc="-250" baseline="0">
                <a:solidFill>
                  <a:schemeClr val="tx2"/>
                </a:solidFill>
              </a:defRPr>
            </a:lvl1pPr>
          </a:lstStyle>
          <a:p>
            <a:r>
              <a:rPr lang="en-US" smtClean="0"/>
              <a:t>Click to edit Master title style</a:t>
            </a:r>
            <a:endParaRPr/>
          </a:p>
        </p:txBody>
      </p:sp>
      <p:sp>
        <p:nvSpPr>
          <p:cNvPr id="3" name="Subtitle 2"/>
          <p:cNvSpPr>
            <a:spLocks noGrp="1"/>
          </p:cNvSpPr>
          <p:nvPr>
            <p:ph type="subTitle" idx="1"/>
          </p:nvPr>
        </p:nvSpPr>
        <p:spPr>
          <a:xfrm>
            <a:off x="306388" y="3505200"/>
            <a:ext cx="4683050" cy="1344706"/>
          </a:xfrm>
        </p:spPr>
        <p:txBody>
          <a:bodyPr anchor="b" anchorCtr="0">
            <a:normAutofit/>
          </a:bodyPr>
          <a:lstStyle>
            <a:lvl1pPr marL="0" indent="0" algn="l">
              <a:buNone/>
              <a:defRPr sz="4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75294"/>
            <a:ext cx="1600200" cy="365125"/>
          </a:xfrm>
        </p:spPr>
        <p:txBody>
          <a:bodyPr/>
          <a:lstStyle>
            <a:lvl1pPr>
              <a:defRPr sz="1100">
                <a:solidFill>
                  <a:schemeClr val="tx2"/>
                </a:solidFill>
              </a:defRPr>
            </a:lvl1pPr>
          </a:lstStyle>
          <a:p>
            <a:fld id="{6690622F-2886-4428-9227-475DC6DA1737}" type="datetime1">
              <a:rPr lang="en-US" smtClean="0"/>
              <a:pPr/>
              <a:t>7/10/13</a:t>
            </a:fld>
            <a:endParaRPr/>
          </a:p>
        </p:txBody>
      </p:sp>
      <p:sp>
        <p:nvSpPr>
          <p:cNvPr id="5" name="Footer Placeholder 4"/>
          <p:cNvSpPr>
            <a:spLocks noGrp="1"/>
          </p:cNvSpPr>
          <p:nvPr>
            <p:ph type="ftr" sz="quarter" idx="11"/>
          </p:nvPr>
        </p:nvSpPr>
        <p:spPr>
          <a:xfrm>
            <a:off x="2209800" y="6275294"/>
            <a:ext cx="5638800" cy="365125"/>
          </a:xfrm>
        </p:spPr>
        <p:txBody>
          <a:bodyPr/>
          <a:lstStyle>
            <a:lvl1pPr algn="l">
              <a:defRPr sz="1100">
                <a:solidFill>
                  <a:schemeClr val="tx2"/>
                </a:solidFill>
              </a:defRPr>
            </a:lvl1pPr>
          </a:lstStyle>
          <a:p>
            <a:r>
              <a:rPr smtClean="0"/>
              <a:t>
              </a:t>
            </a:r>
            <a:endParaRPr/>
          </a:p>
        </p:txBody>
      </p:sp>
      <p:sp>
        <p:nvSpPr>
          <p:cNvPr id="6" name="Slide Number Placeholder 5"/>
          <p:cNvSpPr>
            <a:spLocks noGrp="1"/>
          </p:cNvSpPr>
          <p:nvPr>
            <p:ph type="sldNum" sz="quarter" idx="12"/>
          </p:nvPr>
        </p:nvSpPr>
        <p:spPr>
          <a:xfrm>
            <a:off x="8077200" y="6275294"/>
            <a:ext cx="609600" cy="365125"/>
          </a:xfrm>
        </p:spPr>
        <p:txBody>
          <a:bodyPr/>
          <a:lstStyle>
            <a:lvl1pPr>
              <a:defRPr sz="1400">
                <a:solidFill>
                  <a:schemeClr val="tx2"/>
                </a:solidFill>
              </a:defRPr>
            </a:lvl1pPr>
          </a:lstStyle>
          <a:p>
            <a:fld id="{EBF5CD18-686B-47A9-AFD5-66CE5FA52A66}" type="slidenum">
              <a:rPr smtClean="0"/>
              <a:pPr/>
              <a:t>‹#›</a:t>
            </a:fld>
            <a:endParaRP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500C05C-B3EA-49FC-922A-1D3FFA7FF7F2}" type="datetime1">
              <a:rPr lang="en-US" smtClean="0"/>
              <a:pPr/>
              <a:t>7/10/13</a:t>
            </a:fld>
            <a:endParaRPr/>
          </a:p>
        </p:txBody>
      </p:sp>
      <p:sp>
        <p:nvSpPr>
          <p:cNvPr id="5" name="Footer Placeholder 4"/>
          <p:cNvSpPr>
            <a:spLocks noGrp="1"/>
          </p:cNvSpPr>
          <p:nvPr>
            <p:ph type="ftr" sz="quarter" idx="11"/>
          </p:nvPr>
        </p:nvSpPr>
        <p:spPr/>
        <p:txBody>
          <a:bodyPr/>
          <a:lstStyle/>
          <a:p>
            <a:r>
              <a:rPr smtClean="0"/>
              <a:t>
              </a:t>
            </a:r>
            <a:endParaRPr/>
          </a:p>
        </p:txBody>
      </p:sp>
      <p:sp>
        <p:nvSpPr>
          <p:cNvPr id="6" name="Slide Number Placeholder 5"/>
          <p:cNvSpPr>
            <a:spLocks noGrp="1"/>
          </p:cNvSpPr>
          <p:nvPr>
            <p:ph type="sldNum" sz="quarter" idx="12"/>
          </p:nvPr>
        </p:nvSpPr>
        <p:spPr/>
        <p:txBody>
          <a:bodyPr/>
          <a:lstStyle/>
          <a:p>
            <a:fld id="{EBF5CD18-686B-47A9-AFD5-66CE5FA52A66}" type="slidenum">
              <a:rPr smtClean="0"/>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8355714"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4428426"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Picture Placeholder 2"/>
          <p:cNvSpPr>
            <a:spLocks noGrp="1"/>
          </p:cNvSpPr>
          <p:nvPr>
            <p:ph type="pic" idx="13"/>
          </p:nvPr>
        </p:nvSpPr>
        <p:spPr>
          <a:xfrm rot="21263043">
            <a:off x="5231118" y="261015"/>
            <a:ext cx="3433660" cy="4204035"/>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Content Placeholder 2"/>
          <p:cNvSpPr>
            <a:spLocks noGrp="1"/>
          </p:cNvSpPr>
          <p:nvPr>
            <p:ph sz="half" idx="1"/>
          </p:nvPr>
        </p:nvSpPr>
        <p:spPr>
          <a:xfrm>
            <a:off x="632012" y="2057400"/>
            <a:ext cx="3863788"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61646" y="2057400"/>
            <a:ext cx="3867912"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EFE21C87-FA30-4C7E-9CC2-3E29C7E6D70C}" type="datetime1">
              <a:rPr lang="en-US" smtClean="0"/>
              <a:pPr/>
              <a:t>7/10/13</a:t>
            </a:fld>
            <a:endParaRPr/>
          </a:p>
        </p:txBody>
      </p:sp>
      <p:sp>
        <p:nvSpPr>
          <p:cNvPr id="6" name="Footer Placeholder 5"/>
          <p:cNvSpPr>
            <a:spLocks noGrp="1"/>
          </p:cNvSpPr>
          <p:nvPr>
            <p:ph type="ftr" sz="quarter" idx="11"/>
          </p:nvPr>
        </p:nvSpPr>
        <p:spPr/>
        <p:txBody>
          <a:bodyPr/>
          <a:lstStyle/>
          <a:p>
            <a:r>
              <a:rPr smtClean="0"/>
              <a:t>
              </a:t>
            </a:r>
            <a:endParaRPr/>
          </a:p>
        </p:txBody>
      </p:sp>
      <p:sp>
        <p:nvSpPr>
          <p:cNvPr id="7" name="Slide Number Placeholder 6"/>
          <p:cNvSpPr>
            <a:spLocks noGrp="1"/>
          </p:cNvSpPr>
          <p:nvPr>
            <p:ph type="sldNum" sz="quarter" idx="12"/>
          </p:nvPr>
        </p:nvSpPr>
        <p:spPr/>
        <p:txBody>
          <a:bodyPr/>
          <a:lstStyle/>
          <a:p>
            <a:fld id="{EBF5CD18-686B-47A9-AFD5-66CE5FA52A66}" type="slidenum">
              <a:rPr smtClean="0"/>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775" y="582706"/>
            <a:ext cx="7918450" cy="788894"/>
          </a:xfrm>
        </p:spPr>
        <p:txBody>
          <a:bodyPr>
            <a:noAutofit/>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5545" y="1546412"/>
            <a:ext cx="3867912" cy="464950"/>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936"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63313" y="1545018"/>
            <a:ext cx="3867912" cy="466344"/>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313"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FE61A93B-C135-4A78-A62B-B7D890B1D77D}" type="datetime1">
              <a:rPr lang="en-US" smtClean="0"/>
              <a:pPr/>
              <a:t>7/10/13</a:t>
            </a:fld>
            <a:endParaRPr/>
          </a:p>
        </p:txBody>
      </p:sp>
      <p:sp>
        <p:nvSpPr>
          <p:cNvPr id="8" name="Footer Placeholder 7"/>
          <p:cNvSpPr>
            <a:spLocks noGrp="1"/>
          </p:cNvSpPr>
          <p:nvPr>
            <p:ph type="ftr" sz="quarter" idx="11"/>
          </p:nvPr>
        </p:nvSpPr>
        <p:spPr/>
        <p:txBody>
          <a:bodyPr/>
          <a:lstStyle/>
          <a:p>
            <a:r>
              <a:rPr smtClean="0"/>
              <a:t>
              </a:t>
            </a:r>
            <a:endParaRPr/>
          </a:p>
        </p:txBody>
      </p:sp>
      <p:sp>
        <p:nvSpPr>
          <p:cNvPr id="9" name="Slide Number Placeholder 8"/>
          <p:cNvSpPr>
            <a:spLocks noGrp="1"/>
          </p:cNvSpPr>
          <p:nvPr>
            <p:ph type="sldNum" sz="quarter" idx="12"/>
          </p:nvPr>
        </p:nvSpPr>
        <p:spPr/>
        <p:txBody>
          <a:bodyPr/>
          <a:lstStyle/>
          <a:p>
            <a:fld id="{EBF5CD18-686B-47A9-AFD5-66CE5FA52A66}" type="slidenum">
              <a:rPr smtClean="0"/>
              <a:pPr/>
              <a:t>‹#›</a:t>
            </a:fld>
            <a:endParaRPr/>
          </a:p>
        </p:txBody>
      </p:sp>
      <p:sp>
        <p:nvSpPr>
          <p:cNvPr id="12" name="Rectangle 11"/>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C5D7800F-ED33-4A55-872C-F1E2CF63B167}" type="datetime1">
              <a:rPr lang="en-US" smtClean="0"/>
              <a:pPr/>
              <a:t>7/10/13</a:t>
            </a:fld>
            <a:endParaRPr/>
          </a:p>
        </p:txBody>
      </p:sp>
      <p:sp>
        <p:nvSpPr>
          <p:cNvPr id="4" name="Footer Placeholder 3"/>
          <p:cNvSpPr>
            <a:spLocks noGrp="1"/>
          </p:cNvSpPr>
          <p:nvPr>
            <p:ph type="ftr" sz="quarter" idx="11"/>
          </p:nvPr>
        </p:nvSpPr>
        <p:spPr/>
        <p:txBody>
          <a:bodyPr/>
          <a:lstStyle/>
          <a:p>
            <a:r>
              <a:rPr smtClean="0"/>
              <a:t>
              </a:t>
            </a:r>
            <a:endParaRPr/>
          </a:p>
        </p:txBody>
      </p:sp>
      <p:sp>
        <p:nvSpPr>
          <p:cNvPr id="5" name="Slide Number Placeholder 4"/>
          <p:cNvSpPr>
            <a:spLocks noGrp="1"/>
          </p:cNvSpPr>
          <p:nvPr>
            <p:ph type="sldNum" sz="quarter" idx="12"/>
          </p:nvPr>
        </p:nvSpPr>
        <p:spPr/>
        <p:txBody>
          <a:bodyPr/>
          <a:lstStyle/>
          <a:p>
            <a:fld id="{EBF5CD18-686B-47A9-AFD5-66CE5FA52A66}" type="slidenum">
              <a:rPr smtClean="0"/>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89F90-FBE0-40FF-ACC1-F9FEE7C4DE13}" type="datetime1">
              <a:rPr lang="en-US" smtClean="0"/>
              <a:pPr/>
              <a:t>7/10/13</a:t>
            </a:fld>
            <a:endParaRPr/>
          </a:p>
        </p:txBody>
      </p:sp>
      <p:sp>
        <p:nvSpPr>
          <p:cNvPr id="3" name="Footer Placeholder 2"/>
          <p:cNvSpPr>
            <a:spLocks noGrp="1"/>
          </p:cNvSpPr>
          <p:nvPr>
            <p:ph type="ftr" sz="quarter" idx="11"/>
          </p:nvPr>
        </p:nvSpPr>
        <p:spPr/>
        <p:txBody>
          <a:bodyPr/>
          <a:lstStyle/>
          <a:p>
            <a:r>
              <a:rPr smtClean="0"/>
              <a:t>
              </a:t>
            </a:r>
            <a:endParaRPr/>
          </a:p>
        </p:txBody>
      </p:sp>
      <p:sp>
        <p:nvSpPr>
          <p:cNvPr id="4" name="Slide Number Placeholder 3"/>
          <p:cNvSpPr>
            <a:spLocks noGrp="1"/>
          </p:cNvSpPr>
          <p:nvPr>
            <p:ph type="sldNum" sz="quarter" idx="12"/>
          </p:nvPr>
        </p:nvSpPr>
        <p:spPr/>
        <p:txBody>
          <a:bodyPr/>
          <a:lstStyle/>
          <a:p>
            <a:fld id="{EBF5CD18-686B-47A9-AFD5-66CE5FA52A66}" type="slidenum">
              <a:rPr smtClean="0"/>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4B5A6E0-6B65-49CF-9F51-AAB8EDBB9428}" type="datetimeFigureOut">
              <a:rPr lang="en-US"/>
              <a:pPr>
                <a:defRPr/>
              </a:pPr>
              <a:t>7/10/13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13CDF4-3D8B-4DE6-B5F6-A6E08A2CF4F3}"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5" y="1720103"/>
            <a:ext cx="3657600" cy="1162050"/>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2650" y="658906"/>
            <a:ext cx="3819338" cy="546725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31825" y="2877671"/>
            <a:ext cx="3657600" cy="2339788"/>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4C6E4D-6501-4890-AD5C-63A441F7EFF6}" type="datetime1">
              <a:rPr lang="en-US" smtClean="0"/>
              <a:pPr/>
              <a:t>7/10/13</a:t>
            </a:fld>
            <a:endParaRPr/>
          </a:p>
        </p:txBody>
      </p:sp>
      <p:sp>
        <p:nvSpPr>
          <p:cNvPr id="6" name="Footer Placeholder 5"/>
          <p:cNvSpPr>
            <a:spLocks noGrp="1"/>
          </p:cNvSpPr>
          <p:nvPr>
            <p:ph type="ftr" sz="quarter" idx="11"/>
          </p:nvPr>
        </p:nvSpPr>
        <p:spPr/>
        <p:txBody>
          <a:bodyPr/>
          <a:lstStyle/>
          <a:p>
            <a:r>
              <a:rPr smtClean="0"/>
              <a:t>
              </a:t>
            </a:r>
            <a:endParaRPr/>
          </a:p>
        </p:txBody>
      </p:sp>
      <p:sp>
        <p:nvSpPr>
          <p:cNvPr id="7" name="Slide Number Placeholder 6"/>
          <p:cNvSpPr>
            <a:spLocks noGrp="1"/>
          </p:cNvSpPr>
          <p:nvPr>
            <p:ph type="sldNum" sz="quarter" idx="12"/>
          </p:nvPr>
        </p:nvSpPr>
        <p:spPr/>
        <p:txBody>
          <a:bodyPr/>
          <a:lstStyle/>
          <a:p>
            <a:fld id="{EBF5CD18-686B-47A9-AFD5-66CE5FA52A66}" type="slidenum">
              <a:rPr smtClean="0"/>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3" y="1227427"/>
            <a:ext cx="3657600" cy="566738"/>
          </a:xfrm>
        </p:spPr>
        <p:txBody>
          <a:bodyPr anchor="b">
            <a:noAutofit/>
          </a:bodyPr>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rot="194096">
            <a:off x="4845353" y="975801"/>
            <a:ext cx="3496570" cy="4747249"/>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31823" y="1799793"/>
            <a:ext cx="3657600" cy="3991408"/>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BD7A5A-4508-41A3-A542-021284F44FD2}" type="datetime1">
              <a:rPr lang="en-US" smtClean="0"/>
              <a:pPr/>
              <a:t>7/10/13</a:t>
            </a:fld>
            <a:endParaRPr/>
          </a:p>
        </p:txBody>
      </p:sp>
      <p:sp>
        <p:nvSpPr>
          <p:cNvPr id="6" name="Footer Placeholder 5"/>
          <p:cNvSpPr>
            <a:spLocks noGrp="1"/>
          </p:cNvSpPr>
          <p:nvPr>
            <p:ph type="ftr" sz="quarter" idx="11"/>
          </p:nvPr>
        </p:nvSpPr>
        <p:spPr/>
        <p:txBody>
          <a:bodyPr/>
          <a:lstStyle/>
          <a:p>
            <a:r>
              <a:rPr smtClean="0"/>
              <a:t>
              </a:t>
            </a:r>
            <a:endParaRPr/>
          </a:p>
        </p:txBody>
      </p:sp>
      <p:sp>
        <p:nvSpPr>
          <p:cNvPr id="7" name="Slide Number Placeholder 6"/>
          <p:cNvSpPr>
            <a:spLocks noGrp="1"/>
          </p:cNvSpPr>
          <p:nvPr>
            <p:ph type="sldNum" sz="quarter" idx="12"/>
          </p:nvPr>
        </p:nvSpPr>
        <p:spPr/>
        <p:txBody>
          <a:bodyPr/>
          <a:lstStyle/>
          <a:p>
            <a:fld id="{EBF5CD18-686B-47A9-AFD5-66CE5FA52A66}" type="slidenum">
              <a:rPr smtClean="0"/>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6690622F-2886-4428-9227-475DC6DA1737}" type="datetime1">
              <a:rPr lang="en-US" smtClean="0"/>
              <a:pPr/>
              <a:t>7/10/13</a:t>
            </a:fld>
            <a:endParaRPr/>
          </a:p>
        </p:txBody>
      </p:sp>
      <p:sp>
        <p:nvSpPr>
          <p:cNvPr id="4" name="Footer Placeholder 3"/>
          <p:cNvSpPr>
            <a:spLocks noGrp="1"/>
          </p:cNvSpPr>
          <p:nvPr>
            <p:ph type="ftr" sz="quarter" idx="11"/>
          </p:nvPr>
        </p:nvSpPr>
        <p:spPr/>
        <p:txBody>
          <a:bodyPr/>
          <a:lstStyle/>
          <a:p>
            <a:r>
              <a:rPr smtClean="0"/>
              <a:t>
              </a:t>
            </a:r>
            <a:endParaRPr/>
          </a:p>
        </p:txBody>
      </p:sp>
      <p:sp>
        <p:nvSpPr>
          <p:cNvPr id="5" name="Slide Number Placeholder 4"/>
          <p:cNvSpPr>
            <a:spLocks noGrp="1"/>
          </p:cNvSpPr>
          <p:nvPr>
            <p:ph type="sldNum" sz="quarter" idx="12"/>
          </p:nvPr>
        </p:nvSpPr>
        <p:spPr/>
        <p:txBody>
          <a:bodyPr/>
          <a:lstStyle/>
          <a:p>
            <a:fld id="{EBF5CD18-686B-47A9-AFD5-66CE5FA52A66}" type="slidenum">
              <a:rPr smtClean="0"/>
              <a:pPr/>
              <a:t>‹#›</a:t>
            </a:fld>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319004">
            <a:off x="2075968" y="741009"/>
            <a:ext cx="4914362" cy="3240064"/>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6690622F-2886-4428-9227-475DC6DA1737}" type="datetime1">
              <a:rPr lang="en-US" smtClean="0"/>
              <a:pPr/>
              <a:t>7/10/13</a:t>
            </a:fld>
            <a:endParaRPr/>
          </a:p>
        </p:txBody>
      </p:sp>
      <p:sp>
        <p:nvSpPr>
          <p:cNvPr id="4" name="Footer Placeholder 3"/>
          <p:cNvSpPr>
            <a:spLocks noGrp="1"/>
          </p:cNvSpPr>
          <p:nvPr>
            <p:ph type="ftr" sz="quarter" idx="11"/>
          </p:nvPr>
        </p:nvSpPr>
        <p:spPr/>
        <p:txBody>
          <a:bodyPr/>
          <a:lstStyle/>
          <a:p>
            <a:r>
              <a:rPr smtClean="0"/>
              <a:t>
              </a:t>
            </a:r>
            <a:endParaRPr/>
          </a:p>
        </p:txBody>
      </p:sp>
      <p:sp>
        <p:nvSpPr>
          <p:cNvPr id="5" name="Slide Number Placeholder 4"/>
          <p:cNvSpPr>
            <a:spLocks noGrp="1"/>
          </p:cNvSpPr>
          <p:nvPr>
            <p:ph type="sldNum" sz="quarter" idx="12"/>
          </p:nvPr>
        </p:nvSpPr>
        <p:spPr/>
        <p:txBody>
          <a:bodyPr/>
          <a:lstStyle/>
          <a:p>
            <a:fld id="{EBF5CD18-686B-47A9-AFD5-66CE5FA52A66}" type="slidenum">
              <a:rPr smtClean="0"/>
              <a:pPr/>
              <a:t>‹#›</a:t>
            </a:fld>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152337">
            <a:off x="4118577" y="735553"/>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D6049BC-90DD-4F53-902A-0D72503E5497}" type="datetime1">
              <a:rPr lang="en-US" smtClean="0"/>
              <a:pPr/>
              <a:t>7/10/13</a:t>
            </a:fld>
            <a:endParaRPr/>
          </a:p>
        </p:txBody>
      </p:sp>
      <p:sp>
        <p:nvSpPr>
          <p:cNvPr id="5" name="Footer Placeholder 4"/>
          <p:cNvSpPr>
            <a:spLocks noGrp="1"/>
          </p:cNvSpPr>
          <p:nvPr>
            <p:ph type="ftr" sz="quarter" idx="11"/>
          </p:nvPr>
        </p:nvSpPr>
        <p:spPr/>
        <p:txBody>
          <a:bodyPr/>
          <a:lstStyle/>
          <a:p>
            <a:r>
              <a:rPr smtClean="0"/>
              <a:t>
              </a:t>
            </a:r>
            <a:endParaRPr/>
          </a:p>
        </p:txBody>
      </p:sp>
      <p:sp>
        <p:nvSpPr>
          <p:cNvPr id="6" name="Slide Number Placeholder 5"/>
          <p:cNvSpPr>
            <a:spLocks noGrp="1"/>
          </p:cNvSpPr>
          <p:nvPr>
            <p:ph type="sldNum" sz="quarter" idx="12"/>
          </p:nvPr>
        </p:nvSpPr>
        <p:spPr/>
        <p:txBody>
          <a:bodyPr/>
          <a:lstStyle/>
          <a:p>
            <a:fld id="{EBF5CD18-686B-47A9-AFD5-66CE5FA52A66}" type="slidenum">
              <a:rPr smtClean="0"/>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685801"/>
            <a:ext cx="757518" cy="5440680"/>
          </a:xfrm>
        </p:spPr>
        <p:txBody>
          <a:bodyPr vert="eaVert">
            <a:noAutofit/>
          </a:bodyPr>
          <a:lstStyle/>
          <a:p>
            <a:r>
              <a:rPr lang="en-US" smtClean="0"/>
              <a:t>Click to edit Master title style</a:t>
            </a:r>
            <a:endParaRPr/>
          </a:p>
        </p:txBody>
      </p:sp>
      <p:sp>
        <p:nvSpPr>
          <p:cNvPr id="3" name="Vertical Text Placeholder 2"/>
          <p:cNvSpPr>
            <a:spLocks noGrp="1"/>
          </p:cNvSpPr>
          <p:nvPr>
            <p:ph type="body" orient="vert" idx="1"/>
          </p:nvPr>
        </p:nvSpPr>
        <p:spPr>
          <a:xfrm>
            <a:off x="631825" y="685801"/>
            <a:ext cx="6561137" cy="5440680"/>
          </a:xfrm>
        </p:spPr>
        <p:txBody>
          <a:bodyPr vert="eaVe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2D58EEC-9731-49DD-91E8-494A93B2DEC9}" type="datetime1">
              <a:rPr lang="en-US" smtClean="0"/>
              <a:pPr/>
              <a:t>7/10/13</a:t>
            </a:fld>
            <a:endParaRPr/>
          </a:p>
        </p:txBody>
      </p:sp>
      <p:sp>
        <p:nvSpPr>
          <p:cNvPr id="5" name="Footer Placeholder 4"/>
          <p:cNvSpPr>
            <a:spLocks noGrp="1"/>
          </p:cNvSpPr>
          <p:nvPr>
            <p:ph type="ftr" sz="quarter" idx="11"/>
          </p:nvPr>
        </p:nvSpPr>
        <p:spPr/>
        <p:txBody>
          <a:bodyPr/>
          <a:lstStyle/>
          <a:p>
            <a:r>
              <a:rPr smtClean="0"/>
              <a:t>
              </a:t>
            </a:r>
            <a:endParaRPr/>
          </a:p>
        </p:txBody>
      </p:sp>
      <p:sp>
        <p:nvSpPr>
          <p:cNvPr id="6" name="Slide Number Placeholder 5"/>
          <p:cNvSpPr>
            <a:spLocks noGrp="1"/>
          </p:cNvSpPr>
          <p:nvPr>
            <p:ph type="sldNum" sz="quarter" idx="12"/>
          </p:nvPr>
        </p:nvSpPr>
        <p:spPr/>
        <p:txBody>
          <a:bodyPr/>
          <a:lstStyle/>
          <a:p>
            <a:fld id="{EBF5CD18-686B-47A9-AFD5-66CE5FA52A66}" type="slidenum">
              <a:rPr smtClean="0"/>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C29F6B6-3D5D-4FE9-9F07-D17A1E87D684}" type="datetimeFigureOut">
              <a:rPr lang="en-US"/>
              <a:pPr>
                <a:defRPr/>
              </a:pPr>
              <a:t>7/10/13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F44F0E-D21A-4F1E-B003-E5746E1A5BD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D9CF0BA-1D65-44E4-BFD9-7DAF06BE6BF3}" type="datetimeFigureOut">
              <a:rPr lang="en-US"/>
              <a:pPr>
                <a:defRPr/>
              </a:pPr>
              <a:t>7/10/13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4753E0-3857-4CE8-962D-708B9678829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10FDF04-A360-4A74-8A80-23E472AD68E9}" type="datetimeFigureOut">
              <a:rPr lang="en-US"/>
              <a:pPr>
                <a:defRPr/>
              </a:pPr>
              <a:t>7/10/13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8F8F8EB-7233-42C6-8006-9BBEAA151AF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094C186-8253-48B1-ACF8-E97B7134C341}" type="datetimeFigureOut">
              <a:rPr lang="en-US"/>
              <a:pPr>
                <a:defRPr/>
              </a:pPr>
              <a:t>7/10/13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7E6E3D1-C3E9-43F5-B6D8-D230DE1000C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18D2F06-7EC0-4C5A-8FEB-228CF56BD28E}" type="datetimeFigureOut">
              <a:rPr lang="en-US"/>
              <a:pPr>
                <a:defRPr/>
              </a:pPr>
              <a:t>7/10/13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94FF6E8-8B49-4172-AA95-F6A3FDEC9B3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FDC7811-C549-4872-85D4-97050FD90F6F}" type="datetimeFigureOut">
              <a:rPr lang="en-US"/>
              <a:pPr>
                <a:defRPr/>
              </a:pPr>
              <a:t>7/10/13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850F8DC-9C23-4114-8A3D-2CE8D09E6D8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4258CBD-08B3-45B7-A9CA-A3E7815A22C4}" type="datetimeFigureOut">
              <a:rPr lang="en-US"/>
              <a:pPr>
                <a:defRPr/>
              </a:pPr>
              <a:t>7/10/13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21E1936-F3BD-44DF-BCF2-1416A670077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2216FC50-9C04-46BB-8D50-08DAE3003C34}" type="datetimeFigureOut">
              <a:rPr lang="en-US"/>
              <a:pPr>
                <a:defRPr/>
              </a:pPr>
              <a:t>7/10/13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07B838D3-38FA-44B3-A6FF-747A44CCB8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775" y="582706"/>
            <a:ext cx="7918450" cy="788894"/>
          </a:xfrm>
          <a:prstGeom prst="rect">
            <a:avLst/>
          </a:prstGeom>
        </p:spPr>
        <p:txBody>
          <a:bodyPr vert="horz" lIns="91440" tIns="45720" rIns="91440" bIns="45720" rtlCol="0" anchor="t" anchorCtr="0">
            <a:normAutofit/>
          </a:bodyPr>
          <a:lstStyle/>
          <a:p>
            <a:r>
              <a:rPr lang="en-US" smtClean="0"/>
              <a:t>Click to edit Master title style</a:t>
            </a:r>
            <a:endParaRPr/>
          </a:p>
        </p:txBody>
      </p:sp>
      <p:sp>
        <p:nvSpPr>
          <p:cNvPr id="3" name="Text Placeholder 2"/>
          <p:cNvSpPr>
            <a:spLocks noGrp="1"/>
          </p:cNvSpPr>
          <p:nvPr>
            <p:ph type="body" idx="1"/>
          </p:nvPr>
        </p:nvSpPr>
        <p:spPr>
          <a:xfrm>
            <a:off x="988358" y="2044700"/>
            <a:ext cx="7167284" cy="40814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275294"/>
            <a:ext cx="1600200" cy="365125"/>
          </a:xfrm>
          <a:prstGeom prst="rect">
            <a:avLst/>
          </a:prstGeom>
        </p:spPr>
        <p:txBody>
          <a:bodyPr vert="horz" lIns="91440" tIns="45720" rIns="91440" bIns="45720" rtlCol="0" anchor="ctr"/>
          <a:lstStyle>
            <a:lvl1pPr algn="l">
              <a:defRPr sz="1100">
                <a:solidFill>
                  <a:schemeClr val="tx2"/>
                </a:solidFill>
              </a:defRPr>
            </a:lvl1pPr>
          </a:lstStyle>
          <a:p>
            <a:fld id="{6690622F-2886-4428-9227-475DC6DA1737}" type="datetime1">
              <a:rPr lang="en-US" smtClean="0"/>
              <a:pPr/>
              <a:t>7/10/13</a:t>
            </a:fld>
            <a:endParaRPr/>
          </a:p>
        </p:txBody>
      </p:sp>
      <p:sp>
        <p:nvSpPr>
          <p:cNvPr id="5" name="Footer Placeholder 4"/>
          <p:cNvSpPr>
            <a:spLocks noGrp="1"/>
          </p:cNvSpPr>
          <p:nvPr>
            <p:ph type="ftr" sz="quarter" idx="3"/>
          </p:nvPr>
        </p:nvSpPr>
        <p:spPr>
          <a:xfrm>
            <a:off x="2205318" y="6275294"/>
            <a:ext cx="5643282" cy="365125"/>
          </a:xfrm>
          <a:prstGeom prst="rect">
            <a:avLst/>
          </a:prstGeom>
        </p:spPr>
        <p:txBody>
          <a:bodyPr vert="horz" lIns="91440" tIns="45720" rIns="91440" bIns="45720" rtlCol="0" anchor="ctr"/>
          <a:lstStyle>
            <a:lvl1pPr algn="l">
              <a:defRPr sz="1100">
                <a:solidFill>
                  <a:schemeClr val="tx2"/>
                </a:solidFill>
              </a:defRPr>
            </a:lvl1pPr>
          </a:lstStyle>
          <a:p>
            <a:endParaRPr/>
          </a:p>
        </p:txBody>
      </p:sp>
      <p:sp>
        <p:nvSpPr>
          <p:cNvPr id="6" name="Slide Number Placeholder 5"/>
          <p:cNvSpPr>
            <a:spLocks noGrp="1"/>
          </p:cNvSpPr>
          <p:nvPr>
            <p:ph type="sldNum" sz="quarter" idx="4"/>
          </p:nvPr>
        </p:nvSpPr>
        <p:spPr>
          <a:xfrm>
            <a:off x="8077200" y="6275294"/>
            <a:ext cx="609600" cy="365125"/>
          </a:xfrm>
          <a:prstGeom prst="rect">
            <a:avLst/>
          </a:prstGeom>
        </p:spPr>
        <p:txBody>
          <a:bodyPr vert="horz" lIns="91440" tIns="45720" rIns="91440" bIns="45720" rtlCol="0" anchor="ctr"/>
          <a:lstStyle>
            <a:lvl1pPr algn="r">
              <a:defRPr sz="1400">
                <a:solidFill>
                  <a:schemeClr val="tx2"/>
                </a:solidFill>
              </a:defRPr>
            </a:lvl1pPr>
          </a:lstStyle>
          <a:p>
            <a:fld id="{EBF5CD18-686B-47A9-AFD5-66CE5FA52A66}" type="slidenum">
              <a:rPr smtClean="0"/>
              <a:pPr/>
              <a:t>‹#›</a:t>
            </a:fld>
            <a:endParaRP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lvl1pPr algn="ctr" defTabSz="914400" rtl="0" eaLnBrk="1" latinLnBrk="0" hangingPunct="1">
        <a:spcBef>
          <a:spcPct val="0"/>
        </a:spcBef>
        <a:buNone/>
        <a:defRPr sz="42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bg2"/>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png"/><Relationship Id="rId3" Type="http://schemas.openxmlformats.org/officeDocument/2006/relationships/image" Target="../media/image1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2.emf"/><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2.emf"/><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4.emf"/></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5.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6.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F0000"/>
            </a:gs>
            <a:gs pos="75000">
              <a:srgbClr val="00007E"/>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696200" cy="4648200"/>
          </a:xfrm>
        </p:spPr>
        <p:txBody>
          <a:bodyPr/>
          <a:lstStyle/>
          <a:p>
            <a:pPr>
              <a:spcAft>
                <a:spcPts val="2400"/>
              </a:spcAft>
            </a:pPr>
            <a:r>
              <a:rPr lang="en-US" b="1" dirty="0">
                <a:solidFill>
                  <a:schemeClr val="bg1"/>
                </a:solidFill>
              </a:rPr>
              <a:t>First Results from the </a:t>
            </a:r>
            <a:r>
              <a:rPr lang="en-US" b="1" dirty="0" smtClean="0">
                <a:solidFill>
                  <a:schemeClr val="bg1"/>
                </a:solidFill>
              </a:rPr>
              <a:t/>
            </a:r>
            <a:br>
              <a:rPr lang="en-US" b="1" dirty="0" smtClean="0">
                <a:solidFill>
                  <a:schemeClr val="bg1"/>
                </a:solidFill>
              </a:rPr>
            </a:br>
            <a:r>
              <a:rPr lang="en-US" b="1" dirty="0" smtClean="0">
                <a:solidFill>
                  <a:schemeClr val="bg1"/>
                </a:solidFill>
              </a:rPr>
              <a:t>EUNIS 2013 Sounding Rocket Campaign </a:t>
            </a:r>
            <a:br>
              <a:rPr lang="en-US" b="1" dirty="0" smtClean="0">
                <a:solidFill>
                  <a:schemeClr val="bg1"/>
                </a:solidFill>
              </a:rPr>
            </a:br>
            <a:r>
              <a:rPr lang="en-US" sz="3600" dirty="0" smtClean="0">
                <a:solidFill>
                  <a:schemeClr val="bg1"/>
                </a:solidFill>
              </a:rPr>
              <a:t>A. Daw</a:t>
            </a:r>
            <a:r>
              <a:rPr lang="en-US" sz="3600" baseline="30000" dirty="0" smtClean="0">
                <a:solidFill>
                  <a:schemeClr val="bg1"/>
                </a:solidFill>
              </a:rPr>
              <a:t>1</a:t>
            </a:r>
            <a:r>
              <a:rPr lang="en-US" sz="3600" dirty="0" smtClean="0">
                <a:solidFill>
                  <a:schemeClr val="bg1"/>
                </a:solidFill>
              </a:rPr>
              <a:t>, C. Beck</a:t>
            </a:r>
            <a:r>
              <a:rPr lang="en-US" sz="3600" baseline="30000" dirty="0" smtClean="0">
                <a:solidFill>
                  <a:schemeClr val="bg1"/>
                </a:solidFill>
              </a:rPr>
              <a:t>2</a:t>
            </a:r>
            <a:r>
              <a:rPr lang="en-US" sz="3600" dirty="0" smtClean="0">
                <a:solidFill>
                  <a:schemeClr val="bg1"/>
                </a:solidFill>
              </a:rPr>
              <a:t>, J. Brosius</a:t>
            </a:r>
            <a:r>
              <a:rPr lang="en-US" sz="3600" baseline="30000" dirty="0" smtClean="0">
                <a:solidFill>
                  <a:schemeClr val="bg1"/>
                </a:solidFill>
              </a:rPr>
              <a:t>3</a:t>
            </a:r>
            <a:r>
              <a:rPr lang="en-US" sz="3600" dirty="0">
                <a:solidFill>
                  <a:schemeClr val="bg1"/>
                </a:solidFill>
              </a:rPr>
              <a:t>, </a:t>
            </a:r>
            <a:r>
              <a:rPr lang="en-US" sz="3600" dirty="0" smtClean="0">
                <a:solidFill>
                  <a:schemeClr val="bg1"/>
                </a:solidFill>
              </a:rPr>
              <a:t>G. Cauzzi</a:t>
            </a:r>
            <a:r>
              <a:rPr lang="en-US" sz="3600" baseline="30000" dirty="0" smtClean="0">
                <a:solidFill>
                  <a:schemeClr val="bg1"/>
                </a:solidFill>
              </a:rPr>
              <a:t>4</a:t>
            </a:r>
            <a:r>
              <a:rPr lang="en-US" sz="3600" dirty="0" smtClean="0">
                <a:solidFill>
                  <a:schemeClr val="bg1"/>
                </a:solidFill>
              </a:rPr>
              <a:t>, J.P. Haas</a:t>
            </a:r>
            <a:r>
              <a:rPr lang="en-US" sz="3600" baseline="30000" dirty="0" smtClean="0">
                <a:solidFill>
                  <a:schemeClr val="bg1"/>
                </a:solidFill>
              </a:rPr>
              <a:t>1</a:t>
            </a:r>
            <a:r>
              <a:rPr lang="en-US" sz="3600" dirty="0" smtClean="0">
                <a:solidFill>
                  <a:schemeClr val="bg1"/>
                </a:solidFill>
              </a:rPr>
              <a:t>, T. Plummer</a:t>
            </a:r>
            <a:r>
              <a:rPr lang="en-US" sz="3600" baseline="30000" dirty="0" smtClean="0">
                <a:solidFill>
                  <a:schemeClr val="bg1"/>
                </a:solidFill>
              </a:rPr>
              <a:t>1</a:t>
            </a:r>
            <a:r>
              <a:rPr lang="en-US" sz="3600" dirty="0" smtClean="0">
                <a:solidFill>
                  <a:schemeClr val="bg1"/>
                </a:solidFill>
              </a:rPr>
              <a:t>, D. Rabin</a:t>
            </a:r>
            <a:r>
              <a:rPr lang="en-US" sz="3600" baseline="30000" dirty="0" smtClean="0">
                <a:solidFill>
                  <a:schemeClr val="bg1"/>
                </a:solidFill>
              </a:rPr>
              <a:t>1</a:t>
            </a:r>
            <a:r>
              <a:rPr lang="en-US" sz="3600" dirty="0">
                <a:solidFill>
                  <a:schemeClr val="bg1"/>
                </a:solidFill>
              </a:rPr>
              <a:t>,</a:t>
            </a:r>
            <a:r>
              <a:rPr lang="en-US" sz="3600" dirty="0" smtClean="0">
                <a:solidFill>
                  <a:schemeClr val="bg1"/>
                </a:solidFill>
              </a:rPr>
              <a:t> K. Reardon</a:t>
            </a:r>
            <a:r>
              <a:rPr lang="en-US" sz="3600" baseline="30000" dirty="0">
                <a:solidFill>
                  <a:schemeClr val="bg1"/>
                </a:solidFill>
              </a:rPr>
              <a:t>2</a:t>
            </a:r>
            <a:r>
              <a:rPr lang="en-US" sz="3600" dirty="0" smtClean="0">
                <a:solidFill>
                  <a:schemeClr val="bg1"/>
                </a:solidFill>
              </a:rPr>
              <a:t>  </a:t>
            </a:r>
            <a:r>
              <a:rPr lang="en-US" dirty="0" smtClean="0">
                <a:solidFill>
                  <a:schemeClr val="bg1"/>
                </a:solidFill>
              </a:rPr>
              <a:t/>
            </a:r>
            <a:br>
              <a:rPr lang="en-US" dirty="0" smtClean="0">
                <a:solidFill>
                  <a:schemeClr val="bg1"/>
                </a:solidFill>
              </a:rPr>
            </a:br>
            <a:r>
              <a:rPr lang="en-US" sz="2400" baseline="30000" dirty="0" smtClean="0">
                <a:solidFill>
                  <a:schemeClr val="bg1"/>
                </a:solidFill>
              </a:rPr>
              <a:t>1</a:t>
            </a:r>
            <a:r>
              <a:rPr lang="en-US" sz="2400" dirty="0" smtClean="0">
                <a:solidFill>
                  <a:schemeClr val="bg1"/>
                </a:solidFill>
              </a:rPr>
              <a:t>NASA Goddard Space Flight Center, </a:t>
            </a:r>
            <a:r>
              <a:rPr lang="en-US" sz="2400" baseline="30000" dirty="0" smtClean="0">
                <a:solidFill>
                  <a:schemeClr val="bg1"/>
                </a:solidFill>
              </a:rPr>
              <a:t>3</a:t>
            </a:r>
            <a:r>
              <a:rPr lang="en-US" sz="2400" dirty="0" smtClean="0">
                <a:solidFill>
                  <a:schemeClr val="bg1"/>
                </a:solidFill>
              </a:rPr>
              <a:t>National Solar Observatory,</a:t>
            </a:r>
            <a:r>
              <a:rPr lang="en-US" sz="2400" baseline="30000" dirty="0" smtClean="0">
                <a:solidFill>
                  <a:schemeClr val="bg1"/>
                </a:solidFill>
              </a:rPr>
              <a:t>3</a:t>
            </a:r>
            <a:r>
              <a:rPr lang="en-US" sz="2400" dirty="0" smtClean="0">
                <a:solidFill>
                  <a:schemeClr val="bg1"/>
                </a:solidFill>
              </a:rPr>
              <a:t>Catholic University of America at NASA-GSFC, </a:t>
            </a:r>
            <a:r>
              <a:rPr lang="en-US" sz="2400" baseline="30000" dirty="0" smtClean="0">
                <a:solidFill>
                  <a:schemeClr val="bg1"/>
                </a:solidFill>
              </a:rPr>
              <a:t>4</a:t>
            </a:r>
            <a:r>
              <a:rPr lang="en-US" sz="2400" dirty="0" smtClean="0">
                <a:solidFill>
                  <a:schemeClr val="bg1"/>
                </a:solidFill>
              </a:rPr>
              <a:t>INAF</a:t>
            </a:r>
            <a:r>
              <a:rPr lang="en-US" sz="2400" dirty="0">
                <a:solidFill>
                  <a:schemeClr val="bg1"/>
                </a:solidFill>
              </a:rPr>
              <a:t>-Osservatorio di Arcetri </a:t>
            </a:r>
            <a:endParaRPr lang="en-US" sz="2400" b="1" dirty="0">
              <a:solidFill>
                <a:schemeClr val="bg1"/>
              </a:solidFill>
            </a:endParaRPr>
          </a:p>
        </p:txBody>
      </p:sp>
      <p:pic>
        <p:nvPicPr>
          <p:cNvPr id="4" name="Picture 3"/>
          <p:cNvPicPr>
            <a:picLocks noChangeAspect="1"/>
          </p:cNvPicPr>
          <p:nvPr/>
        </p:nvPicPr>
        <p:blipFill>
          <a:blip r:embed="rId2"/>
          <a:srcRect/>
          <a:stretch>
            <a:fillRect/>
          </a:stretch>
        </p:blipFill>
        <p:spPr bwMode="auto">
          <a:xfrm>
            <a:off x="4017963" y="5626100"/>
            <a:ext cx="935037" cy="8509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71600"/>
          </a:xfrm>
        </p:spPr>
        <p:txBody>
          <a:bodyPr/>
          <a:lstStyle/>
          <a:p>
            <a:r>
              <a:rPr lang="en-US" dirty="0" smtClean="0"/>
              <a:t>Interferometric Bidimensional Spectropolarimeter (IBIS)</a:t>
            </a:r>
            <a:endParaRPr lang="en-US" dirty="0"/>
          </a:p>
        </p:txBody>
      </p:sp>
      <p:pic>
        <p:nvPicPr>
          <p:cNvPr id="4" name="Picture 3" descr="halpha.core.mosaic.box.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00027"/>
            <a:ext cx="9144000" cy="1700373"/>
          </a:xfrm>
          <a:prstGeom prst="rect">
            <a:avLst/>
          </a:prstGeom>
        </p:spPr>
      </p:pic>
      <p:pic>
        <p:nvPicPr>
          <p:cNvPr id="5" name="Picture 4" descr="halpha-EUNIS201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352800"/>
            <a:ext cx="3111603" cy="3154345"/>
          </a:xfrm>
          <a:prstGeom prst="rect">
            <a:avLst/>
          </a:prstGeom>
        </p:spPr>
      </p:pic>
      <p:sp>
        <p:nvSpPr>
          <p:cNvPr id="3" name="TextBox 2"/>
          <p:cNvSpPr txBox="1"/>
          <p:nvPr/>
        </p:nvSpPr>
        <p:spPr>
          <a:xfrm>
            <a:off x="3886200" y="3276600"/>
            <a:ext cx="5257800" cy="3585597"/>
          </a:xfrm>
          <a:prstGeom prst="rect">
            <a:avLst/>
          </a:prstGeom>
          <a:noFill/>
        </p:spPr>
        <p:txBody>
          <a:bodyPr wrap="square" rtlCol="0">
            <a:spAutoFit/>
          </a:bodyPr>
          <a:lstStyle/>
          <a:p>
            <a:pPr>
              <a:spcAft>
                <a:spcPts val="600"/>
              </a:spcAft>
            </a:pPr>
            <a:r>
              <a:rPr lang="en-US" sz="2400" dirty="0"/>
              <a:t>L</a:t>
            </a:r>
            <a:r>
              <a:rPr lang="en-US" sz="2400" dirty="0" smtClean="0"/>
              <a:t>ine </a:t>
            </a:r>
            <a:r>
              <a:rPr lang="en-US" sz="2400" dirty="0"/>
              <a:t>scans </a:t>
            </a:r>
            <a:r>
              <a:rPr lang="en-US" sz="2400" dirty="0" smtClean="0"/>
              <a:t>of:</a:t>
            </a:r>
          </a:p>
          <a:p>
            <a:pPr marL="285750" indent="-285750">
              <a:buFontTx/>
              <a:buChar char="-"/>
            </a:pPr>
            <a:r>
              <a:rPr lang="en-US" sz="2400" b="1" dirty="0" smtClean="0"/>
              <a:t>H</a:t>
            </a:r>
            <a:r>
              <a:rPr lang="en-US" sz="2400" b="1" dirty="0"/>
              <a:t>-alpha </a:t>
            </a:r>
            <a:r>
              <a:rPr lang="en-US" sz="2400" b="1" dirty="0" smtClean="0"/>
              <a:t> </a:t>
            </a:r>
            <a:r>
              <a:rPr lang="en-US" sz="2400" dirty="0" smtClean="0"/>
              <a:t>6563 Å (see pictures for core)</a:t>
            </a:r>
          </a:p>
          <a:p>
            <a:pPr marL="285750" indent="-285750">
              <a:buFontTx/>
              <a:buChar char="-"/>
            </a:pPr>
            <a:r>
              <a:rPr lang="en-US" sz="2400" b="1" dirty="0" smtClean="0"/>
              <a:t>Ca II  </a:t>
            </a:r>
            <a:r>
              <a:rPr lang="en-US" sz="2400" dirty="0" smtClean="0"/>
              <a:t>8542 Å</a:t>
            </a:r>
          </a:p>
          <a:p>
            <a:pPr marL="285750" indent="-285750">
              <a:buFontTx/>
              <a:buChar char="-"/>
            </a:pPr>
            <a:r>
              <a:rPr lang="en-US" sz="2400" b="1" dirty="0" smtClean="0"/>
              <a:t>He I D3  </a:t>
            </a:r>
            <a:r>
              <a:rPr lang="en-US" sz="2400" dirty="0"/>
              <a:t>5876 Å</a:t>
            </a:r>
            <a:endParaRPr lang="en-US" sz="2400" dirty="0" smtClean="0"/>
          </a:p>
          <a:p>
            <a:pPr marL="285750" indent="-285750">
              <a:buFontTx/>
              <a:buChar char="-"/>
            </a:pPr>
            <a:r>
              <a:rPr lang="en-US" sz="2400" b="1" dirty="0" smtClean="0"/>
              <a:t>Na I D1  </a:t>
            </a:r>
            <a:r>
              <a:rPr lang="en-US" sz="2400" dirty="0" smtClean="0"/>
              <a:t>5896 Å</a:t>
            </a:r>
          </a:p>
          <a:p>
            <a:endParaRPr lang="en-US" sz="1200" dirty="0"/>
          </a:p>
          <a:p>
            <a:r>
              <a:rPr lang="en-US" sz="2400" i="1" dirty="0" smtClean="0"/>
              <a:t>Above</a:t>
            </a:r>
            <a:r>
              <a:rPr lang="en-US" sz="2400" dirty="0" smtClean="0"/>
              <a:t>: mosaic taken prior to launch.</a:t>
            </a:r>
          </a:p>
          <a:p>
            <a:r>
              <a:rPr lang="en-US" sz="2400" i="1" dirty="0" smtClean="0"/>
              <a:t>Left</a:t>
            </a:r>
            <a:r>
              <a:rPr lang="en-US" sz="2400" dirty="0" smtClean="0"/>
              <a:t>: H-alpha core during flight.</a:t>
            </a:r>
          </a:p>
          <a:p>
            <a:endParaRPr lang="en-US" dirty="0"/>
          </a:p>
        </p:txBody>
      </p:sp>
    </p:spTree>
    <p:extLst>
      <p:ext uri="{BB962C8B-B14F-4D97-AF65-F5344CB8AC3E}">
        <p14:creationId xmlns:p14="http://schemas.microsoft.com/office/powerpoint/2010/main" val="46480984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_fe14_274p2-v2.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752600"/>
            <a:ext cx="6400800" cy="4572000"/>
          </a:xfrm>
          <a:prstGeom prst="rect">
            <a:avLst/>
          </a:prstGeom>
        </p:spPr>
      </p:pic>
      <p:sp>
        <p:nvSpPr>
          <p:cNvPr id="3" name="Title 1"/>
          <p:cNvSpPr>
            <a:spLocks noGrp="1"/>
          </p:cNvSpPr>
          <p:nvPr>
            <p:ph type="title"/>
          </p:nvPr>
        </p:nvSpPr>
        <p:spPr>
          <a:xfrm>
            <a:off x="-152400" y="30162"/>
            <a:ext cx="9448800" cy="1189038"/>
          </a:xfrm>
        </p:spPr>
        <p:txBody>
          <a:bodyPr/>
          <a:lstStyle/>
          <a:p>
            <a:r>
              <a:rPr lang="en-US" sz="4000" dirty="0" smtClean="0"/>
              <a:t>Calibration of Orbital Instruments</a:t>
            </a:r>
            <a:endParaRPr lang="en-US" sz="4000" dirty="0"/>
          </a:p>
        </p:txBody>
      </p:sp>
      <p:sp>
        <p:nvSpPr>
          <p:cNvPr id="2" name="Rectangle 1"/>
          <p:cNvSpPr/>
          <p:nvPr/>
        </p:nvSpPr>
        <p:spPr>
          <a:xfrm>
            <a:off x="838200" y="1647884"/>
            <a:ext cx="2743200" cy="4524316"/>
          </a:xfrm>
          <a:prstGeom prst="rect">
            <a:avLst/>
          </a:prstGeom>
        </p:spPr>
        <p:txBody>
          <a:bodyPr wrap="square">
            <a:spAutoFit/>
          </a:bodyPr>
          <a:lstStyle/>
          <a:p>
            <a:pPr marL="0" indent="0" fontAlgn="auto">
              <a:spcAft>
                <a:spcPts val="0"/>
              </a:spcAft>
              <a:buNone/>
              <a:defRPr/>
            </a:pPr>
            <a:r>
              <a:rPr lang="en-US" b="1" dirty="0" smtClean="0"/>
              <a:t>SoHO</a:t>
            </a:r>
            <a:r>
              <a:rPr lang="en-US" b="1" dirty="0"/>
              <a:t>/CDS, </a:t>
            </a:r>
            <a:r>
              <a:rPr lang="en-US" dirty="0"/>
              <a:t>by </a:t>
            </a:r>
            <a:r>
              <a:rPr lang="en-US" dirty="0" smtClean="0"/>
              <a:t>direct comparison to EUNIS </a:t>
            </a:r>
            <a:r>
              <a:rPr lang="en-US" dirty="0"/>
              <a:t>52-63 nm </a:t>
            </a:r>
            <a:r>
              <a:rPr lang="en-US" dirty="0" smtClean="0"/>
              <a:t>channel</a:t>
            </a:r>
          </a:p>
          <a:p>
            <a:pPr marL="0" indent="0" fontAlgn="auto">
              <a:spcAft>
                <a:spcPts val="0"/>
              </a:spcAft>
              <a:buNone/>
              <a:defRPr/>
            </a:pPr>
            <a:endParaRPr lang="en-US" b="1" dirty="0"/>
          </a:p>
          <a:p>
            <a:pPr fontAlgn="auto">
              <a:spcAft>
                <a:spcPts val="0"/>
              </a:spcAft>
              <a:defRPr/>
            </a:pPr>
            <a:r>
              <a:rPr lang="en-US" b="1" dirty="0"/>
              <a:t>SDO/AIA, </a:t>
            </a:r>
            <a:r>
              <a:rPr lang="en-US" dirty="0" smtClean="0"/>
              <a:t>A304 and A335 allow direct comparison to </a:t>
            </a:r>
            <a:r>
              <a:rPr lang="en-US" dirty="0"/>
              <a:t>30-37 nm </a:t>
            </a:r>
            <a:r>
              <a:rPr lang="en-US" dirty="0" smtClean="0"/>
              <a:t>channel, and there are othertechniques as well  (see below).</a:t>
            </a:r>
            <a:endParaRPr lang="en-US" dirty="0"/>
          </a:p>
          <a:p>
            <a:pPr marL="0" indent="0" fontAlgn="auto">
              <a:spcAft>
                <a:spcPts val="0"/>
              </a:spcAft>
              <a:buNone/>
              <a:defRPr/>
            </a:pPr>
            <a:endParaRPr lang="en-US" b="1" dirty="0" smtClean="0"/>
          </a:p>
          <a:p>
            <a:pPr marL="0" indent="0" fontAlgn="auto">
              <a:spcAft>
                <a:spcPts val="0"/>
              </a:spcAft>
              <a:buNone/>
              <a:defRPr/>
            </a:pPr>
            <a:r>
              <a:rPr lang="en-US" b="1" dirty="0" smtClean="0"/>
              <a:t>Hinode</a:t>
            </a:r>
            <a:r>
              <a:rPr lang="en-US" b="1" dirty="0"/>
              <a:t>/EIS, </a:t>
            </a:r>
            <a:r>
              <a:rPr lang="en-US" dirty="0"/>
              <a:t>using </a:t>
            </a:r>
            <a:r>
              <a:rPr lang="en-US" dirty="0" smtClean="0"/>
              <a:t>‘insensitive’ line ratios, and DEM constructed from </a:t>
            </a:r>
            <a:r>
              <a:rPr lang="en-US" dirty="0"/>
              <a:t>EUNIS wide temperature </a:t>
            </a:r>
            <a:r>
              <a:rPr lang="en-US" dirty="0" smtClean="0"/>
              <a:t>range</a:t>
            </a:r>
          </a:p>
        </p:txBody>
      </p:sp>
      <p:sp>
        <p:nvSpPr>
          <p:cNvPr id="6" name="Title 1"/>
          <p:cNvSpPr txBox="1">
            <a:spLocks/>
          </p:cNvSpPr>
          <p:nvPr/>
        </p:nvSpPr>
        <p:spPr bwMode="auto">
          <a:xfrm>
            <a:off x="-76200" y="563562"/>
            <a:ext cx="9448800" cy="11890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a:t>b</a:t>
            </a:r>
            <a:r>
              <a:rPr lang="en-US" sz="3600" dirty="0" smtClean="0"/>
              <a:t>y EUNIS-2013</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UNIS-TestChamCutAway.tiff"/>
          <p:cNvPicPr>
            <a:picLocks noChangeAspect="1"/>
          </p:cNvPicPr>
          <p:nvPr/>
        </p:nvPicPr>
        <p:blipFill>
          <a:blip r:embed="rId2"/>
          <a:stretch>
            <a:fillRect/>
          </a:stretch>
        </p:blipFill>
        <p:spPr>
          <a:xfrm>
            <a:off x="4471953" y="1663695"/>
            <a:ext cx="4291047" cy="2362200"/>
          </a:xfrm>
          <a:prstGeom prst="rect">
            <a:avLst/>
          </a:prstGeom>
        </p:spPr>
      </p:pic>
      <p:pic>
        <p:nvPicPr>
          <p:cNvPr id="5" name="Picture 4" descr="TestChamberApr04-2.jpg"/>
          <p:cNvPicPr>
            <a:picLocks noChangeAspect="1"/>
          </p:cNvPicPr>
          <p:nvPr/>
        </p:nvPicPr>
        <p:blipFill>
          <a:blip r:embed="rId3"/>
          <a:stretch>
            <a:fillRect/>
          </a:stretch>
        </p:blipFill>
        <p:spPr>
          <a:xfrm>
            <a:off x="609600" y="1087960"/>
            <a:ext cx="3895165" cy="3009900"/>
          </a:xfrm>
          <a:prstGeom prst="rect">
            <a:avLst/>
          </a:prstGeom>
        </p:spPr>
      </p:pic>
      <p:sp>
        <p:nvSpPr>
          <p:cNvPr id="6" name="TextBox 5"/>
          <p:cNvSpPr txBox="1"/>
          <p:nvPr/>
        </p:nvSpPr>
        <p:spPr>
          <a:xfrm>
            <a:off x="4724400" y="1358895"/>
            <a:ext cx="3378011" cy="307777"/>
          </a:xfrm>
          <a:prstGeom prst="rect">
            <a:avLst/>
          </a:prstGeom>
          <a:noFill/>
        </p:spPr>
        <p:txBody>
          <a:bodyPr wrap="none" rtlCol="0">
            <a:spAutoFit/>
          </a:bodyPr>
          <a:lstStyle/>
          <a:p>
            <a:r>
              <a:rPr lang="en-US" sz="1400" dirty="0" smtClean="0"/>
              <a:t>(McPherson 629 Hollow Cathode Lamp)</a:t>
            </a:r>
            <a:endParaRPr lang="en-US" sz="1400" dirty="0"/>
          </a:p>
        </p:txBody>
      </p:sp>
      <p:cxnSp>
        <p:nvCxnSpPr>
          <p:cNvPr id="9" name="Straight Arrow Connector 8"/>
          <p:cNvCxnSpPr/>
          <p:nvPr/>
        </p:nvCxnSpPr>
        <p:spPr>
          <a:xfrm rot="16200000" flipH="1">
            <a:off x="4991100" y="1854195"/>
            <a:ext cx="381001"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09600" y="4038591"/>
            <a:ext cx="7924800" cy="2708434"/>
          </a:xfrm>
          <a:prstGeom prst="rect">
            <a:avLst/>
          </a:prstGeom>
          <a:noFill/>
        </p:spPr>
        <p:txBody>
          <a:bodyPr wrap="square" rtlCol="0">
            <a:spAutoFit/>
          </a:bodyPr>
          <a:lstStyle/>
          <a:p>
            <a:pPr>
              <a:spcAft>
                <a:spcPts val="1200"/>
              </a:spcAft>
            </a:pPr>
            <a:r>
              <a:rPr lang="en-US" sz="2000" dirty="0" smtClean="0"/>
              <a:t>Optical alignment and component/subsystem measurements are performed using the EUNIS calibration chamber shown above.</a:t>
            </a:r>
          </a:p>
          <a:p>
            <a:pPr>
              <a:spcAft>
                <a:spcPts val="0"/>
              </a:spcAft>
            </a:pPr>
            <a:r>
              <a:rPr lang="en-US" sz="2000" dirty="0" smtClean="0"/>
              <a:t>Absolute radiometric calibration of the spectrographs are performed using a hollow cathode discharge lamp to produce He I 584 Å and He II 304 Å, and a NIST-calibrated AXUV-100G photodiode placed behind the slit.  The spectrograph calibration is then combined with reflectivity measurements of the telescope </a:t>
            </a:r>
            <a:r>
              <a:rPr lang="en-US" sz="2000" dirty="0" err="1" smtClean="0"/>
              <a:t>OAPs</a:t>
            </a:r>
            <a:r>
              <a:rPr lang="en-US" sz="2000" dirty="0" smtClean="0"/>
              <a:t> to provide the absolute radiometric calibration of the instrument.</a:t>
            </a:r>
            <a:endParaRPr lang="en-US" sz="2000" dirty="0"/>
          </a:p>
        </p:txBody>
      </p:sp>
      <p:sp>
        <p:nvSpPr>
          <p:cNvPr id="11" name="Title 1"/>
          <p:cNvSpPr>
            <a:spLocks noGrp="1"/>
          </p:cNvSpPr>
          <p:nvPr>
            <p:ph type="title"/>
          </p:nvPr>
        </p:nvSpPr>
        <p:spPr>
          <a:xfrm>
            <a:off x="-152400" y="30162"/>
            <a:ext cx="9448800" cy="1189038"/>
          </a:xfrm>
        </p:spPr>
        <p:txBody>
          <a:bodyPr/>
          <a:lstStyle/>
          <a:p>
            <a:r>
              <a:rPr lang="en-US" sz="4000" dirty="0" smtClean="0"/>
              <a:t>EUNIS Radiometric Calibration</a:t>
            </a:r>
            <a:endParaRPr lang="en-US" sz="4000" dirty="0"/>
          </a:p>
        </p:txBody>
      </p:sp>
      <p:sp>
        <p:nvSpPr>
          <p:cNvPr id="10" name="TextBox 9"/>
          <p:cNvSpPr txBox="1"/>
          <p:nvPr/>
        </p:nvSpPr>
        <p:spPr>
          <a:xfrm>
            <a:off x="7356053" y="1736919"/>
            <a:ext cx="1600268" cy="307777"/>
          </a:xfrm>
          <a:prstGeom prst="rect">
            <a:avLst/>
          </a:prstGeom>
          <a:noFill/>
        </p:spPr>
        <p:txBody>
          <a:bodyPr wrap="none" rtlCol="0">
            <a:spAutoFit/>
          </a:bodyPr>
          <a:lstStyle/>
          <a:p>
            <a:r>
              <a:rPr lang="en-US" sz="1400" dirty="0" smtClean="0"/>
              <a:t>(AXUV photodiode)</a:t>
            </a:r>
            <a:endParaRPr lang="en-US" sz="1400" dirty="0"/>
          </a:p>
        </p:txBody>
      </p:sp>
      <p:cxnSp>
        <p:nvCxnSpPr>
          <p:cNvPr id="12" name="Straight Arrow Connector 11"/>
          <p:cNvCxnSpPr/>
          <p:nvPr/>
        </p:nvCxnSpPr>
        <p:spPr>
          <a:xfrm flipH="1">
            <a:off x="7080194" y="2044696"/>
            <a:ext cx="790021" cy="4854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422471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N_per_inc.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515054"/>
            <a:ext cx="6324600" cy="3199946"/>
          </a:xfrm>
          <a:prstGeom prst="rect">
            <a:avLst/>
          </a:prstGeom>
        </p:spPr>
      </p:pic>
      <p:sp>
        <p:nvSpPr>
          <p:cNvPr id="5" name="TextBox 4"/>
          <p:cNvSpPr txBox="1"/>
          <p:nvPr/>
        </p:nvSpPr>
        <p:spPr>
          <a:xfrm>
            <a:off x="533400" y="1066800"/>
            <a:ext cx="2895600" cy="1600438"/>
          </a:xfrm>
          <a:prstGeom prst="rect">
            <a:avLst/>
          </a:prstGeom>
          <a:noFill/>
        </p:spPr>
        <p:txBody>
          <a:bodyPr wrap="square" rtlCol="0">
            <a:spAutoFit/>
          </a:bodyPr>
          <a:lstStyle/>
          <a:p>
            <a:pPr>
              <a:spcAft>
                <a:spcPts val="600"/>
              </a:spcAft>
            </a:pPr>
            <a:r>
              <a:rPr lang="en-US" sz="2000" b="1" dirty="0" smtClean="0">
                <a:solidFill>
                  <a:srgbClr val="3366FF"/>
                </a:solidFill>
              </a:rPr>
              <a:t>300-370 </a:t>
            </a:r>
            <a:r>
              <a:rPr lang="en-US" sz="2000" b="1" dirty="0">
                <a:solidFill>
                  <a:srgbClr val="3366FF"/>
                </a:solidFill>
              </a:rPr>
              <a:t>Å </a:t>
            </a:r>
            <a:r>
              <a:rPr lang="en-US" sz="2000" b="1" dirty="0" smtClean="0">
                <a:solidFill>
                  <a:srgbClr val="3366FF"/>
                </a:solidFill>
              </a:rPr>
              <a:t>channel:</a:t>
            </a:r>
          </a:p>
          <a:p>
            <a:r>
              <a:rPr lang="en-US" dirty="0" smtClean="0"/>
              <a:t> 25 mÅ/pix</a:t>
            </a:r>
          </a:p>
          <a:p>
            <a:r>
              <a:rPr lang="en-US" dirty="0" smtClean="0"/>
              <a:t> G=3600 </a:t>
            </a:r>
            <a:r>
              <a:rPr lang="en-US" dirty="0"/>
              <a:t>mm</a:t>
            </a:r>
            <a:r>
              <a:rPr lang="en-US" baseline="30000" dirty="0"/>
              <a:t>-1</a:t>
            </a:r>
            <a:r>
              <a:rPr lang="en-US" dirty="0"/>
              <a:t> </a:t>
            </a:r>
            <a:endParaRPr lang="en-US" dirty="0" smtClean="0"/>
          </a:p>
          <a:p>
            <a:pPr>
              <a:spcAft>
                <a:spcPts val="600"/>
              </a:spcAft>
            </a:pPr>
            <a:r>
              <a:rPr lang="en-US" dirty="0" smtClean="0"/>
              <a:t> Ir/Si multilayer (aperiodic)</a:t>
            </a:r>
          </a:p>
          <a:p>
            <a:r>
              <a:rPr lang="en-US" sz="1400" dirty="0" smtClean="0"/>
              <a:t>Also calibrated previously at RAL.</a:t>
            </a:r>
            <a:endParaRPr lang="en-US" sz="1400" dirty="0"/>
          </a:p>
        </p:txBody>
      </p:sp>
      <p:sp>
        <p:nvSpPr>
          <p:cNvPr id="7" name="TextBox 6"/>
          <p:cNvSpPr txBox="1"/>
          <p:nvPr/>
        </p:nvSpPr>
        <p:spPr>
          <a:xfrm>
            <a:off x="3581400" y="1066800"/>
            <a:ext cx="3048000" cy="1308050"/>
          </a:xfrm>
          <a:prstGeom prst="rect">
            <a:avLst/>
          </a:prstGeom>
          <a:noFill/>
        </p:spPr>
        <p:txBody>
          <a:bodyPr wrap="square" rtlCol="0">
            <a:spAutoFit/>
          </a:bodyPr>
          <a:lstStyle/>
          <a:p>
            <a:pPr>
              <a:spcAft>
                <a:spcPts val="600"/>
              </a:spcAft>
            </a:pPr>
            <a:r>
              <a:rPr lang="en-US" sz="2000" b="1" dirty="0" smtClean="0">
                <a:solidFill>
                  <a:srgbClr val="FF6600"/>
                </a:solidFill>
              </a:rPr>
              <a:t>527-634 Å channel:</a:t>
            </a:r>
          </a:p>
          <a:p>
            <a:r>
              <a:rPr lang="en-US" dirty="0" smtClean="0"/>
              <a:t> 38 </a:t>
            </a:r>
            <a:r>
              <a:rPr lang="en-US" dirty="0"/>
              <a:t>mÅ/</a:t>
            </a:r>
            <a:r>
              <a:rPr lang="en-US" dirty="0" smtClean="0"/>
              <a:t>pix</a:t>
            </a:r>
            <a:endParaRPr lang="en-US" dirty="0"/>
          </a:p>
          <a:p>
            <a:r>
              <a:rPr lang="en-US" dirty="0" smtClean="0"/>
              <a:t> TVLS with G</a:t>
            </a:r>
            <a:r>
              <a:rPr lang="en-US" baseline="-25000" dirty="0" smtClean="0"/>
              <a:t>o</a:t>
            </a:r>
            <a:r>
              <a:rPr lang="en-US" dirty="0" smtClean="0"/>
              <a:t>= 2340 mm</a:t>
            </a:r>
            <a:r>
              <a:rPr lang="en-US" baseline="30000" dirty="0" smtClean="0"/>
              <a:t>-1</a:t>
            </a:r>
            <a:endParaRPr lang="en-US" dirty="0"/>
          </a:p>
          <a:p>
            <a:r>
              <a:rPr lang="en-US" dirty="0" smtClean="0"/>
              <a:t> broad-band B</a:t>
            </a:r>
            <a:r>
              <a:rPr lang="en-US" baseline="-25000" dirty="0" smtClean="0"/>
              <a:t>4</a:t>
            </a:r>
            <a:r>
              <a:rPr lang="en-US" dirty="0" smtClean="0"/>
              <a:t>C/Ir coating</a:t>
            </a:r>
            <a:endParaRPr lang="en-US" dirty="0"/>
          </a:p>
        </p:txBody>
      </p:sp>
      <p:sp>
        <p:nvSpPr>
          <p:cNvPr id="8" name="TextBox 7"/>
          <p:cNvSpPr txBox="1"/>
          <p:nvPr/>
        </p:nvSpPr>
        <p:spPr>
          <a:xfrm>
            <a:off x="457200" y="5616714"/>
            <a:ext cx="6248400" cy="707886"/>
          </a:xfrm>
          <a:prstGeom prst="rect">
            <a:avLst/>
          </a:prstGeom>
          <a:noFill/>
        </p:spPr>
        <p:txBody>
          <a:bodyPr wrap="square" rtlCol="0">
            <a:spAutoFit/>
          </a:bodyPr>
          <a:lstStyle/>
          <a:p>
            <a:r>
              <a:rPr lang="en-US" sz="2000" dirty="0" smtClean="0">
                <a:latin typeface="+mn-lt"/>
              </a:rPr>
              <a:t>Each detector assembly is a KBr-coated MCP intensifier fiber-optically coupled to three 1Kx1K active pixel sensors.</a:t>
            </a:r>
            <a:endParaRPr lang="en-US" sz="2000" dirty="0">
              <a:latin typeface="+mn-lt"/>
            </a:endParaRPr>
          </a:p>
        </p:txBody>
      </p:sp>
      <p:pic>
        <p:nvPicPr>
          <p:cNvPr id="11" name="Picture 10"/>
          <p:cNvPicPr>
            <a:picLocks noChangeAspect="1"/>
          </p:cNvPicPr>
          <p:nvPr/>
        </p:nvPicPr>
        <p:blipFill>
          <a:blip r:embed="rId3"/>
          <a:stretch>
            <a:fillRect/>
          </a:stretch>
        </p:blipFill>
        <p:spPr>
          <a:xfrm>
            <a:off x="6553200" y="4680478"/>
            <a:ext cx="2286000" cy="1948922"/>
          </a:xfrm>
          <a:prstGeom prst="rect">
            <a:avLst/>
          </a:prstGeom>
        </p:spPr>
      </p:pic>
      <p:sp>
        <p:nvSpPr>
          <p:cNvPr id="14" name="Content Placeholder 2"/>
          <p:cNvSpPr txBox="1">
            <a:spLocks/>
          </p:cNvSpPr>
          <p:nvPr/>
        </p:nvSpPr>
        <p:spPr>
          <a:xfrm>
            <a:off x="6477000" y="1066800"/>
            <a:ext cx="2438400" cy="4114800"/>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smtClean="0"/>
              <a:t>Absolute </a:t>
            </a:r>
            <a:r>
              <a:rPr lang="en-US" sz="2000" b="1" dirty="0"/>
              <a:t>radiometric calibration </a:t>
            </a:r>
            <a:r>
              <a:rPr lang="en-US" sz="2000" dirty="0" smtClean="0"/>
              <a:t>from Lab </a:t>
            </a:r>
            <a:r>
              <a:rPr lang="en-US" sz="2000" dirty="0"/>
              <a:t>observations of He II 304 Å and He I 584 </a:t>
            </a:r>
            <a:r>
              <a:rPr lang="en-US" sz="2000" dirty="0" smtClean="0"/>
              <a:t>Å</a:t>
            </a:r>
            <a:endParaRPr lang="en-US" sz="2000" dirty="0"/>
          </a:p>
          <a:p>
            <a:r>
              <a:rPr lang="en-US" sz="2000" b="1" dirty="0"/>
              <a:t>Spectral responsivity </a:t>
            </a:r>
            <a:r>
              <a:rPr lang="en-US" sz="2000" dirty="0" smtClean="0"/>
              <a:t>from </a:t>
            </a:r>
            <a:r>
              <a:rPr lang="en-US" sz="2000" dirty="0"/>
              <a:t>line pairs with known intensity </a:t>
            </a:r>
            <a:r>
              <a:rPr lang="en-US" sz="2000" dirty="0" smtClean="0"/>
              <a:t>ratio</a:t>
            </a:r>
            <a:r>
              <a:rPr lang="en-US" sz="2000" dirty="0"/>
              <a:t> </a:t>
            </a:r>
            <a:r>
              <a:rPr lang="en-US" sz="2000" dirty="0" smtClean="0"/>
              <a:t>in Flight </a:t>
            </a:r>
            <a:r>
              <a:rPr lang="en-US" sz="2000" dirty="0"/>
              <a:t>and </a:t>
            </a:r>
            <a:r>
              <a:rPr lang="en-US" sz="2000" dirty="0" smtClean="0"/>
              <a:t>Lab </a:t>
            </a:r>
            <a:r>
              <a:rPr lang="en-US" sz="2000" dirty="0"/>
              <a:t>spectra</a:t>
            </a:r>
            <a:r>
              <a:rPr lang="en-US" sz="2000" dirty="0" smtClean="0"/>
              <a:t>:</a:t>
            </a:r>
          </a:p>
          <a:p>
            <a:r>
              <a:rPr lang="en-US" sz="2000" dirty="0" smtClean="0"/>
              <a:t>30-37 nm: </a:t>
            </a:r>
          </a:p>
          <a:p>
            <a:pPr marL="0" indent="0">
              <a:buNone/>
            </a:pPr>
            <a:r>
              <a:rPr lang="en-US" sz="2000" dirty="0"/>
              <a:t>	</a:t>
            </a:r>
            <a:r>
              <a:rPr lang="en-US" sz="2000" dirty="0" smtClean="0"/>
              <a:t>He I-II, Ne II-III</a:t>
            </a:r>
          </a:p>
          <a:p>
            <a:r>
              <a:rPr lang="en-US" sz="2000" dirty="0" smtClean="0"/>
              <a:t>52-63 nm: </a:t>
            </a:r>
          </a:p>
          <a:p>
            <a:pPr marL="0" indent="0">
              <a:buNone/>
            </a:pPr>
            <a:r>
              <a:rPr lang="en-US" sz="2000" dirty="0"/>
              <a:t>	</a:t>
            </a:r>
            <a:r>
              <a:rPr lang="en-US" sz="2000" dirty="0" smtClean="0"/>
              <a:t>He I, Ne I, III, </a:t>
            </a:r>
          </a:p>
          <a:p>
            <a:pPr marL="0" indent="0">
              <a:buNone/>
            </a:pPr>
            <a:r>
              <a:rPr lang="en-US" sz="2000" dirty="0"/>
              <a:t>	</a:t>
            </a:r>
            <a:r>
              <a:rPr lang="en-US" sz="2000" dirty="0" smtClean="0"/>
              <a:t>Ar II-III, Kr II-III</a:t>
            </a:r>
          </a:p>
          <a:p>
            <a:pPr marL="0" indent="0">
              <a:buNone/>
            </a:pPr>
            <a:endParaRPr lang="en-US" sz="2000" dirty="0" smtClean="0"/>
          </a:p>
        </p:txBody>
      </p:sp>
      <p:sp>
        <p:nvSpPr>
          <p:cNvPr id="18" name="Title 1"/>
          <p:cNvSpPr>
            <a:spLocks noGrp="1"/>
          </p:cNvSpPr>
          <p:nvPr>
            <p:ph type="title"/>
          </p:nvPr>
        </p:nvSpPr>
        <p:spPr>
          <a:xfrm>
            <a:off x="-152400" y="30162"/>
            <a:ext cx="9448800" cy="1189038"/>
          </a:xfrm>
        </p:spPr>
        <p:txBody>
          <a:bodyPr/>
          <a:lstStyle/>
          <a:p>
            <a:r>
              <a:rPr lang="en-US" sz="4000" dirty="0" smtClean="0"/>
              <a:t>EUNIS Radiometric Calibration</a:t>
            </a:r>
            <a:endParaRPr lang="en-US" sz="4000" dirty="0"/>
          </a:p>
        </p:txBody>
      </p:sp>
    </p:spTree>
    <p:extLst>
      <p:ext uri="{BB962C8B-B14F-4D97-AF65-F5344CB8AC3E}">
        <p14:creationId xmlns:p14="http://schemas.microsoft.com/office/powerpoint/2010/main" val="388022532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4630"/>
            <a:ext cx="8382000" cy="540213"/>
          </a:xfrm>
        </p:spPr>
        <p:txBody>
          <a:bodyPr>
            <a:noAutofit/>
          </a:bodyPr>
          <a:lstStyle/>
          <a:p>
            <a:r>
              <a:rPr lang="en-US" sz="2800" dirty="0" smtClean="0"/>
              <a:t>EUNIS covers a </a:t>
            </a:r>
            <a:r>
              <a:rPr lang="en-US" sz="2800" b="1" dirty="0" smtClean="0"/>
              <a:t>wide temperature range</a:t>
            </a:r>
            <a:r>
              <a:rPr lang="en-US" sz="2800" dirty="0" smtClean="0"/>
              <a:t>:  2x10</a:t>
            </a:r>
            <a:r>
              <a:rPr lang="en-US" sz="2800" baseline="30000" dirty="0" smtClean="0"/>
              <a:t>4</a:t>
            </a:r>
            <a:r>
              <a:rPr lang="en-US" sz="2800" dirty="0" smtClean="0"/>
              <a:t> to 10</a:t>
            </a:r>
            <a:r>
              <a:rPr lang="en-US" sz="2800" baseline="30000" dirty="0" smtClean="0"/>
              <a:t>7</a:t>
            </a:r>
            <a:r>
              <a:rPr lang="en-US" sz="2800" dirty="0" smtClean="0"/>
              <a:t> K</a:t>
            </a:r>
            <a:endParaRPr lang="en-US" sz="2800" dirty="0"/>
          </a:p>
        </p:txBody>
      </p:sp>
      <p:pic>
        <p:nvPicPr>
          <p:cNvPr id="4" name="Picture 3"/>
          <p:cNvPicPr>
            <a:picLocks noChangeAspect="1"/>
          </p:cNvPicPr>
          <p:nvPr/>
        </p:nvPicPr>
        <p:blipFill>
          <a:blip r:embed="rId2"/>
          <a:stretch>
            <a:fillRect/>
          </a:stretch>
        </p:blipFill>
        <p:spPr>
          <a:xfrm>
            <a:off x="733400" y="774847"/>
            <a:ext cx="7598664" cy="5939028"/>
          </a:xfrm>
          <a:prstGeom prst="rect">
            <a:avLst/>
          </a:prstGeom>
        </p:spPr>
      </p:pic>
    </p:spTree>
    <p:extLst>
      <p:ext uri="{BB962C8B-B14F-4D97-AF65-F5344CB8AC3E}">
        <p14:creationId xmlns:p14="http://schemas.microsoft.com/office/powerpoint/2010/main" val="79554801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82"/>
            <a:ext cx="8229600" cy="666713"/>
          </a:xfrm>
        </p:spPr>
        <p:txBody>
          <a:bodyPr>
            <a:normAutofit/>
          </a:bodyPr>
          <a:lstStyle/>
          <a:p>
            <a:r>
              <a:rPr lang="en-US" sz="3200" dirty="0" smtClean="0"/>
              <a:t>15 Emission Lines from One Scan in the NW</a:t>
            </a:r>
            <a:endParaRPr lang="en-US" sz="3200" dirty="0"/>
          </a:p>
        </p:txBody>
      </p:sp>
      <p:pic>
        <p:nvPicPr>
          <p:cNvPr id="3" name="Picture 2"/>
          <p:cNvPicPr>
            <a:picLocks noChangeAspect="1"/>
          </p:cNvPicPr>
          <p:nvPr/>
        </p:nvPicPr>
        <p:blipFill>
          <a:blip r:embed="rId2"/>
          <a:stretch>
            <a:fillRect/>
          </a:stretch>
        </p:blipFill>
        <p:spPr>
          <a:xfrm>
            <a:off x="228600" y="609600"/>
            <a:ext cx="8686800" cy="6034909"/>
          </a:xfrm>
          <a:prstGeom prst="rect">
            <a:avLst/>
          </a:prstGeom>
        </p:spPr>
      </p:pic>
    </p:spTree>
    <p:extLst>
      <p:ext uri="{BB962C8B-B14F-4D97-AF65-F5344CB8AC3E}">
        <p14:creationId xmlns:p14="http://schemas.microsoft.com/office/powerpoint/2010/main" val="279280564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ia_094_173326ut-v2.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2360" y="76200"/>
            <a:ext cx="5654040" cy="4038600"/>
          </a:xfrm>
          <a:prstGeom prst="rect">
            <a:avLst/>
          </a:prstGeom>
        </p:spPr>
      </p:pic>
      <p:pic>
        <p:nvPicPr>
          <p:cNvPr id="3" name="Picture 2"/>
          <p:cNvPicPr>
            <a:picLocks noChangeAspect="1"/>
          </p:cNvPicPr>
          <p:nvPr/>
        </p:nvPicPr>
        <p:blipFill>
          <a:blip r:embed="rId3"/>
          <a:stretch>
            <a:fillRect/>
          </a:stretch>
        </p:blipFill>
        <p:spPr>
          <a:xfrm rot="187778">
            <a:off x="624346" y="2901249"/>
            <a:ext cx="5004289" cy="3468319"/>
          </a:xfrm>
          <a:prstGeom prst="rect">
            <a:avLst/>
          </a:prstGeom>
        </p:spPr>
      </p:pic>
      <p:sp>
        <p:nvSpPr>
          <p:cNvPr id="4" name="TextBox 3"/>
          <p:cNvSpPr txBox="1"/>
          <p:nvPr/>
        </p:nvSpPr>
        <p:spPr>
          <a:xfrm>
            <a:off x="304800" y="304800"/>
            <a:ext cx="4038600" cy="1877437"/>
          </a:xfrm>
          <a:prstGeom prst="rect">
            <a:avLst/>
          </a:prstGeom>
          <a:noFill/>
        </p:spPr>
        <p:txBody>
          <a:bodyPr wrap="square" rtlCol="0">
            <a:spAutoFit/>
          </a:bodyPr>
          <a:lstStyle/>
          <a:p>
            <a:r>
              <a:rPr lang="en-US" sz="3200" dirty="0" smtClean="0">
                <a:latin typeface="+mj-lt"/>
              </a:rPr>
              <a:t>Do the AIA 94 &amp; 131 Å channels see hot stuff?</a:t>
            </a:r>
            <a:endParaRPr lang="en-US" dirty="0" smtClean="0"/>
          </a:p>
          <a:p>
            <a:endParaRPr lang="en-US" sz="2000" dirty="0">
              <a:latin typeface="+mj-lt"/>
            </a:endParaRPr>
          </a:p>
          <a:p>
            <a:pPr algn="ctr"/>
            <a:r>
              <a:rPr lang="en-US" sz="3200" dirty="0" smtClean="0">
                <a:latin typeface="+mj-lt"/>
              </a:rPr>
              <a:t>Yes.</a:t>
            </a:r>
          </a:p>
        </p:txBody>
      </p:sp>
    </p:spTree>
    <p:extLst>
      <p:ext uri="{BB962C8B-B14F-4D97-AF65-F5344CB8AC3E}">
        <p14:creationId xmlns:p14="http://schemas.microsoft.com/office/powerpoint/2010/main" val="196641628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ia_094_173326ut-v2.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2360" y="76200"/>
            <a:ext cx="5654040" cy="4038600"/>
          </a:xfrm>
          <a:prstGeom prst="rect">
            <a:avLst/>
          </a:prstGeom>
        </p:spPr>
      </p:pic>
      <p:pic>
        <p:nvPicPr>
          <p:cNvPr id="3" name="Picture 2"/>
          <p:cNvPicPr>
            <a:picLocks noChangeAspect="1"/>
          </p:cNvPicPr>
          <p:nvPr/>
        </p:nvPicPr>
        <p:blipFill>
          <a:blip r:embed="rId3"/>
          <a:stretch>
            <a:fillRect/>
          </a:stretch>
        </p:blipFill>
        <p:spPr>
          <a:xfrm rot="187778">
            <a:off x="624346" y="2901249"/>
            <a:ext cx="5004289" cy="3468319"/>
          </a:xfrm>
          <a:prstGeom prst="rect">
            <a:avLst/>
          </a:prstGeom>
        </p:spPr>
      </p:pic>
      <p:sp>
        <p:nvSpPr>
          <p:cNvPr id="4" name="TextBox 3"/>
          <p:cNvSpPr txBox="1"/>
          <p:nvPr/>
        </p:nvSpPr>
        <p:spPr>
          <a:xfrm>
            <a:off x="304800" y="304800"/>
            <a:ext cx="4038600" cy="2246769"/>
          </a:xfrm>
          <a:prstGeom prst="rect">
            <a:avLst/>
          </a:prstGeom>
          <a:noFill/>
        </p:spPr>
        <p:txBody>
          <a:bodyPr wrap="square" rtlCol="0">
            <a:spAutoFit/>
          </a:bodyPr>
          <a:lstStyle/>
          <a:p>
            <a:r>
              <a:rPr lang="en-US" sz="3200" dirty="0" smtClean="0">
                <a:latin typeface="+mj-lt"/>
              </a:rPr>
              <a:t>Do the AIA 94 &amp; 131 Å channels see hot stuff?</a:t>
            </a:r>
            <a:endParaRPr lang="en-US" dirty="0" smtClean="0"/>
          </a:p>
          <a:p>
            <a:endParaRPr lang="en-US" sz="1200" dirty="0">
              <a:latin typeface="+mj-lt"/>
            </a:endParaRPr>
          </a:p>
          <a:p>
            <a:pPr algn="ctr"/>
            <a:r>
              <a:rPr lang="en-US" sz="3200" dirty="0" smtClean="0">
                <a:latin typeface="+mj-lt"/>
              </a:rPr>
              <a:t>Yes, but they see cooler stuff too.</a:t>
            </a:r>
          </a:p>
        </p:txBody>
      </p:sp>
      <p:sp>
        <p:nvSpPr>
          <p:cNvPr id="6" name="TextBox 5"/>
          <p:cNvSpPr txBox="1"/>
          <p:nvPr/>
        </p:nvSpPr>
        <p:spPr>
          <a:xfrm>
            <a:off x="6019800" y="4419600"/>
            <a:ext cx="2514600" cy="1569660"/>
          </a:xfrm>
          <a:prstGeom prst="rect">
            <a:avLst/>
          </a:prstGeom>
          <a:noFill/>
        </p:spPr>
        <p:txBody>
          <a:bodyPr wrap="square" rtlCol="0">
            <a:spAutoFit/>
          </a:bodyPr>
          <a:lstStyle/>
          <a:p>
            <a:r>
              <a:rPr lang="en-US" sz="3200" dirty="0" smtClean="0">
                <a:latin typeface="+mj-lt"/>
              </a:rPr>
              <a:t>EUNIS can resolve the lines.</a:t>
            </a:r>
          </a:p>
        </p:txBody>
      </p:sp>
    </p:spTree>
    <p:extLst>
      <p:ext uri="{BB962C8B-B14F-4D97-AF65-F5344CB8AC3E}">
        <p14:creationId xmlns:p14="http://schemas.microsoft.com/office/powerpoint/2010/main" val="56092369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3600" dirty="0" smtClean="0"/>
              <a:t>A Closer Look at the Fe XIX ‘Hot Spot’</a:t>
            </a:r>
            <a:endParaRPr lang="en-US" sz="3600" dirty="0"/>
          </a:p>
        </p:txBody>
      </p:sp>
      <p:pic>
        <p:nvPicPr>
          <p:cNvPr id="3" name="Picture 2" descr="HotGrid-a.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765936" y="-207645"/>
            <a:ext cx="5452110" cy="7612380"/>
          </a:xfrm>
          <a:prstGeom prst="rect">
            <a:avLst/>
          </a:prstGeom>
        </p:spPr>
      </p:pic>
    </p:spTree>
    <p:extLst>
      <p:ext uri="{BB962C8B-B14F-4D97-AF65-F5344CB8AC3E}">
        <p14:creationId xmlns:p14="http://schemas.microsoft.com/office/powerpoint/2010/main" val="400996625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943600" cy="792162"/>
          </a:xfrm>
        </p:spPr>
        <p:txBody>
          <a:bodyPr/>
          <a:lstStyle/>
          <a:p>
            <a:r>
              <a:rPr lang="en-US" sz="3600" dirty="0" smtClean="0"/>
              <a:t>How Close? </a:t>
            </a:r>
            <a:endParaRPr lang="en-US" sz="3600" dirty="0"/>
          </a:p>
        </p:txBody>
      </p:sp>
      <p:pic>
        <p:nvPicPr>
          <p:cNvPr id="3" name="Picture 2" descr="HotGrid-a.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765936" y="-207645"/>
            <a:ext cx="5452110" cy="7612380"/>
          </a:xfrm>
          <a:prstGeom prst="rect">
            <a:avLst/>
          </a:prstGeom>
        </p:spPr>
      </p:pic>
      <p:cxnSp>
        <p:nvCxnSpPr>
          <p:cNvPr id="4" name="Straight Arrow Connector 3"/>
          <p:cNvCxnSpPr/>
          <p:nvPr/>
        </p:nvCxnSpPr>
        <p:spPr>
          <a:xfrm flipH="1">
            <a:off x="6629400" y="914400"/>
            <a:ext cx="1371600" cy="0"/>
          </a:xfrm>
          <a:prstGeom prst="straightConnector1">
            <a:avLst/>
          </a:prstGeom>
          <a:ln>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943600" y="457200"/>
            <a:ext cx="2514600" cy="369332"/>
          </a:xfrm>
          <a:prstGeom prst="rect">
            <a:avLst/>
          </a:prstGeom>
          <a:noFill/>
        </p:spPr>
        <p:txBody>
          <a:bodyPr wrap="square" rtlCol="0">
            <a:spAutoFit/>
          </a:bodyPr>
          <a:lstStyle/>
          <a:p>
            <a:r>
              <a:rPr lang="en-US" b="1" dirty="0" smtClean="0">
                <a:solidFill>
                  <a:srgbClr val="3366FF"/>
                </a:solidFill>
              </a:rPr>
              <a:t>3 x 0.9”  pixels = 2.7”</a:t>
            </a:r>
          </a:p>
        </p:txBody>
      </p:sp>
      <p:cxnSp>
        <p:nvCxnSpPr>
          <p:cNvPr id="7" name="Straight Arrow Connector 6"/>
          <p:cNvCxnSpPr/>
          <p:nvPr/>
        </p:nvCxnSpPr>
        <p:spPr>
          <a:xfrm>
            <a:off x="8229600" y="1143000"/>
            <a:ext cx="0" cy="121920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5400000">
            <a:off x="7244834" y="1987034"/>
            <a:ext cx="2514600" cy="369332"/>
          </a:xfrm>
          <a:prstGeom prst="rect">
            <a:avLst/>
          </a:prstGeom>
          <a:noFill/>
        </p:spPr>
        <p:txBody>
          <a:bodyPr wrap="square" rtlCol="0">
            <a:spAutoFit/>
          </a:bodyPr>
          <a:lstStyle/>
          <a:p>
            <a:r>
              <a:rPr lang="en-US" b="1" dirty="0" smtClean="0">
                <a:solidFill>
                  <a:srgbClr val="FF0000"/>
                </a:solidFill>
              </a:rPr>
              <a:t>2.4”/s x 1.3 s = 3.1”</a:t>
            </a:r>
          </a:p>
        </p:txBody>
      </p:sp>
    </p:spTree>
    <p:extLst>
      <p:ext uri="{BB962C8B-B14F-4D97-AF65-F5344CB8AC3E}">
        <p14:creationId xmlns:p14="http://schemas.microsoft.com/office/powerpoint/2010/main" val="1696154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567361"/>
            <a:ext cx="6248400" cy="10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62200" y="-76200"/>
            <a:ext cx="4724400" cy="990600"/>
          </a:xfrm>
        </p:spPr>
        <p:txBody>
          <a:bodyPr>
            <a:normAutofit/>
          </a:bodyPr>
          <a:lstStyle/>
          <a:p>
            <a:r>
              <a:rPr lang="en-US" b="1" dirty="0" smtClean="0"/>
              <a:t>EUNIS-2013</a:t>
            </a:r>
            <a:endParaRPr lang="en-US" b="1" dirty="0"/>
          </a:p>
        </p:txBody>
      </p:sp>
      <p:sp>
        <p:nvSpPr>
          <p:cNvPr id="4" name="Content Placeholder 2"/>
          <p:cNvSpPr>
            <a:spLocks noGrp="1"/>
          </p:cNvSpPr>
          <p:nvPr>
            <p:ph idx="1"/>
          </p:nvPr>
        </p:nvSpPr>
        <p:spPr>
          <a:xfrm>
            <a:off x="457200" y="2578100"/>
            <a:ext cx="8229599" cy="4279900"/>
          </a:xfrm>
        </p:spPr>
        <p:txBody>
          <a:bodyPr rtlCol="0">
            <a:normAutofit fontScale="70000" lnSpcReduction="20000"/>
          </a:bodyPr>
          <a:lstStyle/>
          <a:p>
            <a:pPr fontAlgn="auto">
              <a:spcAft>
                <a:spcPts val="0"/>
              </a:spcAft>
              <a:buFont typeface="Arial"/>
              <a:buChar char="•"/>
              <a:defRPr/>
            </a:pPr>
            <a:r>
              <a:rPr lang="en-US" dirty="0" smtClean="0"/>
              <a:t>Successful Mission, </a:t>
            </a:r>
            <a:r>
              <a:rPr lang="en-US" b="1" dirty="0" smtClean="0"/>
              <a:t>23 April 2013, 17:30 UT </a:t>
            </a:r>
            <a:r>
              <a:rPr lang="en-US" dirty="0" smtClean="0"/>
              <a:t>from</a:t>
            </a:r>
            <a:r>
              <a:rPr lang="en-US" b="1" dirty="0" smtClean="0"/>
              <a:t> WSMR</a:t>
            </a:r>
            <a:endParaRPr lang="en-US" dirty="0" smtClean="0"/>
          </a:p>
          <a:p>
            <a:pPr>
              <a:defRPr/>
            </a:pPr>
            <a:r>
              <a:rPr lang="en-US" dirty="0" smtClean="0"/>
              <a:t>Two-</a:t>
            </a:r>
            <a:r>
              <a:rPr lang="en-US" dirty="0"/>
              <a:t>channel imaging spectrograph </a:t>
            </a:r>
            <a:r>
              <a:rPr lang="en-US" dirty="0" smtClean="0"/>
              <a:t>that observes </a:t>
            </a:r>
            <a:r>
              <a:rPr lang="en-US" dirty="0"/>
              <a:t>the solar corona and transition region with </a:t>
            </a:r>
            <a:r>
              <a:rPr lang="en-US" dirty="0" smtClean="0"/>
              <a:t>high </a:t>
            </a:r>
            <a:r>
              <a:rPr lang="en-US" dirty="0"/>
              <a:t>resolution </a:t>
            </a:r>
            <a:r>
              <a:rPr lang="en-US" dirty="0" smtClean="0"/>
              <a:t>and </a:t>
            </a:r>
            <a:r>
              <a:rPr lang="en-US" dirty="0"/>
              <a:t>rapid </a:t>
            </a:r>
            <a:r>
              <a:rPr lang="en-US" dirty="0" smtClean="0"/>
              <a:t>1.3 s cadence.</a:t>
            </a:r>
          </a:p>
          <a:p>
            <a:pPr fontAlgn="auto">
              <a:spcAft>
                <a:spcPts val="0"/>
              </a:spcAft>
              <a:buFont typeface="Arial"/>
              <a:buChar char="•"/>
              <a:defRPr/>
            </a:pPr>
            <a:r>
              <a:rPr lang="en-US" b="1" dirty="0" smtClean="0">
                <a:solidFill>
                  <a:srgbClr val="FF6600"/>
                </a:solidFill>
              </a:rPr>
              <a:t>Highest resolution observations of the 52-63 nm spectral region of the Sun to date </a:t>
            </a:r>
            <a:r>
              <a:rPr lang="en-US" b="1" dirty="0" smtClean="0"/>
              <a:t>- </a:t>
            </a:r>
            <a:r>
              <a:rPr lang="en-US" dirty="0" smtClean="0"/>
              <a:t>new </a:t>
            </a:r>
            <a:r>
              <a:rPr lang="en-US" dirty="0"/>
              <a:t>channel </a:t>
            </a:r>
            <a:r>
              <a:rPr lang="en-US" dirty="0" smtClean="0"/>
              <a:t>incorporating </a:t>
            </a:r>
            <a:r>
              <a:rPr lang="en-US" dirty="0"/>
              <a:t>toroidal varied line space (TVLS) grating </a:t>
            </a:r>
            <a:r>
              <a:rPr lang="en-US" dirty="0" smtClean="0"/>
              <a:t>yields λ/Δλ=3000 with high throughput</a:t>
            </a:r>
          </a:p>
          <a:p>
            <a:pPr fontAlgn="auto">
              <a:spcAft>
                <a:spcPts val="0"/>
              </a:spcAft>
              <a:buFont typeface="Arial"/>
              <a:buChar char="•"/>
              <a:defRPr/>
            </a:pPr>
            <a:r>
              <a:rPr lang="en-US" b="1" dirty="0">
                <a:solidFill>
                  <a:srgbClr val="3366FF"/>
                </a:solidFill>
              </a:rPr>
              <a:t>First flight demonstration of cooled CMOS active pixel </a:t>
            </a:r>
            <a:r>
              <a:rPr lang="en-US" b="1" dirty="0" smtClean="0">
                <a:solidFill>
                  <a:srgbClr val="3366FF"/>
                </a:solidFill>
              </a:rPr>
              <a:t>sensors</a:t>
            </a:r>
          </a:p>
          <a:p>
            <a:pPr fontAlgn="auto">
              <a:spcAft>
                <a:spcPts val="0"/>
              </a:spcAft>
              <a:buFont typeface="Arial"/>
              <a:buChar char="•"/>
              <a:defRPr/>
            </a:pPr>
            <a:r>
              <a:rPr lang="en-US" b="1" dirty="0"/>
              <a:t>Radiometric </a:t>
            </a:r>
            <a:r>
              <a:rPr lang="en-US" b="1" dirty="0" smtClean="0"/>
              <a:t>calibration </a:t>
            </a:r>
            <a:r>
              <a:rPr lang="en-US" dirty="0"/>
              <a:t>using NIST-calibrated AXUV photodiode </a:t>
            </a:r>
            <a:endParaRPr lang="en-US" dirty="0" smtClean="0"/>
          </a:p>
          <a:p>
            <a:pPr fontAlgn="auto">
              <a:spcAft>
                <a:spcPts val="0"/>
              </a:spcAft>
              <a:buFont typeface="Arial"/>
              <a:buChar char="•"/>
              <a:defRPr/>
            </a:pPr>
            <a:r>
              <a:rPr lang="en-US" dirty="0" smtClean="0"/>
              <a:t>Provides ‘under-flight’ calibration for orbital instruments:</a:t>
            </a:r>
          </a:p>
          <a:p>
            <a:pPr marL="0" indent="0" fontAlgn="auto">
              <a:spcAft>
                <a:spcPts val="0"/>
              </a:spcAft>
              <a:buNone/>
              <a:defRPr/>
            </a:pPr>
            <a:r>
              <a:rPr lang="en-US" b="1" dirty="0"/>
              <a:t>	SDO/AIA, </a:t>
            </a:r>
            <a:r>
              <a:rPr lang="en-US" dirty="0"/>
              <a:t>by using </a:t>
            </a:r>
            <a:r>
              <a:rPr lang="en-US" b="1" dirty="0"/>
              <a:t>30-37 nm </a:t>
            </a:r>
            <a:r>
              <a:rPr lang="en-US" b="1" dirty="0" smtClean="0"/>
              <a:t>channel</a:t>
            </a:r>
          </a:p>
          <a:p>
            <a:pPr marL="0" indent="0" fontAlgn="auto">
              <a:spcAft>
                <a:spcPts val="0"/>
              </a:spcAft>
              <a:buNone/>
              <a:defRPr/>
            </a:pPr>
            <a:r>
              <a:rPr lang="en-US" b="1" dirty="0"/>
              <a:t>	</a:t>
            </a:r>
            <a:r>
              <a:rPr lang="en-US" b="1" dirty="0" smtClean="0"/>
              <a:t>SoHO/CDS, </a:t>
            </a:r>
            <a:r>
              <a:rPr lang="en-US" dirty="0" smtClean="0"/>
              <a:t>by using </a:t>
            </a:r>
            <a:r>
              <a:rPr lang="en-US" b="1" dirty="0" smtClean="0"/>
              <a:t>52-63 nm channel</a:t>
            </a:r>
          </a:p>
          <a:p>
            <a:pPr marL="0" indent="0">
              <a:buNone/>
              <a:defRPr/>
            </a:pPr>
            <a:r>
              <a:rPr lang="en-US" b="1" dirty="0"/>
              <a:t>	Hinode/EIS, </a:t>
            </a:r>
            <a:r>
              <a:rPr lang="en-US" dirty="0" smtClean="0"/>
              <a:t>using DEM from </a:t>
            </a:r>
            <a:r>
              <a:rPr lang="en-US" b="1" dirty="0" smtClean="0"/>
              <a:t>EUNIS wide temperature range</a:t>
            </a:r>
          </a:p>
          <a:p>
            <a:pPr marL="0" indent="0">
              <a:buNone/>
              <a:defRPr/>
            </a:pPr>
            <a:endParaRPr lang="en-US" dirty="0"/>
          </a:p>
          <a:p>
            <a:pPr marL="0" indent="0" fontAlgn="auto">
              <a:spcAft>
                <a:spcPts val="0"/>
              </a:spcAft>
              <a:buNone/>
              <a:defRPr/>
            </a:pPr>
            <a:endParaRPr lang="en-US" dirty="0" smtClean="0">
              <a:ea typeface="+mn-ea"/>
              <a:cs typeface="+mn-cs"/>
            </a:endParaRPr>
          </a:p>
        </p:txBody>
      </p:sp>
      <p:pic>
        <p:nvPicPr>
          <p:cNvPr id="5" name="Picture 4" descr="EUNIS-patch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7373"/>
            <a:ext cx="2362200" cy="2367767"/>
          </a:xfrm>
          <a:prstGeom prst="rect">
            <a:avLst/>
          </a:prstGeom>
        </p:spPr>
      </p:pic>
      <p:sp>
        <p:nvSpPr>
          <p:cNvPr id="3" name="TextBox 2"/>
          <p:cNvSpPr txBox="1"/>
          <p:nvPr/>
        </p:nvSpPr>
        <p:spPr>
          <a:xfrm>
            <a:off x="2743200" y="685800"/>
            <a:ext cx="4267200" cy="954107"/>
          </a:xfrm>
          <a:prstGeom prst="rect">
            <a:avLst/>
          </a:prstGeom>
          <a:noFill/>
        </p:spPr>
        <p:txBody>
          <a:bodyPr wrap="square" rtlCol="0">
            <a:spAutoFit/>
          </a:bodyPr>
          <a:lstStyle/>
          <a:p>
            <a:pPr algn="ctr"/>
            <a:r>
              <a:rPr lang="en-US" sz="2800" b="1" dirty="0" smtClean="0">
                <a:latin typeface="+mn-lt"/>
              </a:rPr>
              <a:t>Extreme </a:t>
            </a:r>
            <a:r>
              <a:rPr lang="en-US" sz="2800" b="1" dirty="0">
                <a:latin typeface="+mn-lt"/>
              </a:rPr>
              <a:t>Ultraviolet Normal Incidence </a:t>
            </a:r>
            <a:r>
              <a:rPr lang="en-US" sz="2800" b="1" dirty="0" smtClean="0">
                <a:latin typeface="+mn-lt"/>
              </a:rPr>
              <a:t>Spectrograph</a:t>
            </a:r>
            <a:endParaRPr lang="en-US" sz="2800" b="1" dirty="0">
              <a:latin typeface="+mn-lt"/>
            </a:endParaRPr>
          </a:p>
        </p:txBody>
      </p:sp>
      <p:pic>
        <p:nvPicPr>
          <p:cNvPr id="6" name="Picture 5"/>
          <p:cNvPicPr>
            <a:picLocks noChangeAspect="1"/>
          </p:cNvPicPr>
          <p:nvPr/>
        </p:nvPicPr>
        <p:blipFill>
          <a:blip r:embed="rId4"/>
          <a:srcRect/>
          <a:stretch>
            <a:fillRect/>
          </a:stretch>
        </p:blipFill>
        <p:spPr bwMode="auto">
          <a:xfrm>
            <a:off x="7162800" y="137134"/>
            <a:ext cx="1524000" cy="1386866"/>
          </a:xfrm>
          <a:prstGeom prst="rect">
            <a:avLst/>
          </a:prstGeom>
          <a:noFill/>
          <a:ln w="9525">
            <a:noFill/>
            <a:miter lim="800000"/>
            <a:headEnd/>
            <a:tailEnd/>
          </a:ln>
        </p:spPr>
      </p:pic>
    </p:spTree>
    <p:extLst>
      <p:ext uri="{BB962C8B-B14F-4D97-AF65-F5344CB8AC3E}">
        <p14:creationId xmlns:p14="http://schemas.microsoft.com/office/powerpoint/2010/main" val="61804713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tGrid-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697354" y="-207645"/>
            <a:ext cx="5452110" cy="7612380"/>
          </a:xfrm>
          <a:prstGeom prst="rect">
            <a:avLst/>
          </a:prstGeom>
        </p:spPr>
      </p:pic>
      <p:sp>
        <p:nvSpPr>
          <p:cNvPr id="4" name="Title 1"/>
          <p:cNvSpPr>
            <a:spLocks noGrp="1"/>
          </p:cNvSpPr>
          <p:nvPr>
            <p:ph type="title"/>
          </p:nvPr>
        </p:nvSpPr>
        <p:spPr>
          <a:xfrm>
            <a:off x="457200" y="274638"/>
            <a:ext cx="8229600" cy="792162"/>
          </a:xfrm>
        </p:spPr>
        <p:txBody>
          <a:bodyPr/>
          <a:lstStyle/>
          <a:p>
            <a:r>
              <a:rPr lang="en-US" sz="3600" dirty="0" smtClean="0"/>
              <a:t>Fe XX is spotted too</a:t>
            </a:r>
            <a:endParaRPr lang="en-US" sz="3600" dirty="0"/>
          </a:p>
        </p:txBody>
      </p:sp>
    </p:spTree>
    <p:extLst>
      <p:ext uri="{BB962C8B-B14F-4D97-AF65-F5344CB8AC3E}">
        <p14:creationId xmlns:p14="http://schemas.microsoft.com/office/powerpoint/2010/main" val="2062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tGrid-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697354" y="-207645"/>
            <a:ext cx="5452110" cy="7612380"/>
          </a:xfrm>
          <a:prstGeom prst="rect">
            <a:avLst/>
          </a:prstGeom>
        </p:spPr>
      </p:pic>
      <p:sp>
        <p:nvSpPr>
          <p:cNvPr id="4" name="Title 1"/>
          <p:cNvSpPr>
            <a:spLocks noGrp="1"/>
          </p:cNvSpPr>
          <p:nvPr>
            <p:ph type="title"/>
          </p:nvPr>
        </p:nvSpPr>
        <p:spPr>
          <a:xfrm>
            <a:off x="457200" y="274638"/>
            <a:ext cx="8229600" cy="792162"/>
          </a:xfrm>
        </p:spPr>
        <p:txBody>
          <a:bodyPr/>
          <a:lstStyle/>
          <a:p>
            <a:r>
              <a:rPr lang="en-US" sz="3600" dirty="0" smtClean="0"/>
              <a:t>Fe XX is spotted too</a:t>
            </a:r>
            <a:endParaRPr lang="en-US" sz="3600" dirty="0"/>
          </a:p>
        </p:txBody>
      </p:sp>
      <p:sp>
        <p:nvSpPr>
          <p:cNvPr id="5" name="TextBox 4"/>
          <p:cNvSpPr txBox="1"/>
          <p:nvPr/>
        </p:nvSpPr>
        <p:spPr>
          <a:xfrm>
            <a:off x="3200400" y="2438400"/>
            <a:ext cx="3124200" cy="707886"/>
          </a:xfrm>
          <a:prstGeom prst="rect">
            <a:avLst/>
          </a:prstGeom>
          <a:noFill/>
        </p:spPr>
        <p:txBody>
          <a:bodyPr wrap="square" rtlCol="0">
            <a:spAutoFit/>
          </a:bodyPr>
          <a:lstStyle/>
          <a:p>
            <a:r>
              <a:rPr lang="en-US" sz="4000" dirty="0" smtClean="0">
                <a:solidFill>
                  <a:srgbClr val="BC0FFF"/>
                </a:solidFill>
                <a:latin typeface="Arial Black"/>
              </a:rPr>
              <a:t>Hot Stuff</a:t>
            </a:r>
          </a:p>
        </p:txBody>
      </p:sp>
      <p:sp>
        <p:nvSpPr>
          <p:cNvPr id="6" name="TextBox 5"/>
          <p:cNvSpPr txBox="1"/>
          <p:nvPr/>
        </p:nvSpPr>
        <p:spPr>
          <a:xfrm>
            <a:off x="1600200" y="4191000"/>
            <a:ext cx="2438400" cy="1754327"/>
          </a:xfrm>
          <a:prstGeom prst="rect">
            <a:avLst/>
          </a:prstGeom>
          <a:noFill/>
        </p:spPr>
        <p:txBody>
          <a:bodyPr wrap="square" rtlCol="0">
            <a:spAutoFit/>
          </a:bodyPr>
          <a:lstStyle/>
          <a:p>
            <a:pPr algn="ctr"/>
            <a:r>
              <a:rPr lang="en-US" sz="3600" dirty="0" smtClean="0">
                <a:solidFill>
                  <a:srgbClr val="3366FF"/>
                </a:solidFill>
                <a:latin typeface="Arial Black"/>
              </a:rPr>
              <a:t>Lots of Cooler Stuff</a:t>
            </a:r>
          </a:p>
        </p:txBody>
      </p:sp>
    </p:spTree>
    <p:extLst>
      <p:ext uri="{BB962C8B-B14F-4D97-AF65-F5344CB8AC3E}">
        <p14:creationId xmlns:p14="http://schemas.microsoft.com/office/powerpoint/2010/main" val="304053405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lstStyle/>
          <a:p>
            <a:r>
              <a:rPr lang="en-US" sz="2400" dirty="0" smtClean="0"/>
              <a:t>O IV multiplet at 553-555 Å is clearly resolved (note log scale).</a:t>
            </a:r>
            <a:endParaRPr lang="en-US" sz="2400" dirty="0"/>
          </a:p>
        </p:txBody>
      </p:sp>
      <p:pic>
        <p:nvPicPr>
          <p:cNvPr id="3" name="Picture 2" descr="HotGrid-c.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849754" y="-241935"/>
            <a:ext cx="5452110" cy="7612380"/>
          </a:xfrm>
          <a:prstGeom prst="rect">
            <a:avLst/>
          </a:prstGeom>
        </p:spPr>
      </p:pic>
    </p:spTree>
    <p:extLst>
      <p:ext uri="{BB962C8B-B14F-4D97-AF65-F5344CB8AC3E}">
        <p14:creationId xmlns:p14="http://schemas.microsoft.com/office/powerpoint/2010/main" val="340323464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tGrid-d.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849754" y="-241935"/>
            <a:ext cx="5452110" cy="7612380"/>
          </a:xfrm>
          <a:prstGeom prst="rect">
            <a:avLst/>
          </a:prstGeom>
        </p:spPr>
      </p:pic>
      <p:sp>
        <p:nvSpPr>
          <p:cNvPr id="4" name="Title 1"/>
          <p:cNvSpPr>
            <a:spLocks noGrp="1"/>
          </p:cNvSpPr>
          <p:nvPr>
            <p:ph type="title"/>
          </p:nvPr>
        </p:nvSpPr>
        <p:spPr>
          <a:xfrm>
            <a:off x="457200" y="152400"/>
            <a:ext cx="8229600" cy="792162"/>
          </a:xfrm>
        </p:spPr>
        <p:txBody>
          <a:bodyPr/>
          <a:lstStyle/>
          <a:p>
            <a:r>
              <a:rPr lang="en-US" sz="3600" dirty="0" smtClean="0"/>
              <a:t>Ratio to O IV 625 is density-sensitive</a:t>
            </a:r>
            <a:endParaRPr lang="en-US" sz="3600" dirty="0"/>
          </a:p>
        </p:txBody>
      </p:sp>
    </p:spTree>
    <p:extLst>
      <p:ext uri="{BB962C8B-B14F-4D97-AF65-F5344CB8AC3E}">
        <p14:creationId xmlns:p14="http://schemas.microsoft.com/office/powerpoint/2010/main" val="330568705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tGrid-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849754" y="-241935"/>
            <a:ext cx="5452110" cy="7612380"/>
          </a:xfrm>
          <a:prstGeom prst="rect">
            <a:avLst/>
          </a:prstGeom>
        </p:spPr>
      </p:pic>
      <p:sp>
        <p:nvSpPr>
          <p:cNvPr id="5" name="Title 1"/>
          <p:cNvSpPr>
            <a:spLocks noGrp="1"/>
          </p:cNvSpPr>
          <p:nvPr>
            <p:ph type="title"/>
          </p:nvPr>
        </p:nvSpPr>
        <p:spPr>
          <a:xfrm>
            <a:off x="457200" y="152400"/>
            <a:ext cx="8229600" cy="792162"/>
          </a:xfrm>
        </p:spPr>
        <p:txBody>
          <a:bodyPr/>
          <a:lstStyle/>
          <a:p>
            <a:r>
              <a:rPr lang="en-US" sz="3600" dirty="0" smtClean="0"/>
              <a:t>… the densities …  </a:t>
            </a:r>
            <a:br>
              <a:rPr lang="en-US" sz="3600" dirty="0" smtClean="0"/>
            </a:br>
            <a:r>
              <a:rPr lang="en-US" sz="2400" dirty="0" smtClean="0"/>
              <a:t>(This is only one example of many useful line ratios.)</a:t>
            </a:r>
            <a:endParaRPr lang="en-US" sz="2400" dirty="0"/>
          </a:p>
        </p:txBody>
      </p:sp>
    </p:spTree>
    <p:extLst>
      <p:ext uri="{BB962C8B-B14F-4D97-AF65-F5344CB8AC3E}">
        <p14:creationId xmlns:p14="http://schemas.microsoft.com/office/powerpoint/2010/main" val="291939724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F0000"/>
            </a:gs>
            <a:gs pos="75000">
              <a:srgbClr val="000090"/>
            </a:gs>
          </a:gsLst>
          <a:lin ang="16200000" scaled="0"/>
          <a:tileRect/>
        </a:gradFill>
        <a:effectLst/>
      </p:bgPr>
    </p:bg>
    <p:spTree>
      <p:nvGrpSpPr>
        <p:cNvPr id="1" name=""/>
        <p:cNvGrpSpPr/>
        <p:nvPr/>
      </p:nvGrpSpPr>
      <p:grpSpPr>
        <a:xfrm>
          <a:off x="0" y="0"/>
          <a:ext cx="0" cy="0"/>
          <a:chOff x="0" y="0"/>
          <a:chExt cx="0" cy="0"/>
        </a:xfrm>
      </p:grpSpPr>
      <p:sp>
        <p:nvSpPr>
          <p:cNvPr id="4" name="Content Placeholder 2"/>
          <p:cNvSpPr txBox="1">
            <a:spLocks/>
          </p:cNvSpPr>
          <p:nvPr/>
        </p:nvSpPr>
        <p:spPr bwMode="auto">
          <a:xfrm>
            <a:off x="533400" y="228600"/>
            <a:ext cx="8077200" cy="662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lgn="ctr">
              <a:spcBef>
                <a:spcPct val="20000"/>
              </a:spcBef>
              <a:spcAft>
                <a:spcPts val="1200"/>
              </a:spcAft>
            </a:pPr>
            <a:r>
              <a:rPr kumimoji="0" lang="en-US" sz="2400" b="1" i="0" u="none" strike="noStrike" kern="1200" cap="none" spc="0" normalizeH="0" baseline="0" noProof="0" dirty="0" smtClean="0">
                <a:ln>
                  <a:noFill/>
                </a:ln>
                <a:solidFill>
                  <a:schemeClr val="bg1"/>
                </a:solidFill>
                <a:effectLst/>
                <a:uLnTx/>
                <a:uFillTx/>
                <a:latin typeface="+mn-lt"/>
                <a:ea typeface="+mn-ea"/>
                <a:cs typeface="+mn-cs"/>
              </a:rPr>
              <a:t>EUNIS-2013 </a:t>
            </a:r>
            <a:r>
              <a:rPr lang="en-US" sz="2400" b="1" dirty="0" smtClean="0">
                <a:solidFill>
                  <a:schemeClr val="bg1"/>
                </a:solidFill>
                <a:latin typeface="+mn-lt"/>
                <a:cs typeface="+mn-cs"/>
              </a:rPr>
              <a:t>… stay tuned for level 1 data release</a:t>
            </a:r>
            <a:endParaRPr kumimoji="0" lang="en-US" sz="2400" b="1" i="0" u="none" strike="noStrike" kern="1200" cap="none" spc="0" normalizeH="0" baseline="0" noProof="0" dirty="0" smtClean="0">
              <a:ln>
                <a:noFill/>
              </a:ln>
              <a:solidFill>
                <a:schemeClr val="bg1"/>
              </a:solidFill>
              <a:effectLst/>
              <a:uLnTx/>
              <a:uFillTx/>
              <a:latin typeface="+mn-lt"/>
              <a:ea typeface="+mn-ea"/>
              <a:cs typeface="+mn-cs"/>
            </a:endParaRPr>
          </a:p>
          <a:p>
            <a:pPr marL="182880" lvl="0" indent="-182880">
              <a:spcBef>
                <a:spcPct val="20000"/>
              </a:spcBef>
              <a:spcAft>
                <a:spcPts val="600"/>
              </a:spcAft>
              <a:buFont typeface="Arial"/>
              <a:buChar char="•"/>
            </a:pPr>
            <a:r>
              <a:rPr lang="en-US" sz="2200" b="1" dirty="0" smtClean="0">
                <a:solidFill>
                  <a:schemeClr val="bg1"/>
                </a:solidFill>
                <a:latin typeface="+mn-lt"/>
                <a:cs typeface="+mn-cs"/>
              </a:rPr>
              <a:t>EUNIS-2013 Incorporates a </a:t>
            </a:r>
            <a:r>
              <a:rPr kumimoji="0" lang="en-US" sz="2200" b="1" i="0" u="none" strike="noStrike" kern="1200" cap="none" spc="0" normalizeH="0" baseline="0" noProof="0" dirty="0" smtClean="0">
                <a:ln>
                  <a:noFill/>
                </a:ln>
                <a:solidFill>
                  <a:schemeClr val="bg1"/>
                </a:solidFill>
                <a:effectLst/>
                <a:uLnTx/>
                <a:uFillTx/>
                <a:latin typeface="+mn-lt"/>
                <a:ea typeface="+mn-ea"/>
                <a:cs typeface="+mn-cs"/>
              </a:rPr>
              <a:t>new 525–630 nm channel covering a wide temperature range of 0.025 to 10 MK. </a:t>
            </a:r>
          </a:p>
          <a:p>
            <a:pPr marL="182880" lvl="0" indent="-182880">
              <a:spcBef>
                <a:spcPct val="20000"/>
              </a:spcBef>
              <a:spcAft>
                <a:spcPts val="600"/>
              </a:spcAft>
              <a:buFont typeface="Arial"/>
              <a:buChar char="•"/>
            </a:pPr>
            <a:r>
              <a:rPr lang="en-US" sz="2200" b="1" dirty="0" smtClean="0">
                <a:solidFill>
                  <a:schemeClr val="bg1"/>
                </a:solidFill>
                <a:latin typeface="+mn-lt"/>
                <a:cs typeface="+mn-cs"/>
              </a:rPr>
              <a:t>Provides the highest resolution observations of this important solar spectral region to date.</a:t>
            </a:r>
          </a:p>
          <a:p>
            <a:pPr marL="182880" lvl="0" indent="-182880">
              <a:spcBef>
                <a:spcPct val="20000"/>
              </a:spcBef>
              <a:spcAft>
                <a:spcPts val="600"/>
              </a:spcAft>
              <a:buFont typeface="Arial"/>
              <a:buChar char="•"/>
            </a:pPr>
            <a:r>
              <a:rPr kumimoji="0" lang="en-US" sz="2200" b="1" i="0" u="none" strike="noStrike" kern="1200" cap="none" spc="0" normalizeH="0" baseline="0" noProof="0" dirty="0" smtClean="0">
                <a:ln>
                  <a:noFill/>
                </a:ln>
                <a:solidFill>
                  <a:schemeClr val="bg1"/>
                </a:solidFill>
                <a:effectLst/>
                <a:uLnTx/>
                <a:uFillTx/>
                <a:latin typeface="+mn-lt"/>
                <a:ea typeface="+mn-ea"/>
                <a:cs typeface="+mn-cs"/>
              </a:rPr>
              <a:t>Sees Fe XIX and Fe XX emission in flaring (and</a:t>
            </a:r>
            <a:r>
              <a:rPr kumimoji="0" lang="en-US" sz="2200" b="1" i="0" u="none" strike="noStrike" kern="1200" cap="none" spc="0" normalizeH="0" noProof="0" dirty="0" smtClean="0">
                <a:ln>
                  <a:noFill/>
                </a:ln>
                <a:solidFill>
                  <a:schemeClr val="bg1"/>
                </a:solidFill>
                <a:effectLst/>
                <a:uLnTx/>
                <a:uFillTx/>
                <a:latin typeface="+mn-lt"/>
                <a:ea typeface="+mn-ea"/>
                <a:cs typeface="+mn-cs"/>
              </a:rPr>
              <a:t> non-flaring?) ARs </a:t>
            </a:r>
            <a:r>
              <a:rPr kumimoji="0" lang="en-US" sz="2800" b="1" i="0" u="none" strike="noStrike" kern="1200" cap="none" spc="0" normalizeH="0" noProof="0" dirty="0" smtClean="0">
                <a:ln>
                  <a:noFill/>
                </a:ln>
                <a:solidFill>
                  <a:schemeClr val="bg1"/>
                </a:solidFill>
                <a:effectLst/>
                <a:uLnTx/>
                <a:uFillTx/>
                <a:latin typeface="+mn-lt"/>
                <a:ea typeface="+mn-ea"/>
                <a:cs typeface="+mn-cs"/>
              </a:rPr>
              <a:t>*</a:t>
            </a:r>
            <a:endParaRPr kumimoji="0" lang="en-US" sz="2800" b="1" i="0" u="none" strike="noStrike" kern="1200" cap="none" spc="0" normalizeH="0" baseline="0" noProof="0" dirty="0" smtClean="0">
              <a:ln>
                <a:noFill/>
              </a:ln>
              <a:solidFill>
                <a:schemeClr val="bg1"/>
              </a:solidFill>
              <a:effectLst/>
              <a:uLnTx/>
              <a:uFillTx/>
              <a:latin typeface="+mn-lt"/>
              <a:ea typeface="+mn-ea"/>
              <a:cs typeface="+mn-cs"/>
            </a:endParaRPr>
          </a:p>
          <a:p>
            <a:pPr marL="182880" indent="-182880">
              <a:spcBef>
                <a:spcPct val="20000"/>
              </a:spcBef>
              <a:spcAft>
                <a:spcPts val="600"/>
              </a:spcAft>
              <a:buFont typeface="Arial"/>
              <a:buChar char="•"/>
            </a:pPr>
            <a:r>
              <a:rPr lang="en-US" sz="2200" b="1" dirty="0" smtClean="0">
                <a:solidFill>
                  <a:schemeClr val="bg1"/>
                </a:solidFill>
                <a:latin typeface="+mn-lt"/>
                <a:cs typeface="+mn-cs"/>
              </a:rPr>
              <a:t>Co-observed</a:t>
            </a:r>
            <a:r>
              <a:rPr kumimoji="0" lang="en-US" sz="2200" b="1" i="0" u="none" strike="noStrike" kern="1200" cap="none" spc="0" normalizeH="0" baseline="0" noProof="0" dirty="0" smtClean="0">
                <a:ln>
                  <a:noFill/>
                </a:ln>
                <a:solidFill>
                  <a:schemeClr val="bg1"/>
                </a:solidFill>
                <a:effectLst/>
                <a:uLnTx/>
                <a:uFillTx/>
                <a:latin typeface="+mn-lt"/>
                <a:ea typeface="+mn-ea"/>
                <a:cs typeface="+mn-cs"/>
              </a:rPr>
              <a:t> </a:t>
            </a:r>
            <a:r>
              <a:rPr lang="en-US" sz="2200" b="1" dirty="0" smtClean="0">
                <a:solidFill>
                  <a:schemeClr val="bg1"/>
                </a:solidFill>
                <a:latin typeface="+mn-lt"/>
              </a:rPr>
              <a:t>dynamic coronal AR and QS phenomena with DST/IBIS, Hinode/EIS, SoHO/CDS, RHESSI and SDO</a:t>
            </a:r>
          </a:p>
          <a:p>
            <a:pPr marL="182880" indent="-182880">
              <a:spcBef>
                <a:spcPct val="20000"/>
              </a:spcBef>
              <a:spcAft>
                <a:spcPts val="600"/>
              </a:spcAft>
              <a:buFont typeface="Arial"/>
              <a:buChar char="•"/>
            </a:pPr>
            <a:r>
              <a:rPr lang="en-US" sz="2200" b="1" dirty="0" smtClean="0">
                <a:solidFill>
                  <a:schemeClr val="bg1"/>
                </a:solidFill>
                <a:latin typeface="+mn-lt"/>
                <a:cs typeface="+mn-cs"/>
              </a:rPr>
              <a:t>Will p</a:t>
            </a:r>
            <a:r>
              <a:rPr kumimoji="0" lang="en-US" sz="2200" b="1" i="0" u="none" strike="noStrike" kern="1200" cap="none" spc="0" normalizeH="0" baseline="0" noProof="0" dirty="0" smtClean="0">
                <a:ln>
                  <a:noFill/>
                </a:ln>
                <a:solidFill>
                  <a:schemeClr val="bg1"/>
                </a:solidFill>
                <a:effectLst/>
                <a:uLnTx/>
                <a:uFillTx/>
                <a:latin typeface="+mn-lt"/>
                <a:ea typeface="+mn-ea"/>
                <a:cs typeface="+mn-cs"/>
              </a:rPr>
              <a:t>rovide </a:t>
            </a:r>
            <a:r>
              <a:rPr lang="en-US" sz="2200" b="1" dirty="0" smtClean="0">
                <a:solidFill>
                  <a:schemeClr val="bg1"/>
                </a:solidFill>
                <a:latin typeface="+mn-lt"/>
                <a:cs typeface="+mn-cs"/>
              </a:rPr>
              <a:t>absolute radiometric calibration of EIS, CDS, and AIA </a:t>
            </a:r>
          </a:p>
          <a:p>
            <a:pPr marL="182880" indent="-182880">
              <a:spcBef>
                <a:spcPct val="20000"/>
              </a:spcBef>
              <a:spcAft>
                <a:spcPts val="600"/>
              </a:spcAft>
              <a:buFont typeface="Arial"/>
              <a:buChar char="•"/>
            </a:pPr>
            <a:r>
              <a:rPr lang="en-US" sz="2200" b="1" dirty="0" smtClean="0">
                <a:solidFill>
                  <a:schemeClr val="bg1"/>
                </a:solidFill>
                <a:latin typeface="+mn-lt"/>
              </a:rPr>
              <a:t>Provides the first flight demonstration of cooled (-20 C) APS/CMOS arrays to achiev read-noise limited performance</a:t>
            </a:r>
          </a:p>
          <a:p>
            <a:pPr>
              <a:spcBef>
                <a:spcPct val="20000"/>
              </a:spcBef>
              <a:spcAft>
                <a:spcPts val="600"/>
              </a:spcAft>
            </a:pPr>
            <a:endParaRPr lang="en-US" sz="1400" b="1" dirty="0" smtClean="0">
              <a:solidFill>
                <a:schemeClr val="bg1"/>
              </a:solidFill>
              <a:latin typeface="+mn-lt"/>
              <a:cs typeface="+mn-cs"/>
            </a:endParaRPr>
          </a:p>
          <a:p>
            <a:pPr lvl="0">
              <a:spcBef>
                <a:spcPct val="20000"/>
              </a:spcBef>
            </a:pPr>
            <a:r>
              <a:rPr lang="en-US" sz="3200" b="1" dirty="0" smtClean="0">
                <a:solidFill>
                  <a:schemeClr val="bg1"/>
                </a:solidFill>
                <a:latin typeface="+mn-lt"/>
                <a:cs typeface="+mn-cs"/>
              </a:rPr>
              <a:t>*</a:t>
            </a:r>
            <a:r>
              <a:rPr lang="en-US" sz="2200" b="1" dirty="0" smtClean="0">
                <a:solidFill>
                  <a:schemeClr val="bg1"/>
                </a:solidFill>
                <a:latin typeface="+mn-lt"/>
                <a:cs typeface="+mn-cs"/>
              </a:rPr>
              <a:t> What about elsewhere?  </a:t>
            </a:r>
            <a:r>
              <a:rPr lang="en-US" sz="2200" b="1" dirty="0">
                <a:solidFill>
                  <a:schemeClr val="bg1"/>
                </a:solidFill>
                <a:latin typeface="+mn-lt"/>
                <a:cs typeface="+mn-cs"/>
              </a:rPr>
              <a:t>Hard to say, </a:t>
            </a:r>
            <a:r>
              <a:rPr lang="en-US" sz="2200" b="1" dirty="0" smtClean="0">
                <a:solidFill>
                  <a:schemeClr val="bg1"/>
                </a:solidFill>
                <a:latin typeface="+mn-lt"/>
                <a:cs typeface="+mn-cs"/>
              </a:rPr>
              <a:t>but noting the strongest lines of </a:t>
            </a:r>
            <a:r>
              <a:rPr lang="en-US" sz="2200" b="1" dirty="0">
                <a:solidFill>
                  <a:schemeClr val="bg1"/>
                </a:solidFill>
                <a:latin typeface="+mn-lt"/>
                <a:cs typeface="+mn-cs"/>
              </a:rPr>
              <a:t>Fe XVIII–Fe XXIII are </a:t>
            </a:r>
            <a:r>
              <a:rPr lang="en-US" sz="2200" b="1" dirty="0" smtClean="0">
                <a:solidFill>
                  <a:schemeClr val="bg1"/>
                </a:solidFill>
                <a:latin typeface="+mn-lt"/>
                <a:cs typeface="+mn-cs"/>
              </a:rPr>
              <a:t>all in </a:t>
            </a:r>
            <a:r>
              <a:rPr lang="en-US" sz="2200" b="1" dirty="0">
                <a:solidFill>
                  <a:schemeClr val="bg1"/>
                </a:solidFill>
                <a:latin typeface="+mn-lt"/>
                <a:cs typeface="+mn-cs"/>
              </a:rPr>
              <a:t>the 90–140 Å </a:t>
            </a:r>
            <a:r>
              <a:rPr lang="en-US" sz="2200" b="1" dirty="0" smtClean="0">
                <a:solidFill>
                  <a:schemeClr val="bg1"/>
                </a:solidFill>
                <a:latin typeface="+mn-lt"/>
                <a:cs typeface="+mn-cs"/>
              </a:rPr>
              <a:t>band …</a:t>
            </a:r>
            <a:endParaRPr kumimoji="0" lang="en-US" sz="2200" b="1"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73459223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F0000"/>
            </a:gs>
            <a:gs pos="75000">
              <a:srgbClr val="000090"/>
            </a:gs>
          </a:gsLst>
          <a:lin ang="16200000" scaled="0"/>
          <a:tileRect/>
        </a:gradFill>
        <a:effectLst/>
      </p:bgPr>
    </p:bg>
    <p:spTree>
      <p:nvGrpSpPr>
        <p:cNvPr id="1" name=""/>
        <p:cNvGrpSpPr/>
        <p:nvPr/>
      </p:nvGrpSpPr>
      <p:grpSpPr>
        <a:xfrm>
          <a:off x="0" y="0"/>
          <a:ext cx="0" cy="0"/>
          <a:chOff x="0" y="0"/>
          <a:chExt cx="0" cy="0"/>
        </a:xfrm>
      </p:grpSpPr>
      <p:sp>
        <p:nvSpPr>
          <p:cNvPr id="4" name="Content Placeholder 2"/>
          <p:cNvSpPr txBox="1">
            <a:spLocks/>
          </p:cNvSpPr>
          <p:nvPr/>
        </p:nvSpPr>
        <p:spPr bwMode="auto">
          <a:xfrm>
            <a:off x="533400" y="228600"/>
            <a:ext cx="8077200" cy="662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lgn="ctr">
              <a:spcBef>
                <a:spcPct val="20000"/>
              </a:spcBef>
              <a:spcAft>
                <a:spcPts val="1200"/>
              </a:spcAft>
            </a:pPr>
            <a:r>
              <a:rPr kumimoji="0" lang="en-US" sz="2400" b="1" i="0" u="none" strike="noStrike" kern="1200" cap="none" spc="0" normalizeH="0" baseline="0" noProof="0" dirty="0" smtClean="0">
                <a:ln>
                  <a:noFill/>
                </a:ln>
                <a:solidFill>
                  <a:schemeClr val="bg1"/>
                </a:solidFill>
                <a:effectLst/>
                <a:uLnTx/>
                <a:uFillTx/>
                <a:latin typeface="+mn-lt"/>
                <a:ea typeface="+mn-ea"/>
                <a:cs typeface="+mn-cs"/>
              </a:rPr>
              <a:t>EUNIS-2013 </a:t>
            </a:r>
            <a:r>
              <a:rPr lang="en-US" sz="2400" b="1" dirty="0" smtClean="0">
                <a:solidFill>
                  <a:schemeClr val="bg1"/>
                </a:solidFill>
                <a:latin typeface="+mn-lt"/>
                <a:cs typeface="+mn-cs"/>
              </a:rPr>
              <a:t>… to see more, please stop </a:t>
            </a:r>
            <a:r>
              <a:rPr lang="en-US" sz="2400" b="1" dirty="0" smtClean="0">
                <a:solidFill>
                  <a:schemeClr val="bg1"/>
                </a:solidFill>
                <a:latin typeface="+mn-lt"/>
                <a:cs typeface="+mn-cs"/>
              </a:rPr>
              <a:t>by poster #10</a:t>
            </a:r>
            <a:endParaRPr kumimoji="0" lang="en-US" sz="2400" b="1" i="0" u="none" strike="noStrike" kern="1200" cap="none" spc="0" normalizeH="0" baseline="0" noProof="0" dirty="0" smtClean="0">
              <a:ln>
                <a:noFill/>
              </a:ln>
              <a:solidFill>
                <a:schemeClr val="bg1"/>
              </a:solidFill>
              <a:effectLst/>
              <a:uLnTx/>
              <a:uFillTx/>
              <a:latin typeface="+mn-lt"/>
              <a:ea typeface="+mn-ea"/>
              <a:cs typeface="+mn-cs"/>
            </a:endParaRPr>
          </a:p>
          <a:p>
            <a:pPr lvl="0">
              <a:spcBef>
                <a:spcPct val="20000"/>
              </a:spcBef>
              <a:spcAft>
                <a:spcPts val="1200"/>
              </a:spcAft>
            </a:pPr>
            <a:r>
              <a:rPr lang="en-US" sz="2200" b="1" dirty="0" smtClean="0">
                <a:solidFill>
                  <a:schemeClr val="bg1"/>
                </a:solidFill>
                <a:latin typeface="+mn-lt"/>
                <a:cs typeface="+mn-cs"/>
              </a:rPr>
              <a:t>Future flights of EUNIS can:</a:t>
            </a:r>
          </a:p>
          <a:p>
            <a:pPr marL="182880" indent="-182880">
              <a:spcBef>
                <a:spcPct val="20000"/>
              </a:spcBef>
              <a:spcAft>
                <a:spcPts val="600"/>
              </a:spcAft>
              <a:buFont typeface="Arial"/>
              <a:buChar char="•"/>
            </a:pPr>
            <a:r>
              <a:rPr lang="en-US" sz="2200" b="1" dirty="0" smtClean="0">
                <a:solidFill>
                  <a:schemeClr val="bg1"/>
                </a:solidFill>
                <a:latin typeface="+mn-lt"/>
                <a:cs typeface="+mn-cs"/>
              </a:rPr>
              <a:t>Explore </a:t>
            </a:r>
            <a:r>
              <a:rPr lang="en-US" sz="2200" b="1" dirty="0">
                <a:solidFill>
                  <a:schemeClr val="bg1"/>
                </a:solidFill>
                <a:latin typeface="+mn-lt"/>
                <a:cs typeface="+mn-cs"/>
              </a:rPr>
              <a:t>the poorly-known 90–140 Å wavelength </a:t>
            </a:r>
            <a:r>
              <a:rPr lang="en-US" sz="2200" b="1" dirty="0" smtClean="0">
                <a:solidFill>
                  <a:schemeClr val="bg1"/>
                </a:solidFill>
                <a:latin typeface="+mn-lt"/>
                <a:cs typeface="+mn-cs"/>
              </a:rPr>
              <a:t>band, which has never been observed with an imaging spectrograph.</a:t>
            </a:r>
          </a:p>
          <a:p>
            <a:pPr marL="182880" lvl="0" indent="-182880">
              <a:spcBef>
                <a:spcPct val="20000"/>
              </a:spcBef>
              <a:spcAft>
                <a:spcPts val="600"/>
              </a:spcAft>
              <a:buFont typeface="Arial"/>
              <a:buChar char="•"/>
            </a:pPr>
            <a:r>
              <a:rPr lang="en-US" sz="2200" b="1" dirty="0">
                <a:solidFill>
                  <a:schemeClr val="bg1"/>
                </a:solidFill>
                <a:latin typeface="+mn-lt"/>
              </a:rPr>
              <a:t>Test theories of coronal heating by </a:t>
            </a:r>
            <a:r>
              <a:rPr lang="en-US" sz="2200" b="1" dirty="0" smtClean="0">
                <a:solidFill>
                  <a:schemeClr val="bg1"/>
                </a:solidFill>
                <a:latin typeface="+mn-lt"/>
              </a:rPr>
              <a:t>quantifying the faint signature of sub-resolution impulsive events, using the brightest of the hot </a:t>
            </a:r>
            <a:r>
              <a:rPr lang="en-US" sz="2200" b="1" dirty="0">
                <a:solidFill>
                  <a:schemeClr val="bg1"/>
                </a:solidFill>
                <a:latin typeface="+mn-lt"/>
              </a:rPr>
              <a:t>(4–10 MK) </a:t>
            </a:r>
            <a:r>
              <a:rPr lang="en-US" sz="2200" b="1" dirty="0" smtClean="0">
                <a:solidFill>
                  <a:schemeClr val="bg1"/>
                </a:solidFill>
                <a:latin typeface="+mn-lt"/>
              </a:rPr>
              <a:t>emission </a:t>
            </a:r>
            <a:r>
              <a:rPr lang="en-US" sz="2200" b="1" dirty="0">
                <a:solidFill>
                  <a:schemeClr val="bg1"/>
                </a:solidFill>
                <a:latin typeface="+mn-lt"/>
              </a:rPr>
              <a:t>lines</a:t>
            </a:r>
            <a:r>
              <a:rPr lang="en-US" sz="2200" b="1" dirty="0" smtClean="0">
                <a:solidFill>
                  <a:schemeClr val="bg1"/>
                </a:solidFill>
                <a:latin typeface="+mn-lt"/>
              </a:rPr>
              <a:t>.</a:t>
            </a:r>
            <a:endParaRPr lang="en-US" sz="2200" b="1" dirty="0">
              <a:solidFill>
                <a:schemeClr val="bg1"/>
              </a:solidFill>
              <a:latin typeface="+mn-lt"/>
              <a:cs typeface="+mn-cs"/>
            </a:endParaRPr>
          </a:p>
          <a:p>
            <a:pPr marL="182880" indent="-182880">
              <a:spcBef>
                <a:spcPct val="20000"/>
              </a:spcBef>
              <a:spcAft>
                <a:spcPts val="600"/>
              </a:spcAft>
              <a:buFont typeface="Arial"/>
              <a:buChar char="•"/>
            </a:pPr>
            <a:r>
              <a:rPr lang="en-US" sz="2200" b="1" dirty="0">
                <a:solidFill>
                  <a:schemeClr val="bg1"/>
                </a:solidFill>
                <a:latin typeface="+mn-lt"/>
                <a:cs typeface="+mn-cs"/>
              </a:rPr>
              <a:t>Derive accurate and reliable temperature-response curves for the two shortest wavelength bands of the SDO Atmospheric Imaging </a:t>
            </a:r>
            <a:r>
              <a:rPr lang="en-US" sz="2200" b="1" dirty="0" smtClean="0">
                <a:solidFill>
                  <a:schemeClr val="bg1"/>
                </a:solidFill>
                <a:latin typeface="+mn-lt"/>
                <a:cs typeface="+mn-cs"/>
              </a:rPr>
              <a:t>Assembly</a:t>
            </a:r>
          </a:p>
          <a:p>
            <a:pPr marL="182880" indent="-182880">
              <a:spcBef>
                <a:spcPct val="20000"/>
              </a:spcBef>
              <a:spcAft>
                <a:spcPts val="600"/>
              </a:spcAft>
              <a:buFont typeface="Arial"/>
              <a:buChar char="•"/>
            </a:pPr>
            <a:endParaRPr lang="en-US" sz="2000" b="1" dirty="0">
              <a:solidFill>
                <a:schemeClr val="bg1"/>
              </a:solidFill>
              <a:latin typeface="+mn-lt"/>
              <a:cs typeface="+mn-cs"/>
            </a:endParaRPr>
          </a:p>
          <a:p>
            <a:pPr>
              <a:spcBef>
                <a:spcPct val="20000"/>
              </a:spcBef>
              <a:spcAft>
                <a:spcPts val="1200"/>
              </a:spcAft>
            </a:pPr>
            <a:r>
              <a:rPr lang="en-US" sz="2200" b="1" dirty="0">
                <a:solidFill>
                  <a:schemeClr val="bg1"/>
                </a:solidFill>
                <a:latin typeface="+mn-lt"/>
              </a:rPr>
              <a:t>Many thanks for the support of co-observers and folks at WSMR, WFF, GSFC </a:t>
            </a:r>
            <a:r>
              <a:rPr lang="en-US" sz="2200" b="1">
                <a:solidFill>
                  <a:schemeClr val="bg1"/>
                </a:solidFill>
                <a:latin typeface="+mn-lt"/>
              </a:rPr>
              <a:t>and </a:t>
            </a:r>
            <a:r>
              <a:rPr lang="en-US" sz="2200" b="1" smtClean="0">
                <a:solidFill>
                  <a:schemeClr val="bg1"/>
                </a:solidFill>
                <a:latin typeface="+mn-lt"/>
              </a:rPr>
              <a:t>HQ!</a:t>
            </a:r>
            <a:endParaRPr lang="en-US" sz="2200" b="1" dirty="0">
              <a:latin typeface="+mn-lt"/>
            </a:endParaRPr>
          </a:p>
          <a:p>
            <a:pPr lvl="0">
              <a:spcBef>
                <a:spcPct val="20000"/>
              </a:spcBef>
            </a:pPr>
            <a:r>
              <a:rPr lang="en-US" sz="2200" b="1" dirty="0" smtClean="0">
                <a:solidFill>
                  <a:schemeClr val="bg1"/>
                </a:solidFill>
                <a:latin typeface="+mn-lt"/>
                <a:cs typeface="+mn-cs"/>
              </a:rPr>
              <a:t>EUNIS is supported by NASA through the Low Cost Access to Space Program in Solar and Heliospheric Physics.</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415289"/>
            <a:ext cx="8077200" cy="5909311"/>
          </a:xfrm>
          <a:prstGeom prst="rect">
            <a:avLst/>
          </a:prstGeom>
        </p:spPr>
        <p:txBody>
          <a:bodyPr wrap="square">
            <a:spAutoFit/>
          </a:bodyPr>
          <a:lstStyle/>
          <a:p>
            <a:r>
              <a:rPr lang="en-US" b="1" dirty="0"/>
              <a:t>First Results from the EUNIS 2013 Sounding Rocket Campaign </a:t>
            </a:r>
          </a:p>
          <a:p>
            <a:r>
              <a:rPr lang="en-US" dirty="0"/>
              <a:t>A. Daw</a:t>
            </a:r>
            <a:r>
              <a:rPr lang="en-US" baseline="30000" dirty="0"/>
              <a:t>1</a:t>
            </a:r>
            <a:r>
              <a:rPr lang="en-US" dirty="0"/>
              <a:t>, C. Beck</a:t>
            </a:r>
            <a:r>
              <a:rPr lang="en-US" baseline="30000" dirty="0"/>
              <a:t>2</a:t>
            </a:r>
            <a:r>
              <a:rPr lang="en-US" dirty="0"/>
              <a:t>, J. Brosius</a:t>
            </a:r>
            <a:r>
              <a:rPr lang="en-US" baseline="30000" dirty="0"/>
              <a:t>3</a:t>
            </a:r>
            <a:r>
              <a:rPr lang="en-US" dirty="0"/>
              <a:t>, G. Cauzzi</a:t>
            </a:r>
            <a:r>
              <a:rPr lang="en-US" baseline="30000" dirty="0"/>
              <a:t>4</a:t>
            </a:r>
            <a:r>
              <a:rPr lang="en-US" dirty="0"/>
              <a:t>, J.P. Haas</a:t>
            </a:r>
            <a:r>
              <a:rPr lang="en-US" baseline="30000" dirty="0"/>
              <a:t>1</a:t>
            </a:r>
            <a:r>
              <a:rPr lang="en-US" dirty="0"/>
              <a:t>, T. Plummer</a:t>
            </a:r>
            <a:r>
              <a:rPr lang="en-US" baseline="30000" dirty="0"/>
              <a:t>1</a:t>
            </a:r>
            <a:r>
              <a:rPr lang="en-US" dirty="0"/>
              <a:t>, D. Rabin</a:t>
            </a:r>
            <a:r>
              <a:rPr lang="en-US" baseline="30000" dirty="0"/>
              <a:t>1</a:t>
            </a:r>
            <a:r>
              <a:rPr lang="en-US" dirty="0"/>
              <a:t>, K. Reardon</a:t>
            </a:r>
            <a:r>
              <a:rPr lang="en-US" baseline="30000" dirty="0"/>
              <a:t>2</a:t>
            </a:r>
            <a:r>
              <a:rPr lang="en-US" dirty="0"/>
              <a:t> </a:t>
            </a:r>
          </a:p>
          <a:p>
            <a:r>
              <a:rPr lang="en-US" i="1" baseline="30000" dirty="0"/>
              <a:t>1</a:t>
            </a:r>
            <a:r>
              <a:rPr lang="en-US" i="1" dirty="0"/>
              <a:t>NASA Goddard Space Flight Center, </a:t>
            </a:r>
            <a:r>
              <a:rPr lang="en-US" i="1" baseline="30000" dirty="0"/>
              <a:t>2</a:t>
            </a:r>
            <a:r>
              <a:rPr lang="en-US" i="1" dirty="0"/>
              <a:t>National Solar Observatory, </a:t>
            </a:r>
            <a:r>
              <a:rPr lang="en-US" i="1" baseline="30000" dirty="0"/>
              <a:t>3</a:t>
            </a:r>
            <a:r>
              <a:rPr lang="en-US" i="1" dirty="0"/>
              <a:t>Catholic University of America at NASA-GSFC, </a:t>
            </a:r>
            <a:r>
              <a:rPr lang="en-US" i="1" baseline="30000" dirty="0"/>
              <a:t>4</a:t>
            </a:r>
            <a:r>
              <a:rPr lang="en-US" i="1" dirty="0"/>
              <a:t>INAF-Osservatorio di Arcetri </a:t>
            </a:r>
          </a:p>
          <a:p>
            <a:r>
              <a:rPr lang="en-US" i="1" dirty="0"/>
              <a:t> </a:t>
            </a:r>
          </a:p>
          <a:p>
            <a:r>
              <a:rPr lang="en-US" b="1" dirty="0"/>
              <a:t>Abstract. </a:t>
            </a:r>
            <a:r>
              <a:rPr lang="en-US" dirty="0"/>
              <a:t>The Extreme Ultraviolet Normal Incidence Spectrograph (EUNIS) sounding rocket launched 23 April 2013 at 17:30 UT, as part of a campaign including co-ordinated observations with the Dunn Solar Telescope/IBIS, Hinode/EIS, SoHO/CDS, RHESSI and SDO.  EUNIS obtained the highest-resolution observations of the solar spectrum from 52-63 nm observed to date, as well as observations with the previously-flown waveband from 30-37 nm.  The broad spectral coverage of the EUV observations includes emission lines of ionization stages from He I to Fe XIX, and thus a wide temperature range of 0.025 to 10 MK.  Absolute radiometric calibration of EUNIS provides underflight calibration of CDS, EIS and AIA. Spectra were obtained with a 1.3 s cadence as the 660-arcsec long slit was rastered across two different regions. The observations captured a B-class flare in active region NOAA 11726 as well as active regions 11723, 11724, off-limb, quiet sun and a coronal hole.  We discuss first results from anaysis of this rich and extensive data set.  </a:t>
            </a:r>
          </a:p>
        </p:txBody>
      </p:sp>
    </p:spTree>
    <p:extLst>
      <p:ext uri="{BB962C8B-B14F-4D97-AF65-F5344CB8AC3E}">
        <p14:creationId xmlns:p14="http://schemas.microsoft.com/office/powerpoint/2010/main" val="263572979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9998"/>
            <a:ext cx="8229600" cy="635207"/>
          </a:xfrm>
        </p:spPr>
        <p:txBody>
          <a:bodyPr>
            <a:normAutofit/>
          </a:bodyPr>
          <a:lstStyle/>
          <a:p>
            <a:r>
              <a:rPr lang="en-US" sz="3200" dirty="0" smtClean="0"/>
              <a:t>Flight Data / Observation Sequence</a:t>
            </a:r>
            <a:endParaRPr lang="en-US" sz="3200" dirty="0"/>
          </a:p>
        </p:txBody>
      </p:sp>
      <p:pic>
        <p:nvPicPr>
          <p:cNvPr id="3" name="eunai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1" y="609600"/>
            <a:ext cx="8534400" cy="6027420"/>
          </a:xfrm>
          <a:prstGeom prst="rect">
            <a:avLst/>
          </a:prstGeom>
        </p:spPr>
      </p:pic>
    </p:spTree>
    <p:extLst>
      <p:ext uri="{BB962C8B-B14F-4D97-AF65-F5344CB8AC3E}">
        <p14:creationId xmlns:p14="http://schemas.microsoft.com/office/powerpoint/2010/main" val="314809346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a:spLocks noGrp="1"/>
          </p:cNvSpPr>
          <p:nvPr>
            <p:ph type="title"/>
          </p:nvPr>
        </p:nvSpPr>
        <p:spPr>
          <a:xfrm>
            <a:off x="457200" y="-16946"/>
            <a:ext cx="8229600" cy="792163"/>
          </a:xfrm>
        </p:spPr>
        <p:txBody>
          <a:bodyPr>
            <a:normAutofit/>
          </a:bodyPr>
          <a:lstStyle/>
          <a:p>
            <a:r>
              <a:rPr lang="en-US" sz="3200" dirty="0" smtClean="0"/>
              <a:t>Example Spectrum - NW Active Region</a:t>
            </a:r>
            <a:endParaRPr lang="en-US" sz="3200" dirty="0"/>
          </a:p>
        </p:txBody>
      </p:sp>
      <p:pic>
        <p:nvPicPr>
          <p:cNvPr id="3" name="Picture 2"/>
          <p:cNvPicPr>
            <a:picLocks noChangeAspect="1"/>
          </p:cNvPicPr>
          <p:nvPr/>
        </p:nvPicPr>
        <p:blipFill>
          <a:blip r:embed="rId2"/>
          <a:stretch>
            <a:fillRect/>
          </a:stretch>
        </p:blipFill>
        <p:spPr>
          <a:xfrm>
            <a:off x="4550122" y="775217"/>
            <a:ext cx="4500123" cy="5930798"/>
          </a:xfrm>
          <a:prstGeom prst="rect">
            <a:avLst/>
          </a:prstGeom>
        </p:spPr>
      </p:pic>
      <p:pic>
        <p:nvPicPr>
          <p:cNvPr id="4" name="Picture 3"/>
          <p:cNvPicPr>
            <a:picLocks noChangeAspect="1"/>
          </p:cNvPicPr>
          <p:nvPr/>
        </p:nvPicPr>
        <p:blipFill>
          <a:blip r:embed="rId3"/>
          <a:stretch>
            <a:fillRect/>
          </a:stretch>
        </p:blipFill>
        <p:spPr>
          <a:xfrm>
            <a:off x="80109" y="775217"/>
            <a:ext cx="4510013" cy="5930797"/>
          </a:xfrm>
          <a:prstGeom prst="rect">
            <a:avLst/>
          </a:prstGeom>
        </p:spPr>
      </p:pic>
    </p:spTree>
    <p:extLst>
      <p:ext uri="{BB962C8B-B14F-4D97-AF65-F5344CB8AC3E}">
        <p14:creationId xmlns:p14="http://schemas.microsoft.com/office/powerpoint/2010/main" val="96897914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a:spLocks noGrp="1"/>
          </p:cNvSpPr>
          <p:nvPr>
            <p:ph type="title"/>
          </p:nvPr>
        </p:nvSpPr>
        <p:spPr>
          <a:xfrm>
            <a:off x="457200" y="-16946"/>
            <a:ext cx="8229600" cy="792163"/>
          </a:xfrm>
        </p:spPr>
        <p:txBody>
          <a:bodyPr>
            <a:normAutofit/>
          </a:bodyPr>
          <a:lstStyle/>
          <a:p>
            <a:r>
              <a:rPr lang="en-US" sz="3200" dirty="0" smtClean="0"/>
              <a:t>Example Spectrum - SW Quiet Sun</a:t>
            </a:r>
            <a:endParaRPr lang="en-US" sz="3200" dirty="0"/>
          </a:p>
        </p:txBody>
      </p:sp>
      <p:pic>
        <p:nvPicPr>
          <p:cNvPr id="2" name="Picture 1"/>
          <p:cNvPicPr>
            <a:picLocks noChangeAspect="1"/>
          </p:cNvPicPr>
          <p:nvPr/>
        </p:nvPicPr>
        <p:blipFill>
          <a:blip r:embed="rId2"/>
          <a:stretch>
            <a:fillRect/>
          </a:stretch>
        </p:blipFill>
        <p:spPr>
          <a:xfrm>
            <a:off x="4540215" y="769642"/>
            <a:ext cx="4603785" cy="6012158"/>
          </a:xfrm>
          <a:prstGeom prst="rect">
            <a:avLst/>
          </a:prstGeom>
        </p:spPr>
      </p:pic>
      <p:pic>
        <p:nvPicPr>
          <p:cNvPr id="5" name="Picture 4"/>
          <p:cNvPicPr>
            <a:picLocks noChangeAspect="1"/>
          </p:cNvPicPr>
          <p:nvPr/>
        </p:nvPicPr>
        <p:blipFill>
          <a:blip r:embed="rId3"/>
          <a:stretch>
            <a:fillRect/>
          </a:stretch>
        </p:blipFill>
        <p:spPr>
          <a:xfrm>
            <a:off x="0" y="762000"/>
            <a:ext cx="4592835" cy="6019800"/>
          </a:xfrm>
          <a:prstGeom prst="rect">
            <a:avLst/>
          </a:prstGeom>
        </p:spPr>
      </p:pic>
    </p:spTree>
    <p:extLst>
      <p:ext uri="{BB962C8B-B14F-4D97-AF65-F5344CB8AC3E}">
        <p14:creationId xmlns:p14="http://schemas.microsoft.com/office/powerpoint/2010/main" val="42141099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0009" y="606714"/>
            <a:ext cx="8633985" cy="6091270"/>
          </a:xfrm>
          <a:prstGeom prst="rect">
            <a:avLst/>
          </a:prstGeom>
        </p:spPr>
      </p:pic>
      <p:sp>
        <p:nvSpPr>
          <p:cNvPr id="6" name="Title 1"/>
          <p:cNvSpPr txBox="1">
            <a:spLocks/>
          </p:cNvSpPr>
          <p:nvPr/>
        </p:nvSpPr>
        <p:spPr bwMode="auto">
          <a:xfrm>
            <a:off x="457200" y="19998"/>
            <a:ext cx="8229600" cy="6352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800" dirty="0" smtClean="0"/>
              <a:t>Why call it a ‘Campaign’?</a:t>
            </a:r>
            <a:endParaRPr lang="en-US" sz="2800" dirty="0"/>
          </a:p>
        </p:txBody>
      </p:sp>
    </p:spTree>
    <p:extLst>
      <p:ext uri="{BB962C8B-B14F-4D97-AF65-F5344CB8AC3E}">
        <p14:creationId xmlns:p14="http://schemas.microsoft.com/office/powerpoint/2010/main" val="3875957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0009" y="606714"/>
            <a:ext cx="8633985" cy="6091270"/>
          </a:xfrm>
          <a:prstGeom prst="rect">
            <a:avLst/>
          </a:prstGeom>
        </p:spPr>
      </p:pic>
      <p:pic>
        <p:nvPicPr>
          <p:cNvPr id="4" name="Picture 3"/>
          <p:cNvPicPr>
            <a:picLocks noChangeAspect="1"/>
          </p:cNvPicPr>
          <p:nvPr/>
        </p:nvPicPr>
        <p:blipFill>
          <a:blip r:embed="rId3">
            <a:alphaModFix amt="33000"/>
          </a:blip>
          <a:stretch>
            <a:fillRect/>
          </a:stretch>
        </p:blipFill>
        <p:spPr>
          <a:xfrm>
            <a:off x="-991614" y="838200"/>
            <a:ext cx="8764014" cy="5943600"/>
          </a:xfrm>
          <a:prstGeom prst="rect">
            <a:avLst/>
          </a:prstGeom>
        </p:spPr>
      </p:pic>
      <p:sp>
        <p:nvSpPr>
          <p:cNvPr id="2" name="Title 1"/>
          <p:cNvSpPr>
            <a:spLocks noGrp="1"/>
          </p:cNvSpPr>
          <p:nvPr>
            <p:ph type="title"/>
          </p:nvPr>
        </p:nvSpPr>
        <p:spPr/>
        <p:txBody>
          <a:bodyPr/>
          <a:lstStyle/>
          <a:p>
            <a:endParaRPr lang="en-US"/>
          </a:p>
        </p:txBody>
      </p:sp>
      <p:sp>
        <p:nvSpPr>
          <p:cNvPr id="8" name="Title 1"/>
          <p:cNvSpPr txBox="1">
            <a:spLocks/>
          </p:cNvSpPr>
          <p:nvPr/>
        </p:nvSpPr>
        <p:spPr bwMode="auto">
          <a:xfrm>
            <a:off x="457200" y="19998"/>
            <a:ext cx="8229600" cy="6352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400" dirty="0" smtClean="0"/>
              <a:t>… because three active regions were observed?</a:t>
            </a:r>
            <a:endParaRPr lang="en-US" sz="2400" dirty="0"/>
          </a:p>
        </p:txBody>
      </p:sp>
      <p:grpSp>
        <p:nvGrpSpPr>
          <p:cNvPr id="6" name="Group 5"/>
          <p:cNvGrpSpPr/>
          <p:nvPr/>
        </p:nvGrpSpPr>
        <p:grpSpPr>
          <a:xfrm>
            <a:off x="5020365" y="3056524"/>
            <a:ext cx="1425960" cy="1887175"/>
            <a:chOff x="5020365" y="3056524"/>
            <a:chExt cx="1425960" cy="1887175"/>
          </a:xfrm>
        </p:grpSpPr>
        <p:sp>
          <p:nvSpPr>
            <p:cNvPr id="5" name="TextBox 4"/>
            <p:cNvSpPr txBox="1"/>
            <p:nvPr/>
          </p:nvSpPr>
          <p:spPr>
            <a:xfrm rot="19715381">
              <a:off x="5020365" y="3056524"/>
              <a:ext cx="883725" cy="400110"/>
            </a:xfrm>
            <a:prstGeom prst="rect">
              <a:avLst/>
            </a:prstGeom>
            <a:noFill/>
          </p:spPr>
          <p:txBody>
            <a:bodyPr wrap="none" rtlCol="0">
              <a:spAutoFit/>
            </a:bodyPr>
            <a:lstStyle/>
            <a:p>
              <a:r>
                <a:rPr lang="en-US" sz="2000" b="1" dirty="0">
                  <a:solidFill>
                    <a:srgbClr val="FF0000"/>
                  </a:solidFill>
                </a:rPr>
                <a:t>11726</a:t>
              </a:r>
            </a:p>
          </p:txBody>
        </p:sp>
        <p:sp>
          <p:nvSpPr>
            <p:cNvPr id="7" name="TextBox 6"/>
            <p:cNvSpPr txBox="1"/>
            <p:nvPr/>
          </p:nvSpPr>
          <p:spPr>
            <a:xfrm rot="19188813">
              <a:off x="5105400" y="4543589"/>
              <a:ext cx="883725" cy="400110"/>
            </a:xfrm>
            <a:prstGeom prst="rect">
              <a:avLst/>
            </a:prstGeom>
            <a:noFill/>
          </p:spPr>
          <p:txBody>
            <a:bodyPr wrap="none" rtlCol="0">
              <a:spAutoFit/>
            </a:bodyPr>
            <a:lstStyle/>
            <a:p>
              <a:r>
                <a:rPr lang="en-US" sz="2000" b="1" dirty="0" smtClean="0">
                  <a:solidFill>
                    <a:srgbClr val="FF0000"/>
                  </a:solidFill>
                </a:rPr>
                <a:t>11724</a:t>
              </a:r>
              <a:endParaRPr lang="en-US" sz="2000" b="1" dirty="0">
                <a:solidFill>
                  <a:srgbClr val="FF0000"/>
                </a:solidFill>
              </a:endParaRPr>
            </a:p>
          </p:txBody>
        </p:sp>
        <p:sp>
          <p:nvSpPr>
            <p:cNvPr id="9" name="TextBox 8"/>
            <p:cNvSpPr txBox="1"/>
            <p:nvPr/>
          </p:nvSpPr>
          <p:spPr>
            <a:xfrm rot="19174500">
              <a:off x="5562600" y="4495800"/>
              <a:ext cx="883725" cy="400110"/>
            </a:xfrm>
            <a:prstGeom prst="rect">
              <a:avLst/>
            </a:prstGeom>
            <a:noFill/>
          </p:spPr>
          <p:txBody>
            <a:bodyPr wrap="none" rtlCol="0">
              <a:spAutoFit/>
            </a:bodyPr>
            <a:lstStyle/>
            <a:p>
              <a:r>
                <a:rPr lang="en-US" sz="2000" b="1" dirty="0" smtClean="0">
                  <a:solidFill>
                    <a:srgbClr val="FF0000"/>
                  </a:solidFill>
                </a:rPr>
                <a:t>11723</a:t>
              </a:r>
              <a:endParaRPr lang="en-US" sz="2000" b="1" dirty="0">
                <a:solidFill>
                  <a:srgbClr val="FF0000"/>
                </a:solidFill>
              </a:endParaRPr>
            </a:p>
          </p:txBody>
        </p:sp>
      </p:grpSp>
    </p:spTree>
    <p:extLst>
      <p:ext uri="{BB962C8B-B14F-4D97-AF65-F5344CB8AC3E}">
        <p14:creationId xmlns:p14="http://schemas.microsoft.com/office/powerpoint/2010/main" val="39537938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blip>
          <a:srcRect l="12563" r="-12563"/>
          <a:stretch/>
        </p:blipFill>
        <p:spPr>
          <a:xfrm>
            <a:off x="109728" y="838200"/>
            <a:ext cx="8764014" cy="5943600"/>
          </a:xfrm>
          <a:prstGeom prst="rect">
            <a:avLst/>
          </a:prstGeom>
        </p:spPr>
      </p:pic>
      <p:pic>
        <p:nvPicPr>
          <p:cNvPr id="6" name="Picture 5"/>
          <p:cNvPicPr>
            <a:picLocks noChangeAspect="1"/>
          </p:cNvPicPr>
          <p:nvPr/>
        </p:nvPicPr>
        <p:blipFill rotWithShape="1">
          <a:blip r:embed="rId2">
            <a:alphaModFix/>
          </a:blip>
          <a:srcRect l="-4" t="7742" r="85919" b="9176"/>
          <a:stretch/>
        </p:blipFill>
        <p:spPr>
          <a:xfrm>
            <a:off x="-1014" y="1298448"/>
            <a:ext cx="1234440" cy="4937760"/>
          </a:xfrm>
          <a:prstGeom prst="rect">
            <a:avLst/>
          </a:prstGeom>
        </p:spPr>
      </p:pic>
      <p:sp>
        <p:nvSpPr>
          <p:cNvPr id="7" name="Title 1"/>
          <p:cNvSpPr txBox="1">
            <a:spLocks/>
          </p:cNvSpPr>
          <p:nvPr/>
        </p:nvSpPr>
        <p:spPr bwMode="auto">
          <a:xfrm>
            <a:off x="457200" y="19998"/>
            <a:ext cx="8229600" cy="6352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dirty="0" smtClean="0"/>
              <a:t>Co-Observations … </a:t>
            </a:r>
            <a:r>
              <a:rPr lang="en-US" sz="2400" dirty="0" smtClean="0"/>
              <a:t>in addition to SDO/AIA &amp; EVE</a:t>
            </a:r>
            <a:endParaRPr lang="en-US" sz="2400" dirty="0"/>
          </a:p>
        </p:txBody>
      </p:sp>
      <p:sp>
        <p:nvSpPr>
          <p:cNvPr id="8" name="TextBox 7"/>
          <p:cNvSpPr txBox="1"/>
          <p:nvPr/>
        </p:nvSpPr>
        <p:spPr>
          <a:xfrm>
            <a:off x="7467600" y="1219200"/>
            <a:ext cx="1600200" cy="3508653"/>
          </a:xfrm>
          <a:prstGeom prst="rect">
            <a:avLst/>
          </a:prstGeom>
          <a:noFill/>
        </p:spPr>
        <p:txBody>
          <a:bodyPr wrap="square" rtlCol="0">
            <a:spAutoFit/>
          </a:bodyPr>
          <a:lstStyle/>
          <a:p>
            <a:r>
              <a:rPr lang="en-US" sz="2400" b="1" dirty="0">
                <a:solidFill>
                  <a:srgbClr val="FF6600"/>
                </a:solidFill>
              </a:rPr>
              <a:t>RHESSI</a:t>
            </a:r>
            <a:r>
              <a:rPr lang="en-US" dirty="0"/>
              <a:t> </a:t>
            </a:r>
            <a:endParaRPr lang="en-US" dirty="0" smtClean="0"/>
          </a:p>
          <a:p>
            <a:r>
              <a:rPr lang="en-US" dirty="0" smtClean="0"/>
              <a:t>(and GOES) light </a:t>
            </a:r>
            <a:r>
              <a:rPr lang="en-US" dirty="0"/>
              <a:t>curves </a:t>
            </a:r>
            <a:r>
              <a:rPr lang="en-US" dirty="0" smtClean="0"/>
              <a:t>show activity  </a:t>
            </a:r>
            <a:r>
              <a:rPr lang="en-US" dirty="0"/>
              <a:t>throughout the day on</a:t>
            </a:r>
          </a:p>
          <a:p>
            <a:r>
              <a:rPr lang="en-US" dirty="0" smtClean="0"/>
              <a:t>23 April 2013</a:t>
            </a:r>
            <a:r>
              <a:rPr lang="en-US" dirty="0"/>
              <a:t>, </a:t>
            </a:r>
            <a:r>
              <a:rPr lang="en-US" dirty="0" smtClean="0"/>
              <a:t>many of them attributed to small </a:t>
            </a:r>
            <a:r>
              <a:rPr lang="en-US" dirty="0"/>
              <a:t>flares in 11726.</a:t>
            </a:r>
          </a:p>
          <a:p>
            <a:endParaRPr lang="en-US" dirty="0"/>
          </a:p>
        </p:txBody>
      </p:sp>
      <p:grpSp>
        <p:nvGrpSpPr>
          <p:cNvPr id="9" name="Group 8"/>
          <p:cNvGrpSpPr/>
          <p:nvPr/>
        </p:nvGrpSpPr>
        <p:grpSpPr>
          <a:xfrm>
            <a:off x="5020365" y="3056524"/>
            <a:ext cx="1425960" cy="1887175"/>
            <a:chOff x="5020365" y="3056524"/>
            <a:chExt cx="1425960" cy="1887175"/>
          </a:xfrm>
        </p:grpSpPr>
        <p:sp>
          <p:nvSpPr>
            <p:cNvPr id="10" name="TextBox 9"/>
            <p:cNvSpPr txBox="1"/>
            <p:nvPr/>
          </p:nvSpPr>
          <p:spPr>
            <a:xfrm rot="19715381">
              <a:off x="5020365" y="3056524"/>
              <a:ext cx="883725" cy="400110"/>
            </a:xfrm>
            <a:prstGeom prst="rect">
              <a:avLst/>
            </a:prstGeom>
            <a:noFill/>
          </p:spPr>
          <p:txBody>
            <a:bodyPr wrap="none" rtlCol="0">
              <a:spAutoFit/>
            </a:bodyPr>
            <a:lstStyle/>
            <a:p>
              <a:r>
                <a:rPr lang="en-US" sz="2000" b="1" dirty="0">
                  <a:solidFill>
                    <a:srgbClr val="FF0000"/>
                  </a:solidFill>
                </a:rPr>
                <a:t>11726</a:t>
              </a:r>
            </a:p>
          </p:txBody>
        </p:sp>
        <p:sp>
          <p:nvSpPr>
            <p:cNvPr id="11" name="TextBox 10"/>
            <p:cNvSpPr txBox="1"/>
            <p:nvPr/>
          </p:nvSpPr>
          <p:spPr>
            <a:xfrm rot="19188813">
              <a:off x="5105400" y="4543589"/>
              <a:ext cx="883725" cy="400110"/>
            </a:xfrm>
            <a:prstGeom prst="rect">
              <a:avLst/>
            </a:prstGeom>
            <a:noFill/>
          </p:spPr>
          <p:txBody>
            <a:bodyPr wrap="none" rtlCol="0">
              <a:spAutoFit/>
            </a:bodyPr>
            <a:lstStyle/>
            <a:p>
              <a:r>
                <a:rPr lang="en-US" sz="2000" b="1" dirty="0" smtClean="0">
                  <a:solidFill>
                    <a:srgbClr val="FF0000"/>
                  </a:solidFill>
                </a:rPr>
                <a:t>11724</a:t>
              </a:r>
              <a:endParaRPr lang="en-US" sz="2000" b="1" dirty="0">
                <a:solidFill>
                  <a:srgbClr val="FF0000"/>
                </a:solidFill>
              </a:endParaRPr>
            </a:p>
          </p:txBody>
        </p:sp>
        <p:sp>
          <p:nvSpPr>
            <p:cNvPr id="12" name="TextBox 11"/>
            <p:cNvSpPr txBox="1"/>
            <p:nvPr/>
          </p:nvSpPr>
          <p:spPr>
            <a:xfrm rot="19174500">
              <a:off x="5562600" y="4495800"/>
              <a:ext cx="883725" cy="400110"/>
            </a:xfrm>
            <a:prstGeom prst="rect">
              <a:avLst/>
            </a:prstGeom>
            <a:noFill/>
          </p:spPr>
          <p:txBody>
            <a:bodyPr wrap="none" rtlCol="0">
              <a:spAutoFit/>
            </a:bodyPr>
            <a:lstStyle/>
            <a:p>
              <a:r>
                <a:rPr lang="en-US" sz="2000" b="1" dirty="0" smtClean="0">
                  <a:solidFill>
                    <a:srgbClr val="FF0000"/>
                  </a:solidFill>
                </a:rPr>
                <a:t>11723</a:t>
              </a:r>
              <a:endParaRPr lang="en-US" sz="2000" b="1" dirty="0">
                <a:solidFill>
                  <a:srgbClr val="FF0000"/>
                </a:solidFill>
              </a:endParaRPr>
            </a:p>
          </p:txBody>
        </p:sp>
      </p:grpSp>
    </p:spTree>
    <p:extLst>
      <p:ext uri="{BB962C8B-B14F-4D97-AF65-F5344CB8AC3E}">
        <p14:creationId xmlns:p14="http://schemas.microsoft.com/office/powerpoint/2010/main" val="312804820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9998"/>
            <a:ext cx="8229600" cy="635207"/>
          </a:xfrm>
        </p:spPr>
        <p:txBody>
          <a:bodyPr>
            <a:normAutofit/>
          </a:bodyPr>
          <a:lstStyle/>
          <a:p>
            <a:r>
              <a:rPr lang="en-US" sz="3200" dirty="0" smtClean="0"/>
              <a:t>Co-Observations</a:t>
            </a:r>
            <a:endParaRPr lang="en-US" sz="2400" dirty="0"/>
          </a:p>
        </p:txBody>
      </p:sp>
      <p:pic>
        <p:nvPicPr>
          <p:cNvPr id="4" name="Picture 3"/>
          <p:cNvPicPr>
            <a:picLocks noChangeAspect="1"/>
          </p:cNvPicPr>
          <p:nvPr/>
        </p:nvPicPr>
        <p:blipFill rotWithShape="1">
          <a:blip r:embed="rId2">
            <a:alphaModFix/>
          </a:blip>
          <a:srcRect l="12563" r="-12563"/>
          <a:stretch/>
        </p:blipFill>
        <p:spPr>
          <a:xfrm>
            <a:off x="109728" y="838200"/>
            <a:ext cx="8764014" cy="5943600"/>
          </a:xfrm>
          <a:prstGeom prst="rect">
            <a:avLst/>
          </a:prstGeom>
        </p:spPr>
      </p:pic>
      <p:pic>
        <p:nvPicPr>
          <p:cNvPr id="6" name="Picture 5"/>
          <p:cNvPicPr>
            <a:picLocks noChangeAspect="1"/>
          </p:cNvPicPr>
          <p:nvPr/>
        </p:nvPicPr>
        <p:blipFill rotWithShape="1">
          <a:blip r:embed="rId2">
            <a:alphaModFix/>
          </a:blip>
          <a:srcRect l="-4" t="7742" r="85919" b="9176"/>
          <a:stretch/>
        </p:blipFill>
        <p:spPr>
          <a:xfrm>
            <a:off x="-1014" y="1298448"/>
            <a:ext cx="1234440" cy="4937760"/>
          </a:xfrm>
          <a:prstGeom prst="rect">
            <a:avLst/>
          </a:prstGeom>
        </p:spPr>
      </p:pic>
      <p:sp>
        <p:nvSpPr>
          <p:cNvPr id="2" name="TextBox 1"/>
          <p:cNvSpPr txBox="1"/>
          <p:nvPr/>
        </p:nvSpPr>
        <p:spPr>
          <a:xfrm>
            <a:off x="5943600" y="2209800"/>
            <a:ext cx="1143000" cy="646331"/>
          </a:xfrm>
          <a:prstGeom prst="rect">
            <a:avLst/>
          </a:prstGeom>
          <a:noFill/>
        </p:spPr>
        <p:txBody>
          <a:bodyPr wrap="square" rtlCol="0">
            <a:spAutoFit/>
          </a:bodyPr>
          <a:lstStyle/>
          <a:p>
            <a:r>
              <a:rPr lang="en-US" sz="3600" b="1" dirty="0" smtClean="0">
                <a:solidFill>
                  <a:srgbClr val="3366FF"/>
                </a:solidFill>
              </a:rPr>
              <a:t>EIS</a:t>
            </a:r>
            <a:endParaRPr lang="en-US" sz="3600" b="1" dirty="0">
              <a:solidFill>
                <a:srgbClr val="3366FF"/>
              </a:solidFill>
            </a:endParaRPr>
          </a:p>
        </p:txBody>
      </p:sp>
      <p:sp>
        <p:nvSpPr>
          <p:cNvPr id="8" name="TextBox 7"/>
          <p:cNvSpPr txBox="1"/>
          <p:nvPr/>
        </p:nvSpPr>
        <p:spPr>
          <a:xfrm>
            <a:off x="6172200" y="3468469"/>
            <a:ext cx="1371600" cy="646331"/>
          </a:xfrm>
          <a:prstGeom prst="rect">
            <a:avLst/>
          </a:prstGeom>
          <a:noFill/>
        </p:spPr>
        <p:txBody>
          <a:bodyPr wrap="square" rtlCol="0">
            <a:spAutoFit/>
          </a:bodyPr>
          <a:lstStyle/>
          <a:p>
            <a:r>
              <a:rPr lang="en-US" sz="3600" b="1" dirty="0" smtClean="0">
                <a:solidFill>
                  <a:srgbClr val="FF6600"/>
                </a:solidFill>
              </a:rPr>
              <a:t>CDS</a:t>
            </a:r>
            <a:endParaRPr lang="en-US" sz="3600" b="1" dirty="0">
              <a:solidFill>
                <a:srgbClr val="FF6600"/>
              </a:solidFill>
            </a:endParaRPr>
          </a:p>
        </p:txBody>
      </p:sp>
      <p:sp>
        <p:nvSpPr>
          <p:cNvPr id="11" name="Rectangle 10"/>
          <p:cNvSpPr/>
          <p:nvPr/>
        </p:nvSpPr>
        <p:spPr>
          <a:xfrm rot="180000">
            <a:off x="4196650" y="3044952"/>
            <a:ext cx="2139696" cy="274320"/>
          </a:xfrm>
          <a:prstGeom prst="rect">
            <a:avLst/>
          </a:prstGeom>
          <a:noFill/>
          <a:ln w="63500">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181600" y="2852928"/>
            <a:ext cx="609600" cy="594360"/>
          </a:xfrm>
          <a:prstGeom prst="rect">
            <a:avLst/>
          </a:prstGeom>
          <a:noFill/>
          <a:ln w="635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5334000" y="3017520"/>
            <a:ext cx="274320" cy="292608"/>
          </a:xfrm>
          <a:prstGeom prst="rect">
            <a:avLst/>
          </a:prstGeom>
          <a:noFill/>
          <a:ln w="63500">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400800" y="2858869"/>
            <a:ext cx="2819400" cy="646331"/>
          </a:xfrm>
          <a:prstGeom prst="rect">
            <a:avLst/>
          </a:prstGeom>
          <a:noFill/>
        </p:spPr>
        <p:txBody>
          <a:bodyPr wrap="square" rtlCol="0">
            <a:spAutoFit/>
          </a:bodyPr>
          <a:lstStyle/>
          <a:p>
            <a:r>
              <a:rPr lang="en-US" sz="3600" b="1" dirty="0" smtClean="0">
                <a:solidFill>
                  <a:schemeClr val="accent5">
                    <a:lumMod val="60000"/>
                    <a:lumOff val="40000"/>
                  </a:schemeClr>
                </a:solidFill>
              </a:rPr>
              <a:t>DST / IBIS</a:t>
            </a:r>
            <a:endParaRPr lang="en-US" sz="3600" b="1" dirty="0">
              <a:solidFill>
                <a:schemeClr val="accent5">
                  <a:lumMod val="60000"/>
                  <a:lumOff val="40000"/>
                </a:schemeClr>
              </a:solidFill>
            </a:endParaRPr>
          </a:p>
        </p:txBody>
      </p:sp>
    </p:spTree>
    <p:extLst>
      <p:ext uri="{BB962C8B-B14F-4D97-AF65-F5344CB8AC3E}">
        <p14:creationId xmlns:p14="http://schemas.microsoft.com/office/powerpoint/2010/main" val="3605384290"/>
      </p:ext>
    </p:extLst>
  </p:cSld>
  <p:clrMapOvr>
    <a:masterClrMapping/>
  </p:clrMapOvr>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wilight">
  <a:themeElements>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Twilight">
      <a:majorFont>
        <a:latin typeface="Century Gothic"/>
        <a:ea typeface=""/>
        <a:cs typeface=""/>
        <a:font script="Jpan" typeface="ＭＳ Ｐゴシック"/>
      </a:majorFont>
      <a:minorFont>
        <a:latin typeface="Century Gothic"/>
        <a:ea typeface=""/>
        <a:cs typeface=""/>
        <a:font script="Jpan" typeface="ＭＳ Ｐゴシック"/>
      </a:minorFont>
    </a:fontScheme>
    <a:fmtScheme name="Twilight">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Twilight.thmx</Template>
  <TotalTime>13917</TotalTime>
  <Words>1024</Words>
  <Application>Microsoft Macintosh PowerPoint</Application>
  <PresentationFormat>On-screen Show (4:3)</PresentationFormat>
  <Paragraphs>112</Paragraphs>
  <Slides>27</Slides>
  <Notes>0</Notes>
  <HiddenSlides>0</HiddenSlides>
  <MMClips>1</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Office Theme</vt:lpstr>
      <vt:lpstr>Twilight</vt:lpstr>
      <vt:lpstr>First Results from the  EUNIS 2013 Sounding Rocket Campaign  A. Daw1, C. Beck2, J. Brosius3, G. Cauzzi4, J.P. Haas1, T. Plummer1, D. Rabin1, K. Reardon2   1NASA Goddard Space Flight Center, 3National Solar Observatory,3Catholic University of America at NASA-GSFC, 4INAF-Osservatorio di Arcetri </vt:lpstr>
      <vt:lpstr>EUNIS-2013</vt:lpstr>
      <vt:lpstr>Flight Data / Observation Sequence</vt:lpstr>
      <vt:lpstr>Example Spectrum - NW Active Region</vt:lpstr>
      <vt:lpstr>Example Spectrum - SW Quiet Sun</vt:lpstr>
      <vt:lpstr>PowerPoint Presentation</vt:lpstr>
      <vt:lpstr>PowerPoint Presentation</vt:lpstr>
      <vt:lpstr>PowerPoint Presentation</vt:lpstr>
      <vt:lpstr>Co-Observations</vt:lpstr>
      <vt:lpstr>Interferometric Bidimensional Spectropolarimeter (IBIS)</vt:lpstr>
      <vt:lpstr>Calibration of Orbital Instruments</vt:lpstr>
      <vt:lpstr>EUNIS Radiometric Calibration</vt:lpstr>
      <vt:lpstr>EUNIS Radiometric Calibration</vt:lpstr>
      <vt:lpstr>EUNIS covers a wide temperature range:  2x104 to 107 K</vt:lpstr>
      <vt:lpstr>15 Emission Lines from One Scan in the NW</vt:lpstr>
      <vt:lpstr>PowerPoint Presentation</vt:lpstr>
      <vt:lpstr>PowerPoint Presentation</vt:lpstr>
      <vt:lpstr>A Closer Look at the Fe XIX ‘Hot Spot’</vt:lpstr>
      <vt:lpstr>How Close? </vt:lpstr>
      <vt:lpstr>Fe XX is spotted too</vt:lpstr>
      <vt:lpstr>Fe XX is spotted too</vt:lpstr>
      <vt:lpstr>O IV multiplet at 553-555 Å is clearly resolved (note log scale).</vt:lpstr>
      <vt:lpstr>Ratio to O IV 625 is density-sensitive</vt:lpstr>
      <vt:lpstr>… the densities …   (This is only one example of many useful line ratios.)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M Davila</dc:creator>
  <cp:lastModifiedBy>Adrian Daw</cp:lastModifiedBy>
  <cp:revision>187</cp:revision>
  <cp:lastPrinted>2013-07-08T04:05:41Z</cp:lastPrinted>
  <dcterms:created xsi:type="dcterms:W3CDTF">2013-02-28T18:29:59Z</dcterms:created>
  <dcterms:modified xsi:type="dcterms:W3CDTF">2013-07-10T16:39:58Z</dcterms:modified>
</cp:coreProperties>
</file>