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3" r:id="rId2"/>
    <p:sldId id="257" r:id="rId3"/>
    <p:sldId id="290" r:id="rId4"/>
    <p:sldId id="297" r:id="rId5"/>
    <p:sldId id="268" r:id="rId6"/>
    <p:sldId id="278" r:id="rId7"/>
    <p:sldId id="293" r:id="rId8"/>
    <p:sldId id="275" r:id="rId9"/>
    <p:sldId id="292" r:id="rId10"/>
    <p:sldId id="279" r:id="rId11"/>
    <p:sldId id="280" r:id="rId12"/>
    <p:sldId id="282" r:id="rId13"/>
    <p:sldId id="295" r:id="rId14"/>
    <p:sldId id="284" r:id="rId15"/>
    <p:sldId id="285" r:id="rId16"/>
    <p:sldId id="260" r:id="rId17"/>
    <p:sldId id="286" r:id="rId18"/>
    <p:sldId id="287" r:id="rId19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1729" cy="350581"/>
          </a:xfrm>
          <a:prstGeom prst="rect">
            <a:avLst/>
          </a:prstGeom>
        </p:spPr>
        <p:txBody>
          <a:bodyPr vert="horz" lIns="92693" tIns="46346" rIns="92693" bIns="463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2208" y="0"/>
            <a:ext cx="4001729" cy="350581"/>
          </a:xfrm>
          <a:prstGeom prst="rect">
            <a:avLst/>
          </a:prstGeom>
        </p:spPr>
        <p:txBody>
          <a:bodyPr vert="horz" lIns="92693" tIns="46346" rIns="92693" bIns="46346" rtlCol="0"/>
          <a:lstStyle>
            <a:lvl1pPr algn="r">
              <a:defRPr sz="1200"/>
            </a:lvl1pPr>
          </a:lstStyle>
          <a:p>
            <a:fld id="{AA58FC0C-7418-4585-BA07-1FC691F42259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607"/>
            <a:ext cx="4001729" cy="350580"/>
          </a:xfrm>
          <a:prstGeom prst="rect">
            <a:avLst/>
          </a:prstGeom>
        </p:spPr>
        <p:txBody>
          <a:bodyPr vert="horz" lIns="92693" tIns="46346" rIns="92693" bIns="463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2208" y="6658607"/>
            <a:ext cx="4001729" cy="350580"/>
          </a:xfrm>
          <a:prstGeom prst="rect">
            <a:avLst/>
          </a:prstGeom>
        </p:spPr>
        <p:txBody>
          <a:bodyPr vert="horz" lIns="92693" tIns="46346" rIns="92693" bIns="46346" rtlCol="0" anchor="b"/>
          <a:lstStyle>
            <a:lvl1pPr algn="r">
              <a:defRPr sz="1200"/>
            </a:lvl1pPr>
          </a:lstStyle>
          <a:p>
            <a:fld id="{C20621B5-D278-4338-8D0D-A0A5E211A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82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0A56B-6205-41CE-B62C-1AC458AB04FB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30575"/>
            <a:ext cx="7388225" cy="3154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57975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27913-AC38-42F4-A800-D01088B33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6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27913-AC38-42F4-A800-D01088B335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27913-AC38-42F4-A800-D01088B335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5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27913-AC38-42F4-A800-D01088B335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5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4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2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3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16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7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8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8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018BD-6AD9-482B-9ABB-73215A610E5C}" type="datetimeFigureOut">
              <a:rPr lang="en-US" smtClean="0"/>
              <a:t>7/10/2013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A6C00-3E9B-4356-B6EC-0B38590AC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0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file:///E:\CGST%20(China)\MATHCAD%20FILES\6_Telescope-Ring_Expanded.xmcd\Selection%2043%206507%20653%206886" TargetMode="External"/><Relationship Id="rId3" Type="http://schemas.openxmlformats.org/officeDocument/2006/relationships/oleObject" Target="file:///E:\CGST%20(China)\MATHCAD%20FILES\5_Telescope-Ring_Expanded.xmcd\Selection%2019%20915%20271%201167" TargetMode="External"/><Relationship Id="rId7" Type="http://schemas.openxmlformats.org/officeDocument/2006/relationships/oleObject" Target="file:///E:\CGST%20(China)\MATHCAD%20FILES\7_Telescope-Ring_Expanded.xmcd\Selection%2019%201019%20271%201271" TargetMode="External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file:///E:\CGST%20(China)\MATHCAD%20FILES\5_Telescope-Ring_Expanded.xmcd\Selection%2043%206531%20653%206910" TargetMode="External"/><Relationship Id="rId5" Type="http://schemas.openxmlformats.org/officeDocument/2006/relationships/oleObject" Target="file:///E:\CGST%20(China)\MATHCAD%20FILES\6_Telescope-Ring_Expanded.xmcd\Selection%2019%20915%20271%201167" TargetMode="External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file:///E:\CGST%20(China)\MATHCAD%20FILES\7_Telescope-Ring_Expanded.xmcd\Selection%2043%207419%20661%207798" TargetMode="External"/><Relationship Id="rId1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3417" y="105357"/>
            <a:ext cx="9023690" cy="131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08154" tIns="104078" rIns="208154" bIns="1040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3600" b="1" i="1" dirty="0" smtClean="0">
                <a:solidFill>
                  <a:srgbClr val="FF0000"/>
                </a:solidFill>
                <a:latin typeface="Comic Sans MS" pitchFamily="66" charset="0"/>
              </a:rPr>
              <a:t>PLANNING </a:t>
            </a:r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3600" b="1" i="1" dirty="0" smtClean="0">
                <a:solidFill>
                  <a:srgbClr val="FF0000"/>
                </a:solidFill>
                <a:latin typeface="Comic Sans MS" pitchFamily="66" charset="0"/>
              </a:rPr>
              <a:t>8-meter</a:t>
            </a:r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600" b="1" i="1" dirty="0">
                <a:solidFill>
                  <a:srgbClr val="FF0000"/>
                </a:solidFill>
                <a:latin typeface="Comic Sans MS" pitchFamily="66" charset="0"/>
              </a:rPr>
              <a:t>CHINESE GIANT SOLAR TELESCOPE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1499" y="1423541"/>
            <a:ext cx="8063542" cy="70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735" tIns="43366" rIns="86735" bIns="4336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sz="2000" b="1" i="1" dirty="0" smtClean="0">
                <a:solidFill>
                  <a:srgbClr val="7030A0"/>
                </a:solidFill>
                <a:latin typeface="Comic Sans MS" pitchFamily="66" charset="0"/>
              </a:rPr>
              <a:t>   Jacques </a:t>
            </a:r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</a:rPr>
              <a:t>Beckers, Zhong Liu, Yuanyong Deng &amp; Haisheng Ji</a:t>
            </a:r>
          </a:p>
          <a:p>
            <a:pPr eaLnBrk="1" hangingPunct="1"/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</a:rPr>
              <a:t>  </a:t>
            </a:r>
            <a:r>
              <a:rPr lang="en-US" sz="2000" b="1" i="1" dirty="0" smtClean="0">
                <a:solidFill>
                  <a:srgbClr val="7030A0"/>
                </a:solidFill>
                <a:latin typeface="Comic Sans MS" pitchFamily="66" charset="0"/>
              </a:rPr>
              <a:t>   </a:t>
            </a:r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</a:rPr>
              <a:t>U. Arizona   </a:t>
            </a:r>
            <a:r>
              <a:rPr lang="en-US" sz="2000" b="1" i="1" dirty="0" smtClean="0">
                <a:solidFill>
                  <a:srgbClr val="7030A0"/>
                </a:solidFill>
                <a:latin typeface="Comic Sans MS" pitchFamily="66" charset="0"/>
              </a:rPr>
              <a:t>     </a:t>
            </a:r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</a:rPr>
              <a:t>YNAO   </a:t>
            </a:r>
            <a:r>
              <a:rPr lang="en-US" sz="2000" b="1" i="1" dirty="0" smtClean="0">
                <a:solidFill>
                  <a:srgbClr val="7030A0"/>
                </a:solidFill>
                <a:latin typeface="Comic Sans MS" pitchFamily="66" charset="0"/>
              </a:rPr>
              <a:t>      NAOC            </a:t>
            </a:r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</a:rPr>
              <a:t>PMO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2144258"/>
            <a:ext cx="5334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83417" y="4416136"/>
            <a:ext cx="449162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050" name="Picture 2" descr="C:\Users\Jacques Beckers\Documents\MEETINGS\AO4ELT3 2013\AO4ELT3 PRESENTATION\SRST How it Wor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79" y="2262885"/>
            <a:ext cx="3376455" cy="44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-131507" y="2262885"/>
            <a:ext cx="5830507" cy="227229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208154" tIns="104078" rIns="208154" bIns="1040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b="1" i="1" dirty="0">
                <a:solidFill>
                  <a:srgbClr val="00B050"/>
                </a:solidFill>
                <a:latin typeface="Comic Sans MS" pitchFamily="66" charset="0"/>
              </a:rPr>
              <a:t>PARTICIPATING </a:t>
            </a:r>
            <a:r>
              <a:rPr lang="en-US" altLang="zh-CN" b="1" i="1" dirty="0" smtClean="0">
                <a:solidFill>
                  <a:srgbClr val="00B050"/>
                </a:solidFill>
                <a:latin typeface="Comic Sans MS" pitchFamily="66" charset="0"/>
              </a:rPr>
              <a:t>CHINESE INSTITUTES</a:t>
            </a:r>
            <a:endParaRPr lang="en-US" altLang="zh-CN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endParaRPr lang="en-US" altLang="zh-CN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 marL="542094" indent="-542094" eaLnBrk="1" hangingPunct="1">
              <a:buFont typeface="Wingdings" pitchFamily="2" charset="2"/>
              <a:buChar char="Ø"/>
              <a:defRPr/>
            </a:pPr>
            <a:r>
              <a:rPr lang="en-US" altLang="zh-CN" b="1" i="1" dirty="0">
                <a:solidFill>
                  <a:srgbClr val="00B050"/>
                </a:solidFill>
                <a:latin typeface="Comic Sans MS" pitchFamily="66" charset="0"/>
              </a:rPr>
              <a:t>Yunnan Astronomical Observatory, CAS</a:t>
            </a:r>
          </a:p>
          <a:p>
            <a:pPr marL="542094" indent="-542094" eaLnBrk="1" hangingPunct="1">
              <a:buFont typeface="Wingdings" pitchFamily="2" charset="2"/>
              <a:buChar char="Ø"/>
              <a:defRPr/>
            </a:pPr>
            <a:r>
              <a:rPr lang="en-US" altLang="zh-CN" b="1" i="1" dirty="0">
                <a:solidFill>
                  <a:srgbClr val="00B050"/>
                </a:solidFill>
                <a:latin typeface="Comic Sans MS" pitchFamily="66" charset="0"/>
              </a:rPr>
              <a:t>National Astronomical Observatories, CAS</a:t>
            </a:r>
          </a:p>
          <a:p>
            <a:pPr marL="542094" indent="-542094" eaLnBrk="1" hangingPunct="1">
              <a:buFont typeface="Wingdings" pitchFamily="2" charset="2"/>
              <a:buChar char="Ø"/>
              <a:defRPr/>
            </a:pPr>
            <a:r>
              <a:rPr lang="en-US" altLang="zh-CN" b="1" i="1" dirty="0">
                <a:solidFill>
                  <a:srgbClr val="00B050"/>
                </a:solidFill>
                <a:latin typeface="Comic Sans MS" pitchFamily="66" charset="0"/>
              </a:rPr>
              <a:t>Purple Mountain Observatory,  CAS</a:t>
            </a:r>
          </a:p>
          <a:p>
            <a:pPr marL="542094" indent="-542094" eaLnBrk="1" hangingPunct="1">
              <a:buFont typeface="Wingdings" pitchFamily="2" charset="2"/>
              <a:buChar char="Ø"/>
              <a:defRPr/>
            </a:pPr>
            <a:r>
              <a:rPr lang="en-US" altLang="zh-CN" b="1" i="1" dirty="0">
                <a:solidFill>
                  <a:srgbClr val="00B050"/>
                </a:solidFill>
                <a:latin typeface="Comic Sans MS" pitchFamily="66" charset="0"/>
              </a:rPr>
              <a:t>Nanjing University</a:t>
            </a:r>
          </a:p>
          <a:p>
            <a:pPr marL="542094" indent="-542094" eaLnBrk="1" hangingPunct="1">
              <a:buFont typeface="Wingdings" pitchFamily="2" charset="2"/>
              <a:buChar char="Ø"/>
              <a:defRPr/>
            </a:pPr>
            <a:r>
              <a:rPr lang="en-US" altLang="zh-CN" b="1" i="1" dirty="0">
                <a:solidFill>
                  <a:srgbClr val="00B050"/>
                </a:solidFill>
                <a:latin typeface="Comic Sans MS" pitchFamily="66" charset="0"/>
              </a:rPr>
              <a:t>Nanjing Institute of Astronomical optics</a:t>
            </a:r>
          </a:p>
          <a:p>
            <a:pPr marL="542094" indent="-542094" eaLnBrk="1" hangingPunct="1">
              <a:buFont typeface="Wingdings" pitchFamily="2" charset="2"/>
              <a:buChar char="Ø"/>
              <a:defRPr/>
            </a:pPr>
            <a:r>
              <a:rPr lang="en-US" altLang="zh-CN" b="1" i="1" dirty="0">
                <a:solidFill>
                  <a:srgbClr val="00B050"/>
                </a:solidFill>
                <a:latin typeface="Comic Sans MS" pitchFamily="66" charset="0"/>
              </a:rPr>
              <a:t>Beijing Normal University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4100" y="4554635"/>
            <a:ext cx="6698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2" descr="C:\MY DOCUMENTS\MEETINGS\SPD Bozeman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6" y="4879207"/>
            <a:ext cx="2251167" cy="18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160" y="4741949"/>
            <a:ext cx="5574640" cy="2031325"/>
          </a:xfrm>
          <a:prstGeom prst="rect">
            <a:avLst/>
          </a:prstGeom>
          <a:noFill/>
          <a:ln w="34925" cmpd="sng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n-US" sz="8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r"/>
            <a:endParaRPr lang="en-US" sz="10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lvl="1" algn="ctr"/>
            <a:r>
              <a:rPr lang="en-US" sz="3200" b="1" i="1" dirty="0" smtClean="0">
                <a:solidFill>
                  <a:srgbClr val="C00000"/>
                </a:solidFill>
                <a:latin typeface="Comic Sans MS" pitchFamily="66" charset="0"/>
              </a:rPr>
              <a:t>           SPD Meeting     </a:t>
            </a:r>
          </a:p>
          <a:p>
            <a:pPr algn="ctr"/>
            <a:r>
              <a:rPr lang="en-US" sz="3200" b="1" i="1" dirty="0" smtClean="0">
                <a:solidFill>
                  <a:srgbClr val="C00000"/>
                </a:solidFill>
                <a:latin typeface="Comic Sans MS" pitchFamily="66" charset="0"/>
              </a:rPr>
              <a:t>             Bozeman, MT    </a:t>
            </a:r>
          </a:p>
          <a:p>
            <a:pPr algn="r"/>
            <a:r>
              <a:rPr lang="en-US" sz="3200" b="1" i="1" dirty="0" smtClean="0">
                <a:solidFill>
                  <a:srgbClr val="C00000"/>
                </a:solidFill>
                <a:latin typeface="Comic Sans MS" pitchFamily="66" charset="0"/>
              </a:rPr>
              <a:t>July 7-11, 2013</a:t>
            </a:r>
          </a:p>
          <a:p>
            <a:pPr algn="r"/>
            <a:endParaRPr lang="en-US" sz="1200" b="1" i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577" y="5714508"/>
            <a:ext cx="2375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88" y="1371600"/>
            <a:ext cx="913423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ATMOSPHERIC TOMOGRAPHY</a:t>
            </a:r>
          </a:p>
          <a:p>
            <a:pPr algn="ctr"/>
            <a:endParaRPr lang="en-US" sz="44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IS MORE COMPLICATED WITH</a:t>
            </a:r>
          </a:p>
          <a:p>
            <a:pPr algn="ctr"/>
            <a:endParaRPr lang="en-US" sz="44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THE RING TELESCOPE</a:t>
            </a:r>
            <a:endParaRPr lang="en-US" sz="44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14600" y="228600"/>
            <a:ext cx="6477000" cy="6629400"/>
          </a:xfrm>
          <a:prstGeom prst="ellipse">
            <a:avLst/>
          </a:prstGeom>
          <a:noFill/>
          <a:ln w="34925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343400" y="2171700"/>
            <a:ext cx="2819400" cy="27432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971800" y="2667000"/>
            <a:ext cx="3238500" cy="3352800"/>
          </a:xfrm>
          <a:prstGeom prst="ellipse">
            <a:avLst/>
          </a:prstGeom>
          <a:noFill/>
          <a:ln w="469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63720" y="495300"/>
            <a:ext cx="3238500" cy="3352800"/>
          </a:xfrm>
          <a:prstGeom prst="ellipse">
            <a:avLst/>
          </a:prstGeom>
          <a:noFill/>
          <a:ln w="469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76850" y="2524760"/>
            <a:ext cx="3238500" cy="3352800"/>
          </a:xfrm>
          <a:prstGeom prst="ellipse">
            <a:avLst/>
          </a:prstGeom>
          <a:noFill/>
          <a:ln w="469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85635"/>
            <a:ext cx="4114800" cy="569386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800" b="1" i="1" dirty="0">
                <a:solidFill>
                  <a:srgbClr val="7030A0"/>
                </a:solidFill>
                <a:latin typeface="Comic Sans MS" pitchFamily="66" charset="0"/>
              </a:rPr>
              <a:t>BEAM </a:t>
            </a:r>
            <a:r>
              <a:rPr lang="en-US" sz="2800" b="1" i="1" dirty="0" smtClean="0">
                <a:solidFill>
                  <a:srgbClr val="7030A0"/>
                </a:solidFill>
                <a:latin typeface="Comic Sans MS" pitchFamily="66" charset="0"/>
              </a:rPr>
              <a:t>CROSSECTION</a:t>
            </a:r>
            <a:endParaRPr lang="en-US" sz="2800" b="1" i="1" dirty="0">
              <a:solidFill>
                <a:srgbClr val="7030A0"/>
              </a:solidFill>
              <a:latin typeface="Comic Sans MS" pitchFamily="66" charset="0"/>
            </a:endParaRPr>
          </a:p>
          <a:p>
            <a:pPr lvl="0"/>
            <a:r>
              <a:rPr lang="en-US" sz="2400" b="1" i="1" dirty="0">
                <a:solidFill>
                  <a:srgbClr val="7030A0"/>
                </a:solidFill>
                <a:latin typeface="Comic Sans MS" pitchFamily="66" charset="0"/>
              </a:rPr>
              <a:t>f</a:t>
            </a:r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or 3 (out of 6)</a:t>
            </a:r>
          </a:p>
          <a:p>
            <a:pPr lvl="0"/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Solar “Guide Stars”</a:t>
            </a:r>
          </a:p>
          <a:p>
            <a:pPr lvl="0"/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Height 12 km</a:t>
            </a:r>
          </a:p>
          <a:p>
            <a:pPr lvl="0"/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Wavelength</a:t>
            </a:r>
          </a:p>
          <a:p>
            <a:pPr lvl="0"/>
            <a:r>
              <a:rPr lang="en-US" sz="2400" b="1" i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    = 1.56 µm</a:t>
            </a:r>
          </a:p>
          <a:p>
            <a:pPr lvl="0"/>
            <a:endParaRPr lang="en-US" sz="2400" b="1" i="1" dirty="0">
              <a:solidFill>
                <a:srgbClr val="7030A0"/>
              </a:solidFill>
              <a:latin typeface="Comic Sans MS" pitchFamily="66" charset="0"/>
            </a:endParaRPr>
          </a:p>
          <a:p>
            <a:pPr lvl="0"/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Corrected Area:</a:t>
            </a:r>
          </a:p>
          <a:p>
            <a:pPr lvl="0"/>
            <a:endParaRPr lang="en-US" sz="2400" b="1" i="1" dirty="0">
              <a:solidFill>
                <a:srgbClr val="7030A0"/>
              </a:solidFill>
              <a:latin typeface="Comic Sans MS" pitchFamily="66" charset="0"/>
            </a:endParaRPr>
          </a:p>
          <a:p>
            <a:pPr lvl="0"/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SCAO</a:t>
            </a:r>
          </a:p>
          <a:p>
            <a:pPr lvl="0"/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 (20”)</a:t>
            </a:r>
          </a:p>
          <a:p>
            <a:pPr lvl="0"/>
            <a:endParaRPr lang="en-US" sz="2400" b="1" i="1" dirty="0">
              <a:solidFill>
                <a:srgbClr val="7030A0"/>
              </a:solidFill>
              <a:latin typeface="Comic Sans MS" pitchFamily="66" charset="0"/>
            </a:endParaRPr>
          </a:p>
          <a:p>
            <a:pPr lvl="0"/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TCAO</a:t>
            </a:r>
          </a:p>
          <a:p>
            <a:pPr lvl="0"/>
            <a:r>
              <a:rPr lang="en-US" sz="2400" b="1" i="1" dirty="0" smtClean="0">
                <a:solidFill>
                  <a:srgbClr val="7030A0"/>
                </a:solidFill>
                <a:latin typeface="Comic Sans MS" pitchFamily="66" charset="0"/>
              </a:rPr>
              <a:t>(100”) </a:t>
            </a:r>
          </a:p>
          <a:p>
            <a:pPr lvl="0"/>
            <a:endParaRPr lang="en-US" sz="2400" b="1" i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19200" y="3217985"/>
            <a:ext cx="457200" cy="477524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19200" y="4331677"/>
            <a:ext cx="457200" cy="457200"/>
          </a:xfrm>
          <a:prstGeom prst="ellipse">
            <a:avLst/>
          </a:prstGeom>
          <a:noFill/>
          <a:ln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57400" y="5410200"/>
            <a:ext cx="914400" cy="467360"/>
          </a:xfrm>
          <a:prstGeom prst="straightConnector1">
            <a:avLst/>
          </a:prstGeom>
          <a:ln w="317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2451" y="5419635"/>
            <a:ext cx="1959191" cy="12003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8-meter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RING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TELESCOPE</a:t>
            </a:r>
            <a:endParaRPr lang="en-US" sz="24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9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8555547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CGST RING TELESCOPE</a:t>
            </a:r>
          </a:p>
          <a:p>
            <a:pPr algn="ctr"/>
            <a:endParaRPr lang="en-US" sz="12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THEREFORE REQUIRES</a:t>
            </a:r>
          </a:p>
          <a:p>
            <a:pPr algn="ctr"/>
            <a:endParaRPr lang="en-US" sz="1200" b="1" i="1" dirty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~</a:t>
            </a:r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3x MORE “GUIDE STARS” </a:t>
            </a:r>
          </a:p>
          <a:p>
            <a:pPr algn="ctr"/>
            <a:endParaRPr lang="en-US" sz="12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(= sub-areas on Sun)</a:t>
            </a:r>
          </a:p>
          <a:p>
            <a:pPr algn="ctr"/>
            <a:endParaRPr lang="en-US" sz="12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FOR WAVEFRONT SENSING </a:t>
            </a:r>
          </a:p>
          <a:p>
            <a:pPr algn="ctr"/>
            <a:endParaRPr lang="en-US" sz="12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THAN</a:t>
            </a:r>
            <a:r>
              <a:rPr lang="en-US" sz="44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 FILLED-APERTURE </a:t>
            </a:r>
          </a:p>
          <a:p>
            <a:pPr algn="ctr"/>
            <a:endParaRPr lang="en-US" sz="12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Comic Sans MS" pitchFamily="66" charset="0"/>
              </a:rPr>
              <a:t>TELESCOPES</a:t>
            </a:r>
          </a:p>
        </p:txBody>
      </p:sp>
    </p:spTree>
    <p:extLst>
      <p:ext uri="{BB962C8B-B14F-4D97-AF65-F5344CB8AC3E}">
        <p14:creationId xmlns:p14="http://schemas.microsoft.com/office/powerpoint/2010/main" val="42945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lat1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6996113" y="152400"/>
            <a:ext cx="1935162" cy="1768475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FF9933"/>
                </a:solidFill>
                <a:latin typeface="Comic Sans MS" pitchFamily="66" charset="0"/>
              </a:rPr>
              <a:t>SOLAR SHACK</a:t>
            </a:r>
          </a:p>
          <a:p>
            <a:pPr algn="ctr"/>
            <a:r>
              <a:rPr lang="en-US" b="1" i="1">
                <a:solidFill>
                  <a:srgbClr val="FF9933"/>
                </a:solidFill>
                <a:latin typeface="Comic Sans MS" pitchFamily="66" charset="0"/>
              </a:rPr>
              <a:t>HARTMANN </a:t>
            </a:r>
          </a:p>
          <a:p>
            <a:pPr algn="ctr"/>
            <a:r>
              <a:rPr lang="en-US" b="1" i="1">
                <a:solidFill>
                  <a:srgbClr val="FF9933"/>
                </a:solidFill>
                <a:latin typeface="Comic Sans MS" pitchFamily="66" charset="0"/>
              </a:rPr>
              <a:t>WAVEFRONT</a:t>
            </a:r>
          </a:p>
          <a:p>
            <a:pPr algn="ctr"/>
            <a:r>
              <a:rPr lang="en-US" b="1" i="1">
                <a:solidFill>
                  <a:srgbClr val="FF9933"/>
                </a:solidFill>
                <a:latin typeface="Comic Sans MS" pitchFamily="66" charset="0"/>
              </a:rPr>
              <a:t>SENSOR FOR</a:t>
            </a:r>
          </a:p>
          <a:p>
            <a:pPr algn="ctr"/>
            <a:r>
              <a:rPr lang="en-US" b="1" i="1">
                <a:solidFill>
                  <a:srgbClr val="FF9933"/>
                </a:solidFill>
                <a:latin typeface="Comic Sans MS" pitchFamily="66" charset="0"/>
              </a:rPr>
              <a:t>ATMOSPHERIC</a:t>
            </a:r>
          </a:p>
          <a:p>
            <a:pPr algn="ctr"/>
            <a:r>
              <a:rPr lang="en-US" b="1" i="1">
                <a:solidFill>
                  <a:srgbClr val="FF9933"/>
                </a:solidFill>
                <a:latin typeface="Comic Sans MS" pitchFamily="66" charset="0"/>
              </a:rPr>
              <a:t>TOMOGRAPHY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7010400" y="3124200"/>
            <a:ext cx="1981200" cy="3319463"/>
          </a:xfrm>
          <a:prstGeom prst="rect">
            <a:avLst/>
          </a:prstGeom>
          <a:solidFill>
            <a:schemeClr val="tx2"/>
          </a:solidFill>
          <a:ln w="28575">
            <a:solidFill>
              <a:srgbClr val="FF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1400" b="1" i="1">
                <a:solidFill>
                  <a:srgbClr val="FF33CC"/>
                </a:solidFill>
                <a:latin typeface="Comic Sans MS" pitchFamily="66" charset="0"/>
              </a:rPr>
              <a:t>Configuration:</a:t>
            </a:r>
          </a:p>
          <a:p>
            <a:pPr>
              <a:buFont typeface="Wingdings" pitchFamily="2" charset="2"/>
              <a:buNone/>
            </a:pPr>
            <a:endParaRPr lang="en-US" sz="800" b="1" i="1">
              <a:solidFill>
                <a:srgbClr val="FF33CC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NSO Dunn Solar</a:t>
            </a:r>
          </a:p>
          <a:p>
            <a:pPr>
              <a:buFont typeface="Wingdings" pitchFamily="2" charset="2"/>
              <a:buNone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   Telescope </a:t>
            </a:r>
          </a:p>
          <a:p>
            <a:pPr>
              <a:buFont typeface="Wingdings" pitchFamily="2" charset="2"/>
              <a:buNone/>
            </a:pPr>
            <a:endParaRPr lang="en-US" sz="800" b="1" i="1">
              <a:solidFill>
                <a:srgbClr val="FF33CC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D = 76.2 cm</a:t>
            </a:r>
          </a:p>
          <a:p>
            <a:pPr>
              <a:buFont typeface="Wingdings" pitchFamily="2" charset="2"/>
              <a:buNone/>
            </a:pPr>
            <a:endParaRPr lang="en-US" sz="800" b="1" i="1">
              <a:solidFill>
                <a:srgbClr val="FF33CC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Wavelength = </a:t>
            </a:r>
          </a:p>
          <a:p>
            <a:pPr>
              <a:buFont typeface="Wingdings" pitchFamily="2" charset="2"/>
              <a:buNone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           411 nm</a:t>
            </a:r>
          </a:p>
          <a:p>
            <a:pPr>
              <a:buFont typeface="Wingdings" pitchFamily="2" charset="2"/>
              <a:buNone/>
            </a:pPr>
            <a:endParaRPr lang="en-US" sz="800" b="1" i="1">
              <a:solidFill>
                <a:srgbClr val="FF33CC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Bandwidth = 2.5 nm</a:t>
            </a:r>
          </a:p>
          <a:p>
            <a:pPr>
              <a:buFont typeface="Wingdings" pitchFamily="2" charset="2"/>
              <a:buNone/>
            </a:pPr>
            <a:endParaRPr lang="en-US" sz="800" b="1" i="1">
              <a:solidFill>
                <a:srgbClr val="FF33CC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CCD: 2078 x 2108 </a:t>
            </a:r>
          </a:p>
          <a:p>
            <a:pPr>
              <a:buFont typeface="Wingdings" pitchFamily="2" charset="2"/>
              <a:buNone/>
            </a:pPr>
            <a:endParaRPr lang="en-US" sz="800" b="1" i="1">
              <a:solidFill>
                <a:srgbClr val="FF33CC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pixel size 13.8 </a:t>
            </a:r>
            <a:r>
              <a:rPr lang="el-GR" sz="1200" b="1" i="1">
                <a:solidFill>
                  <a:srgbClr val="FF33CC"/>
                </a:solidFill>
                <a:latin typeface="Comic Sans MS" pitchFamily="66" charset="0"/>
              </a:rPr>
              <a:t>μ</a:t>
            </a: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m</a:t>
            </a:r>
          </a:p>
          <a:p>
            <a:pPr>
              <a:buFont typeface="Wingdings" pitchFamily="2" charset="2"/>
              <a:buNone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   = 0.623 arcsec</a:t>
            </a:r>
          </a:p>
          <a:p>
            <a:pPr>
              <a:buFont typeface="Wingdings" pitchFamily="2" charset="2"/>
              <a:buNone/>
            </a:pPr>
            <a:endParaRPr lang="en-US" sz="800" b="1" i="1">
              <a:solidFill>
                <a:srgbClr val="FF33CC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FOV=127” x 127” </a:t>
            </a:r>
          </a:p>
          <a:p>
            <a:pPr>
              <a:buFont typeface="Wingdings" pitchFamily="2" charset="2"/>
              <a:buNone/>
            </a:pPr>
            <a:endParaRPr lang="en-US" sz="800" b="1" i="1">
              <a:solidFill>
                <a:srgbClr val="FF33CC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200" b="1" i="1">
                <a:solidFill>
                  <a:srgbClr val="FF33CC"/>
                </a:solidFill>
                <a:latin typeface="Comic Sans MS" pitchFamily="66" charset="0"/>
              </a:rPr>
              <a:t> Exp. Time = 10 ms</a:t>
            </a: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3048000" y="2286000"/>
            <a:ext cx="685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3124200" y="2286000"/>
            <a:ext cx="531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Comic Sans MS" pitchFamily="66" charset="0"/>
              </a:rPr>
              <a:t>127”</a:t>
            </a:r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4114800" y="3810000"/>
            <a:ext cx="762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191000" y="3810000"/>
            <a:ext cx="676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66FF"/>
                </a:solidFill>
                <a:latin typeface="Comic Sans MS" pitchFamily="66" charset="0"/>
              </a:rPr>
              <a:t>73 mm</a:t>
            </a:r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 flipH="1">
            <a:off x="914400" y="838200"/>
            <a:ext cx="5029200" cy="5105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 rot="-2809131">
            <a:off x="3105150" y="3371850"/>
            <a:ext cx="7699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33CC"/>
                </a:solidFill>
                <a:latin typeface="Comic Sans MS" pitchFamily="66" charset="0"/>
              </a:rPr>
              <a:t>725 mm</a:t>
            </a:r>
          </a:p>
        </p:txBody>
      </p:sp>
    </p:spTree>
    <p:extLst>
      <p:ext uri="{BB962C8B-B14F-4D97-AF65-F5344CB8AC3E}">
        <p14:creationId xmlns:p14="http://schemas.microsoft.com/office/powerpoint/2010/main" val="18650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9" y="381000"/>
            <a:ext cx="8491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CONCLUSIONS FOR 8-METER APERTURE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CHINESE GIANT SOLAR TELESCOPE DESIGN</a:t>
            </a:r>
            <a:endParaRPr lang="en-US" sz="2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080" y="1676400"/>
            <a:ext cx="9244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Design Telescope for Near-Infrared &amp; Infrared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   Wavelengths (0.8 </a:t>
            </a:r>
            <a:r>
              <a:rPr lang="el-GR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μ</a:t>
            </a:r>
            <a:r>
              <a:rPr lang="en-US" sz="2400" b="1" i="1" dirty="0" smtClean="0">
                <a:solidFill>
                  <a:srgbClr val="FF0000"/>
                </a:solidFill>
                <a:latin typeface="Arial"/>
                <a:cs typeface="Arial"/>
              </a:rPr>
              <a:t>m 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– 13 </a:t>
            </a:r>
            <a:r>
              <a:rPr lang="el-GR" sz="24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m)</a:t>
            </a:r>
          </a:p>
          <a:p>
            <a:endParaRPr lang="en-US" sz="8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  <a:cs typeface="Arial"/>
              </a:rPr>
              <a:t>2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. 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Allow for Future Extension to Visible Wavelengths in 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   case MHD Models &amp; 4</a:t>
            </a:r>
            <a:r>
              <a:rPr lang="en-US" sz="2400" b="1" i="1" baseline="30000" dirty="0" smtClean="0">
                <a:solidFill>
                  <a:srgbClr val="FF0000"/>
                </a:solidFill>
                <a:latin typeface="Comic Sans MS" pitchFamily="66" charset="0"/>
              </a:rPr>
              <a:t>m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 Telescope Data Demand Better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   Resolution </a:t>
            </a:r>
            <a:endParaRPr lang="en-US" sz="24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3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. Include Multi-Conjugate Adaptive Optics (TCAO?)</a:t>
            </a:r>
          </a:p>
          <a:p>
            <a:endParaRPr lang="en-US" sz="8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4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. Use one GMT-Type Adaptive Secondary (672 actuators) </a:t>
            </a:r>
          </a:p>
          <a:p>
            <a:endParaRPr lang="en-US" sz="8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5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. Ring Aperture Requires ~3x more “Guide Stars”</a:t>
            </a:r>
          </a:p>
          <a:p>
            <a:endParaRPr lang="en-US" sz="8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. Consider Low Scattered Light at IR Wavelengths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   (Coronagraph) to Allow Coronal Magnetic Field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   Observations at High Resolution</a:t>
            </a:r>
          </a:p>
          <a:p>
            <a:endParaRPr lang="en-US" sz="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38082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 dirty="0" smtClean="0">
                <a:solidFill>
                  <a:srgbClr val="FF0000"/>
                </a:solidFill>
                <a:latin typeface="Comic Sans MS" pitchFamily="66" charset="0"/>
              </a:rPr>
              <a:t>WHAT ABOUT</a:t>
            </a:r>
          </a:p>
          <a:p>
            <a:r>
              <a:rPr lang="en-US" sz="8800" b="1" i="1" dirty="0" smtClean="0">
                <a:solidFill>
                  <a:srgbClr val="FF0000"/>
                </a:solidFill>
                <a:latin typeface="Comic Sans MS" pitchFamily="66" charset="0"/>
              </a:rPr>
              <a:t>LOCATION ??</a:t>
            </a:r>
            <a:endParaRPr lang="en-US" sz="8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772" y="3048000"/>
            <a:ext cx="8731878" cy="3631763"/>
          </a:xfrm>
          <a:prstGeom prst="rect">
            <a:avLst/>
          </a:prstGeom>
          <a:noFill/>
          <a:ln w="38100" cmpd="sng">
            <a:solidFill>
              <a:srgbClr val="0070C0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WE PREFER SITE IN LAKE ENVIRONMENT OVER MOUNTAIN SITE</a:t>
            </a:r>
          </a:p>
          <a:p>
            <a:endParaRPr lang="en-US" b="1" i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342900" indent="-342900">
              <a:buAutoNum type="arabicParenBoth"/>
            </a:pP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 Low Ground-Layer/Boundary Seeing in Middle of the Day</a:t>
            </a:r>
          </a:p>
          <a:p>
            <a:endParaRPr lang="en-US" sz="800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(2) =&gt; Smaller Zenith Distance for Sun</a:t>
            </a:r>
          </a:p>
          <a:p>
            <a:endParaRPr lang="en-US" sz="800" b="1" i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(3) =&gt; Lower Sky Brightness	  =&gt; Better Good Seeing Coronal Sky</a:t>
            </a:r>
          </a:p>
          <a:p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				  =&gt; Lower IR Sky Background</a:t>
            </a:r>
            <a:endParaRPr lang="en-US" b="1" i="1" dirty="0">
              <a:solidFill>
                <a:srgbClr val="0070C0"/>
              </a:solidFill>
              <a:latin typeface="Comic Sans MS" pitchFamily="66" charset="0"/>
            </a:endParaRPr>
          </a:p>
          <a:p>
            <a:endParaRPr lang="en-US" b="1" i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(4) =&gt; Less Distant Tropopause &amp;</a:t>
            </a:r>
          </a:p>
          <a:p>
            <a:r>
              <a:rPr lang="en-US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        Shorter Tropopause Path  =&gt; Larger Isoplanatic Patch </a:t>
            </a:r>
          </a:p>
          <a:p>
            <a:r>
              <a:rPr lang="en-US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                           	  =&gt; Larger Triple MCAO Sky Area</a:t>
            </a:r>
          </a:p>
          <a:p>
            <a:endParaRPr lang="en-US" sz="800" b="1" i="1" dirty="0">
              <a:solidFill>
                <a:srgbClr val="0070C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(5) =&gt; Smaller </a:t>
            </a:r>
            <a:r>
              <a:rPr lang="en-US" b="1" i="1" dirty="0" err="1" smtClean="0">
                <a:solidFill>
                  <a:srgbClr val="0070C0"/>
                </a:solidFill>
                <a:latin typeface="Comic Sans MS" pitchFamily="66" charset="0"/>
              </a:rPr>
              <a:t>Airmass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	</a:t>
            </a:r>
            <a:r>
              <a:rPr lang="en-US" b="1" i="1" dirty="0">
                <a:solidFill>
                  <a:srgbClr val="0070C0"/>
                </a:solidFill>
                <a:latin typeface="Comic Sans MS" pitchFamily="66" charset="0"/>
              </a:rPr>
              <a:t>	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  =&gt; Weaker Atmospheric Absorption Lines</a:t>
            </a:r>
            <a:endParaRPr lang="en-US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7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8" y="152400"/>
            <a:ext cx="7010400" cy="646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457200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Arial"/>
                <a:cs typeface="Arial"/>
              </a:rPr>
              <a:t>Ο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cques Beckers\Documents\MEETINGS\AO4ELT3 2013\Trari Namtso S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910403"/>
            <a:ext cx="10439400" cy="590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22092"/>
            <a:ext cx="8898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Comic Sans MS" pitchFamily="66" charset="0"/>
              </a:rPr>
              <a:t>POSSIBLE CGST LOCATION: TRARI NAMTSO LAKE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(N 30</a:t>
            </a:r>
            <a:r>
              <a:rPr lang="en-US" sz="2000" b="1" i="1" baseline="30000" dirty="0" smtClean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55’ ; E 85</a:t>
            </a:r>
            <a:r>
              <a:rPr lang="en-US" sz="2000" b="1" i="1" baseline="30000" dirty="0" smtClean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36’ ; 4600</a:t>
            </a:r>
            <a:r>
              <a:rPr lang="en-US" sz="2000" b="1" i="1" baseline="30000" dirty="0" smtClean="0">
                <a:solidFill>
                  <a:srgbClr val="FF0000"/>
                </a:solidFill>
                <a:latin typeface="Comic Sans MS" pitchFamily="66" charset="0"/>
              </a:rPr>
              <a:t>m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 high; dimension 20 x 30 km)</a:t>
            </a:r>
            <a:endParaRPr lang="en-US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Down Arrow 2"/>
          <p:cNvSpPr/>
          <p:nvPr/>
        </p:nvSpPr>
        <p:spPr>
          <a:xfrm rot="1420400">
            <a:off x="3834384" y="1199620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429000" y="2362200"/>
            <a:ext cx="381000" cy="3657600"/>
          </a:xfrm>
          <a:prstGeom prst="straightConnector1">
            <a:avLst/>
          </a:prstGeom>
          <a:ln w="254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357905">
            <a:off x="3304092" y="383438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C000"/>
                </a:solidFill>
                <a:latin typeface="Comic Sans MS" pitchFamily="66" charset="0"/>
              </a:rPr>
              <a:t>360 km</a:t>
            </a:r>
            <a:endParaRPr lang="en-US" b="1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724690"/>
            <a:ext cx="81387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 smtClean="0">
                <a:solidFill>
                  <a:srgbClr val="FF0000"/>
                </a:solidFill>
                <a:latin typeface="Comic Sans MS" pitchFamily="66" charset="0"/>
              </a:rPr>
              <a:t>THANK YOU!</a:t>
            </a:r>
            <a:endParaRPr lang="en-US" sz="96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098" name="Picture 2" descr="https://encrypted-tbn0.gstatic.com/images?q=tbn:ANd9GcTA1kKhX4bbH9X6SuKsBJipEAQDLtB-m_iR5WVoYYcSVIlLRzk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970" y="3581400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19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CG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9448"/>
          <a:stretch>
            <a:fillRect/>
          </a:stretch>
        </p:blipFill>
        <p:spPr bwMode="auto">
          <a:xfrm>
            <a:off x="12801600" y="3581400"/>
            <a:ext cx="423814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 descr="CG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r="9448"/>
          <a:stretch>
            <a:fillRect/>
          </a:stretch>
        </p:blipFill>
        <p:spPr bwMode="auto">
          <a:xfrm>
            <a:off x="4199493" y="990600"/>
            <a:ext cx="494450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819400"/>
            <a:ext cx="4854296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00B050"/>
                </a:solidFill>
                <a:latin typeface="Comic Sans MS" pitchFamily="66" charset="0"/>
              </a:rPr>
              <a:t>ADVANTAGES </a:t>
            </a:r>
            <a:r>
              <a:rPr lang="en-US" sz="2400" b="1" i="1" dirty="0" smtClean="0">
                <a:solidFill>
                  <a:srgbClr val="00B050"/>
                </a:solidFill>
                <a:latin typeface="Comic Sans MS" pitchFamily="66" charset="0"/>
              </a:rPr>
              <a:t>SRST ARE:</a:t>
            </a:r>
            <a:endParaRPr lang="en-US" sz="24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>
              <a:defRPr/>
            </a:pPr>
            <a:endParaRPr lang="en-US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Covers all </a:t>
            </a:r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Spatial 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Frequencies</a:t>
            </a:r>
            <a:endParaRPr lang="en-US" sz="20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  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 that of an 8</a:t>
            </a:r>
            <a:r>
              <a:rPr lang="en-US" sz="2000" b="1" i="1" baseline="30000" dirty="0" smtClean="0">
                <a:solidFill>
                  <a:srgbClr val="00B050"/>
                </a:solidFill>
                <a:latin typeface="Comic Sans MS" pitchFamily="66" charset="0"/>
              </a:rPr>
              <a:t>m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 Filled Aperture</a:t>
            </a:r>
          </a:p>
          <a:p>
            <a:pPr>
              <a:defRPr/>
            </a:pPr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  Telescope but with Heat</a:t>
            </a:r>
            <a:endParaRPr lang="en-US" sz="20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   Load of a </a:t>
            </a:r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5</a:t>
            </a:r>
            <a:r>
              <a:rPr lang="en-US" sz="2000" b="1" i="1" baseline="30000" dirty="0" smtClean="0">
                <a:solidFill>
                  <a:srgbClr val="00B050"/>
                </a:solidFill>
                <a:latin typeface="Comic Sans MS" pitchFamily="66" charset="0"/>
              </a:rPr>
              <a:t>m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 Aperture</a:t>
            </a:r>
            <a:endParaRPr lang="en-US" sz="20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>
              <a:defRPr/>
            </a:pPr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Is Polarization </a:t>
            </a:r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“Neutral”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   (or “free”) as Compared to</a:t>
            </a:r>
          </a:p>
          <a:p>
            <a:pPr>
              <a:defRPr/>
            </a:pPr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   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Off-Axis Telescope like ATST </a:t>
            </a:r>
            <a:endParaRPr lang="en-US" sz="20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>
              <a:defRPr/>
            </a:pPr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Large space available 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at Gregorian Focus for MCAO &amp; Instruments</a:t>
            </a:r>
            <a:endParaRPr lang="en-US" sz="2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94222" y="304800"/>
            <a:ext cx="6535178" cy="22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08154" tIns="104078" rIns="208154" bIns="1040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i="1" dirty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The 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Original </a:t>
            </a:r>
            <a:r>
              <a:rPr lang="en-US" altLang="zh-CN" sz="2400" b="1" i="1" dirty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CGST 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Concept is an</a:t>
            </a:r>
            <a:r>
              <a:rPr lang="en-US" altLang="zh-CN" sz="2400" b="1" i="1" dirty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 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8</a:t>
            </a:r>
            <a:r>
              <a:rPr lang="en-US" altLang="zh-CN" sz="2400" b="1" i="1" baseline="30000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m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 Diameter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omic Sans MS" pitchFamily="66" charset="0"/>
                <a:ea typeface="楷体_GB2312" pitchFamily="49" charset="-122"/>
              </a:rPr>
              <a:t>S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egmented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omic Sans MS" pitchFamily="66" charset="0"/>
                <a:ea typeface="楷体_GB2312" pitchFamily="49" charset="-122"/>
              </a:rPr>
              <a:t>R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ing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omic Sans MS" pitchFamily="66" charset="0"/>
                <a:ea typeface="楷体_GB2312" pitchFamily="49" charset="-122"/>
              </a:rPr>
              <a:t>S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olar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Comic Sans MS" pitchFamily="66" charset="0"/>
                <a:ea typeface="楷体_GB2312" pitchFamily="49" charset="-122"/>
              </a:rPr>
              <a:t>T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elescope with a 1</a:t>
            </a:r>
            <a:r>
              <a:rPr lang="en-US" altLang="zh-CN" sz="2400" b="1" i="1" baseline="30000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m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 Ring Width.</a:t>
            </a:r>
          </a:p>
          <a:p>
            <a:pPr eaLnBrk="1" hangingPunct="1"/>
            <a:endParaRPr lang="en-US" altLang="zh-CN" sz="1000" b="1" i="1" dirty="0">
              <a:solidFill>
                <a:srgbClr val="0000FF"/>
              </a:solidFill>
              <a:latin typeface="Comic Sans MS" pitchFamily="66" charset="0"/>
              <a:ea typeface="楷体_GB2312" pitchFamily="49" charset="-122"/>
            </a:endParaRPr>
          </a:p>
          <a:p>
            <a:pPr eaLnBrk="1" hangingPunct="1"/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It has a ~5</a:t>
            </a:r>
            <a:r>
              <a:rPr lang="en-US" altLang="zh-CN" sz="2400" b="1" i="1" baseline="30000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m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 Equivalent </a:t>
            </a:r>
            <a:endParaRPr lang="en-US" altLang="zh-CN" sz="2400" b="1" i="1" dirty="0">
              <a:solidFill>
                <a:srgbClr val="0000FF"/>
              </a:solidFill>
              <a:latin typeface="Comic Sans MS" pitchFamily="66" charset="0"/>
              <a:ea typeface="楷体_GB2312" pitchFamily="49" charset="-122"/>
            </a:endParaRPr>
          </a:p>
          <a:p>
            <a:pPr eaLnBrk="1" hangingPunct="1"/>
            <a:r>
              <a:rPr lang="en-US" altLang="zh-CN" sz="2400" b="1" i="1" dirty="0" smtClean="0">
                <a:solidFill>
                  <a:srgbClr val="0000FF"/>
                </a:solidFill>
                <a:latin typeface="Comic Sans MS" pitchFamily="66" charset="0"/>
                <a:ea typeface="楷体_GB2312" pitchFamily="49" charset="-122"/>
              </a:rPr>
              <a:t>Collecting Diameter</a:t>
            </a:r>
            <a:endParaRPr lang="zh-CN" altLang="en-US" sz="2400" b="1" i="1" dirty="0">
              <a:solidFill>
                <a:srgbClr val="0000FF"/>
              </a:solidFill>
              <a:latin typeface="Comic Sans MS" pitchFamily="66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24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21036" y="4392064"/>
            <a:ext cx="476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2799535"/>
            <a:ext cx="2904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88169" y="1282743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06292" y="1077218"/>
            <a:ext cx="362310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      </a:t>
            </a:r>
          </a:p>
          <a:p>
            <a:r>
              <a:rPr lang="en-US" dirty="0" smtClean="0"/>
              <a:t>                                                                 </a:t>
            </a:r>
          </a:p>
          <a:p>
            <a:endParaRPr lang="en-US" dirty="0"/>
          </a:p>
        </p:txBody>
      </p:sp>
      <p:pic>
        <p:nvPicPr>
          <p:cNvPr id="15" name="图片 3" descr="RSTMTF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919435"/>
            <a:ext cx="5946710" cy="412953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TextBox 15"/>
          <p:cNvSpPr txBox="1"/>
          <p:nvPr/>
        </p:nvSpPr>
        <p:spPr>
          <a:xfrm rot="2414727">
            <a:off x="1292405" y="3226130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B050"/>
                </a:solidFill>
                <a:latin typeface="Comic Sans MS" pitchFamily="66" charset="0"/>
              </a:rPr>
              <a:t>4</a:t>
            </a:r>
            <a:r>
              <a:rPr lang="en-US" sz="1400" b="1" i="1" baseline="30000" dirty="0" smtClean="0">
                <a:solidFill>
                  <a:srgbClr val="00B050"/>
                </a:solidFill>
                <a:latin typeface="Comic Sans MS" pitchFamily="66" charset="0"/>
              </a:rPr>
              <a:t>m</a:t>
            </a:r>
            <a:r>
              <a:rPr lang="en-US" sz="1400" b="1" i="1" dirty="0" smtClean="0">
                <a:solidFill>
                  <a:srgbClr val="00B050"/>
                </a:solidFill>
                <a:latin typeface="Comic Sans MS" pitchFamily="66" charset="0"/>
              </a:rPr>
              <a:t> telescope</a:t>
            </a:r>
            <a:endParaRPr lang="en-US" sz="1400" b="1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205525"/>
            <a:ext cx="6319359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omic Sans MS" pitchFamily="66" charset="0"/>
              </a:rPr>
              <a:t>MODULATION TRANSFER</a:t>
            </a: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omic Sans MS" pitchFamily="66" charset="0"/>
              </a:rPr>
              <a:t>FUNCTIONS</a:t>
            </a:r>
            <a:r>
              <a:rPr lang="en-US" sz="32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Comic Sans MS" pitchFamily="66" charset="0"/>
              </a:rPr>
              <a:t>OF CGST/SRST </a:t>
            </a:r>
            <a:endParaRPr lang="en-US" sz="32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3757626">
            <a:off x="713465" y="3448589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B050"/>
                </a:solidFill>
                <a:latin typeface="Comic Sans MS" pitchFamily="66" charset="0"/>
              </a:rPr>
              <a:t>6</a:t>
            </a:r>
            <a:r>
              <a:rPr lang="en-US" sz="1400" b="1" i="1" baseline="30000" dirty="0" smtClean="0">
                <a:solidFill>
                  <a:srgbClr val="00B050"/>
                </a:solidFill>
                <a:latin typeface="Comic Sans MS" pitchFamily="66" charset="0"/>
              </a:rPr>
              <a:t>m</a:t>
            </a:r>
            <a:r>
              <a:rPr lang="en-US" sz="1400" b="1" i="1" dirty="0" smtClean="0">
                <a:solidFill>
                  <a:srgbClr val="00B050"/>
                </a:solidFill>
                <a:latin typeface="Comic Sans MS" pitchFamily="66" charset="0"/>
              </a:rPr>
              <a:t> CGST</a:t>
            </a:r>
            <a:endParaRPr lang="en-US" sz="1400" b="1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4540601">
            <a:off x="757107" y="1909342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B050"/>
                </a:solidFill>
                <a:latin typeface="Comic Sans MS" pitchFamily="66" charset="0"/>
              </a:rPr>
              <a:t>8</a:t>
            </a:r>
            <a:r>
              <a:rPr lang="en-US" sz="1400" b="1" i="1" baseline="30000" dirty="0" smtClean="0">
                <a:solidFill>
                  <a:srgbClr val="00B050"/>
                </a:solidFill>
                <a:latin typeface="Comic Sans MS" pitchFamily="66" charset="0"/>
              </a:rPr>
              <a:t>m</a:t>
            </a:r>
            <a:r>
              <a:rPr lang="en-US" sz="1400" b="1" i="1" dirty="0" smtClean="0">
                <a:solidFill>
                  <a:srgbClr val="00B050"/>
                </a:solidFill>
                <a:latin typeface="Comic Sans MS" pitchFamily="66" charset="0"/>
              </a:rPr>
              <a:t> CGST</a:t>
            </a:r>
            <a:endParaRPr lang="en-US" sz="1400" b="1" i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756934" y="2655633"/>
            <a:ext cx="234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NORMALIZED MTF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79917" y="4392064"/>
            <a:ext cx="572310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    </a:t>
            </a:r>
            <a:r>
              <a:rPr lang="en-US" sz="1600" b="1" dirty="0" smtClean="0"/>
              <a:t>NORMALIZED SPATIAL FREQUENCY (Cycles/8-meter)                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6140" y="4807562"/>
            <a:ext cx="9011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“NORMALIZED” MTF REFERS TO THE 8</a:t>
            </a:r>
            <a:r>
              <a:rPr lang="en-US" sz="1600" b="1" i="1" baseline="30000" dirty="0" smtClean="0">
                <a:solidFill>
                  <a:srgbClr val="0070C0"/>
                </a:solidFill>
                <a:latin typeface="Comic Sans MS" pitchFamily="66" charset="0"/>
              </a:rPr>
              <a:t>m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 CGST/SRT WITH RING WIDTH OF 1.0</a:t>
            </a:r>
            <a:r>
              <a:rPr lang="en-US" sz="1600" b="1" i="1" baseline="30000" dirty="0" smtClean="0">
                <a:solidFill>
                  <a:srgbClr val="0070C0"/>
                </a:solidFill>
                <a:latin typeface="Comic Sans MS" pitchFamily="66" charset="0"/>
              </a:rPr>
              <a:t>m</a:t>
            </a:r>
          </a:p>
          <a:p>
            <a:endParaRPr lang="en-US" sz="800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CGST WILL INCORPORATE MULTI-CONJUGATE ADAPTIVE OPTICS TO COVER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   FULL SPATIAL FREQUENCY REGIME OVER LARGE SOLAR AREA (</a:t>
            </a:r>
            <a:r>
              <a:rPr lang="en-US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~ 2.5 </a:t>
            </a:r>
            <a:r>
              <a:rPr lang="en-US" sz="1600" b="1" i="1" dirty="0" err="1" smtClean="0">
                <a:solidFill>
                  <a:srgbClr val="0070C0"/>
                </a:solidFill>
                <a:latin typeface="Arial"/>
                <a:cs typeface="Arial"/>
              </a:rPr>
              <a:t>arcmin</a:t>
            </a:r>
            <a:r>
              <a:rPr lang="en-US" sz="1600" b="1" i="1" dirty="0" smtClean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endParaRPr lang="en-US" sz="1600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IN ADDITION IT WILL USE </a:t>
            </a:r>
            <a:r>
              <a:rPr lang="en-US" sz="1600" b="1" i="1" u="sng" dirty="0" smtClean="0">
                <a:solidFill>
                  <a:srgbClr val="C00000"/>
                </a:solidFill>
                <a:latin typeface="Comic Sans MS" pitchFamily="66" charset="0"/>
              </a:rPr>
              <a:t>SPECKLE MASKING/TRIPLE CORRELATION IMAGE</a:t>
            </a:r>
          </a:p>
          <a:p>
            <a:r>
              <a:rPr lang="en-US" sz="1600" b="1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1600" b="1" i="1" dirty="0" smtClean="0">
                <a:solidFill>
                  <a:srgbClr val="C00000"/>
                </a:solidFill>
                <a:latin typeface="Comic Sans MS" pitchFamily="66" charset="0"/>
              </a:rPr>
              <a:t>   </a:t>
            </a:r>
            <a:r>
              <a:rPr lang="en-US" sz="1600" b="1" i="1" u="sng" dirty="0" smtClean="0">
                <a:solidFill>
                  <a:srgbClr val="C00000"/>
                </a:solidFill>
                <a:latin typeface="Comic Sans MS" pitchFamily="66" charset="0"/>
              </a:rPr>
              <a:t>RESTORATION TECHNIQUES</a:t>
            </a:r>
            <a:r>
              <a:rPr lang="en-US" sz="16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TO RECOVER AMPLITUDE &amp; PHASE IN FULL 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   SPATIAL FREQUENCY (</a:t>
            </a:r>
            <a:r>
              <a:rPr lang="en-US" sz="1600" b="1" i="1" dirty="0" err="1" smtClean="0">
                <a:solidFill>
                  <a:srgbClr val="0070C0"/>
                </a:solidFill>
                <a:latin typeface="Comic Sans MS" pitchFamily="66" charset="0"/>
              </a:rPr>
              <a:t>u,v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) DOMAIN </a:t>
            </a:r>
          </a:p>
        </p:txBody>
      </p:sp>
    </p:spTree>
    <p:extLst>
      <p:ext uri="{BB962C8B-B14F-4D97-AF65-F5344CB8AC3E}">
        <p14:creationId xmlns:p14="http://schemas.microsoft.com/office/powerpoint/2010/main" val="10679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60" y="1837620"/>
            <a:ext cx="2202615" cy="321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59" y="1798558"/>
            <a:ext cx="2819400" cy="302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39" y="228600"/>
            <a:ext cx="75135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TWO TYPES OF RING TELESCOPES ARE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UNDER CONSIDERATION</a:t>
            </a:r>
            <a:endParaRPr lang="en-US" sz="2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517" y="1182707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Segmented Ring </a:t>
            </a:r>
            <a:r>
              <a:rPr lang="en-US" b="1" i="1" dirty="0" err="1" smtClean="0">
                <a:solidFill>
                  <a:srgbClr val="0070C0"/>
                </a:solidFill>
                <a:latin typeface="Comic Sans MS" pitchFamily="66" charset="0"/>
              </a:rPr>
              <a:t>SolarTelescope</a:t>
            </a:r>
            <a:endParaRPr lang="en-US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(SRST)</a:t>
            </a:r>
            <a:endParaRPr lang="en-US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3130" y="1160630"/>
            <a:ext cx="361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Aperture Ring Solar Telescope</a:t>
            </a:r>
          </a:p>
          <a:p>
            <a:pPr algn="ctr"/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(ARST)</a:t>
            </a:r>
            <a:endParaRPr lang="en-US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123012"/>
            <a:ext cx="3946914" cy="1569660"/>
          </a:xfrm>
          <a:prstGeom prst="rect">
            <a:avLst/>
          </a:prstGeom>
          <a:noFill/>
          <a:ln w="19050" cmpd="sng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Original proposed by Liu Zhong, Yunnan Obs.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Has 24 trapezoidal segments </a:t>
            </a:r>
            <a:r>
              <a:rPr lang="en-US" sz="1200" b="1" i="1" dirty="0" smtClean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 1</a:t>
            </a:r>
            <a:r>
              <a:rPr lang="en-US" sz="12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 x 1</a:t>
            </a:r>
            <a:r>
              <a:rPr lang="en-US" sz="12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 in size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Outer ring diameter is 8</a:t>
            </a:r>
            <a:r>
              <a:rPr lang="en-US" sz="12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; inner diameter 6</a:t>
            </a:r>
            <a:r>
              <a:rPr lang="en-US" sz="12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Has resolution diameter of full 8</a:t>
            </a:r>
            <a:r>
              <a:rPr lang="en-US" sz="12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 telescope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Has collecting diameter of full 5.3</a:t>
            </a:r>
            <a:r>
              <a:rPr lang="en-US" sz="12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 telescope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Gregorian configuration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7030A0"/>
                </a:solidFill>
                <a:latin typeface="Comic Sans MS" pitchFamily="66" charset="0"/>
              </a:rPr>
              <a:t>Requires co-alignment and co-phasing of 24</a:t>
            </a:r>
          </a:p>
          <a:p>
            <a:r>
              <a:rPr lang="en-US" sz="1200" b="1" i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1200" b="1" i="1" dirty="0" smtClean="0">
                <a:solidFill>
                  <a:srgbClr val="7030A0"/>
                </a:solidFill>
                <a:latin typeface="Comic Sans MS" pitchFamily="66" charset="0"/>
              </a:rPr>
              <a:t>  segments of primary and maybe TBD secondary</a:t>
            </a:r>
            <a:endParaRPr lang="en-US" sz="12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2013" y="4953000"/>
            <a:ext cx="4267515" cy="1754326"/>
          </a:xfrm>
          <a:prstGeom prst="rect">
            <a:avLst/>
          </a:prstGeom>
          <a:noFill/>
          <a:ln w="19050" cmpd="sng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Alternate design by NIAOT, Nanjing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Similar suggested by JMB at August 2011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Number N of sub-telescopes is to be determined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Maximum edge-to-edge distance is also 8</a:t>
            </a:r>
            <a:r>
              <a:rPr lang="en-US" sz="12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endParaRPr lang="en-US" sz="1200" b="1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Has resolution diameter of full 8</a:t>
            </a:r>
            <a:r>
              <a:rPr lang="en-US" sz="12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 telescope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C00000"/>
                </a:solidFill>
                <a:latin typeface="Comic Sans MS" pitchFamily="66" charset="0"/>
              </a:rPr>
              <a:t>C</a:t>
            </a: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ollecting diameter depends on N and optics detail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C00000"/>
                </a:solidFill>
                <a:latin typeface="Comic Sans MS" pitchFamily="66" charset="0"/>
              </a:rPr>
              <a:t>Gregorian configuration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b="1" i="1" dirty="0" smtClean="0">
                <a:solidFill>
                  <a:srgbClr val="7030A0"/>
                </a:solidFill>
                <a:latin typeface="Comic Sans MS" pitchFamily="66" charset="0"/>
              </a:rPr>
              <a:t>Requires co-alignment and co-phasing of N</a:t>
            </a:r>
          </a:p>
          <a:p>
            <a:r>
              <a:rPr lang="en-US" sz="1200" b="1" i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1200" b="1" i="1" dirty="0" smtClean="0">
                <a:solidFill>
                  <a:srgbClr val="7030A0"/>
                </a:solidFill>
                <a:latin typeface="Comic Sans MS" pitchFamily="66" charset="0"/>
              </a:rPr>
              <a:t>  telescopes and maybe TBD secondary</a:t>
            </a:r>
            <a:endParaRPr lang="en-US" sz="12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1796801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omic Sans MS" pitchFamily="66" charset="0"/>
              </a:rPr>
              <a:t>N = 6</a:t>
            </a:r>
            <a:endParaRPr lang="en-US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902975"/>
              </p:ext>
            </p:extLst>
          </p:nvPr>
        </p:nvGraphicFramePr>
        <p:xfrm>
          <a:off x="35169" y="76200"/>
          <a:ext cx="228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" name="Mathcad" r:id="rId3" imgW="2400480" imgH="2400480" progId="Mathcad">
                  <p:link updateAutomatic="1"/>
                </p:oleObj>
              </mc:Choice>
              <mc:Fallback>
                <p:oleObj name="Mathcad" r:id="rId3" imgW="2400480" imgH="2400480" progId="Mathcad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9" y="76200"/>
                        <a:ext cx="228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152761"/>
              </p:ext>
            </p:extLst>
          </p:nvPr>
        </p:nvGraphicFramePr>
        <p:xfrm>
          <a:off x="32238" y="2362200"/>
          <a:ext cx="228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" name="Mathcad" r:id="rId5" imgW="2400480" imgH="2400480" progId="Mathcad">
                  <p:link updateAutomatic="1"/>
                </p:oleObj>
              </mc:Choice>
              <mc:Fallback>
                <p:oleObj name="Mathcad" r:id="rId5" imgW="2400480" imgH="2400480" progId="Mathcad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38" y="2362200"/>
                        <a:ext cx="228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19365"/>
              </p:ext>
            </p:extLst>
          </p:nvPr>
        </p:nvGraphicFramePr>
        <p:xfrm>
          <a:off x="38099" y="4605336"/>
          <a:ext cx="2247901" cy="2247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" name="Mathcad" r:id="rId7" imgW="2400480" imgH="2400480" progId="Mathcad">
                  <p:link updateAutomatic="1"/>
                </p:oleObj>
              </mc:Choice>
              <mc:Fallback>
                <p:oleObj name="Mathcad" r:id="rId7" imgW="2400480" imgH="2400480" progId="Mathcad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" y="4605336"/>
                        <a:ext cx="2247901" cy="2247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372474"/>
              </p:ext>
            </p:extLst>
          </p:nvPr>
        </p:nvGraphicFramePr>
        <p:xfrm>
          <a:off x="2286000" y="4736051"/>
          <a:ext cx="3429000" cy="210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" name="Mathcad" r:id="rId9" imgW="5886360" imgH="3610080" progId="Mathcad">
                  <p:link updateAutomatic="1"/>
                </p:oleObj>
              </mc:Choice>
              <mc:Fallback>
                <p:oleObj name="Mathcad" r:id="rId9" imgW="5886360" imgH="3610080" progId="Mathcad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736051"/>
                        <a:ext cx="3429000" cy="2102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105906"/>
              </p:ext>
            </p:extLst>
          </p:nvPr>
        </p:nvGraphicFramePr>
        <p:xfrm>
          <a:off x="2286001" y="255032"/>
          <a:ext cx="33528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" name="Mathcad" r:id="rId11" imgW="5810400" imgH="3610080" progId="Mathcad">
                  <p:link updateAutomatic="1"/>
                </p:oleObj>
              </mc:Choice>
              <mc:Fallback>
                <p:oleObj name="Mathcad" r:id="rId11" imgW="5810400" imgH="3610080" progId="Mathcad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1" y="255032"/>
                        <a:ext cx="33528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744430" y="152400"/>
            <a:ext cx="31566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COMPARISON OF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APERTURE</a:t>
            </a:r>
            <a:r>
              <a:rPr lang="en-US" sz="2000" b="1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RING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SOLAR TELESCOPES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WITH N = 5, 6 AND 7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AND D= 8-meters</a:t>
            </a:r>
            <a:endParaRPr lang="en-US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2069" y="2091392"/>
            <a:ext cx="3352800" cy="46474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COMMENTS:</a:t>
            </a:r>
          </a:p>
          <a:p>
            <a:endParaRPr lang="en-US" sz="800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342900" indent="-342900">
              <a:buAutoNum type="arabicParenBoth"/>
            </a:pP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Red MTF curve is for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   Segmented Ring Telescope</a:t>
            </a:r>
          </a:p>
          <a:p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(2) Six Green and Blue MTF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   curves are for Aperture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</a:rPr>
              <a:t>   Ring Solar Telescopes with</a:t>
            </a:r>
          </a:p>
          <a:p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   </a:t>
            </a:r>
            <a:r>
              <a:rPr lang="el-GR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β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</a:t>
            </a: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= 0, 0.2</a:t>
            </a:r>
            <a:r>
              <a:rPr lang="el-GR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α</a:t>
            </a: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,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</a:t>
            </a: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0.4</a:t>
            </a:r>
            <a:r>
              <a:rPr lang="el-GR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α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, 0.6</a:t>
            </a:r>
            <a:r>
              <a:rPr lang="el-GR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α</a:t>
            </a: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,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   0.8</a:t>
            </a:r>
            <a:r>
              <a:rPr lang="el-GR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α</a:t>
            </a: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and 1.0</a:t>
            </a:r>
            <a:r>
              <a:rPr lang="el-GR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α</a:t>
            </a: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respectively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(3) N = 5 and 7 MTF are much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   more isotropic, approaching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   that of Segmented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RST</a:t>
            </a:r>
            <a:endParaRPr lang="en-US" sz="1600" b="1" i="1" dirty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(4) Even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numbered N ARSTs </a:t>
            </a:r>
          </a:p>
          <a:p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   are redundant in </a:t>
            </a: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aperture </a:t>
            </a:r>
          </a:p>
          <a:p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   location and have </a:t>
            </a:r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a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rather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  non-isotropic MTF and PSF</a:t>
            </a:r>
          </a:p>
          <a:p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(5) All 8-meter ARSTs have a</a:t>
            </a:r>
          </a:p>
          <a:p>
            <a:r>
              <a:rPr lang="en-US" sz="1600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  lower MTF at high spatial</a:t>
            </a:r>
          </a:p>
          <a:p>
            <a:r>
              <a:rPr lang="en-US" sz="1600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   frequencies then the CGST </a:t>
            </a:r>
            <a:endParaRPr lang="en-US" sz="1600" b="1" i="1" dirty="0" smtClean="0">
              <a:solidFill>
                <a:srgbClr val="0070C0"/>
              </a:solidFill>
              <a:latin typeface="Comic Sans MS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1219200"/>
            <a:ext cx="990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19200" y="609600"/>
            <a:ext cx="762000" cy="609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36533" y="914400"/>
            <a:ext cx="327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i="1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63795"/>
              </p:ext>
            </p:extLst>
          </p:nvPr>
        </p:nvGraphicFramePr>
        <p:xfrm>
          <a:off x="2278306" y="2362200"/>
          <a:ext cx="343376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" name="Mathcad" r:id="rId13" imgW="5810250" imgH="3609975" progId="Mathcad">
                  <p:link updateAutomatic="1"/>
                </p:oleObj>
              </mc:Choice>
              <mc:Fallback>
                <p:oleObj name="Mathcad" r:id="rId13" imgW="5810250" imgH="3609975" progId="Mathcad">
                  <p:link updateAutomatic="1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306" y="2362200"/>
                        <a:ext cx="343376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70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cques Beckers\Documents\MEETINGS\AO4ELT3 2013\AO4ELT3 PRESENTATION\C2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29199"/>
            <a:ext cx="4958835" cy="50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452" y="144204"/>
            <a:ext cx="86148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CO-ALIGNMENT-COPHASING OPTICS MIGHT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USE ABANDONED 16m NOAO NATIONAL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NEW TECHNOLOGY TELESCOPE SCHEME </a:t>
            </a:r>
            <a:endParaRPr lang="en-US" sz="2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2" descr="J:\AA-TRTs\NNTT-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3308641" cy="36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82123" y="6208940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Comic Sans MS" pitchFamily="66" charset="0"/>
              </a:rPr>
              <a:t>SPIE Proc. </a:t>
            </a:r>
            <a:r>
              <a:rPr lang="en-US" sz="2000" b="1" i="1" u="sng" dirty="0" smtClean="0">
                <a:solidFill>
                  <a:srgbClr val="0070C0"/>
                </a:solidFill>
                <a:latin typeface="Comic Sans MS" pitchFamily="66" charset="0"/>
              </a:rPr>
              <a:t>628</a:t>
            </a:r>
            <a:r>
              <a:rPr lang="en-US" sz="2000" b="1" i="1" dirty="0" smtClean="0">
                <a:solidFill>
                  <a:srgbClr val="0070C0"/>
                </a:solidFill>
                <a:latin typeface="Comic Sans MS" pitchFamily="66" charset="0"/>
              </a:rPr>
              <a:t>, 102, 1986</a:t>
            </a:r>
            <a:endParaRPr lang="en-US" sz="2000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cques Beckers\Documents\MEETINGS\NSO Workshop 2013\Zhong FSO Mov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95" y="-3517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2334" y="172913"/>
            <a:ext cx="2997936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l-GR" sz="20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α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 Movie taken with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Yunnan Observatory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1</a:t>
            </a:r>
            <a:r>
              <a:rPr lang="en-US" sz="2000" b="1" i="1" baseline="30000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m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SolarTelescope</a:t>
            </a:r>
            <a:endParaRPr lang="en-US" sz="20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(after image reconstruction)</a:t>
            </a:r>
          </a:p>
          <a:p>
            <a:pPr algn="ctr"/>
            <a:endParaRPr lang="en-US" sz="8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20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2000" b="1" i="1" dirty="0" smtClean="0">
              <a:solidFill>
                <a:srgbClr val="FF000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 smtClean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b="1" i="1" dirty="0" smtClean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pPr algn="ctr"/>
            <a:endParaRPr lang="en-US" sz="800" b="1" i="1" dirty="0" smtClean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pPr algn="ctr"/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Yunnan Vacuum telescope</a:t>
            </a:r>
          </a:p>
          <a:p>
            <a:pPr algn="ctr"/>
            <a:r>
              <a:rPr lang="en-US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i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s/will be used to test</a:t>
            </a:r>
          </a:p>
          <a:p>
            <a:pPr algn="ctr"/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Ring Solar Telescope</a:t>
            </a:r>
          </a:p>
          <a:p>
            <a:pPr algn="ctr"/>
            <a:r>
              <a:rPr lang="en-US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c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oncept with (MC)AO</a:t>
            </a:r>
          </a:p>
          <a:p>
            <a:pPr algn="ctr"/>
            <a:r>
              <a:rPr lang="en-US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&amp;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Image Restoration</a:t>
            </a:r>
          </a:p>
          <a:p>
            <a:pPr algn="ctr"/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Algorithms</a:t>
            </a:r>
            <a:endParaRPr lang="en-US" b="1" i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2402" y="5334000"/>
            <a:ext cx="2497800" cy="1323439"/>
          </a:xfrm>
          <a:prstGeom prst="rect">
            <a:avLst/>
          </a:prstGeom>
          <a:noFill/>
          <a:ln w="25400" cmpd="sng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NOTE: FOV as</a:t>
            </a:r>
          </a:p>
          <a:p>
            <a:pPr algn="ctr"/>
            <a:r>
              <a:rPr lang="en-US" sz="2000" b="1" i="1" dirty="0">
                <a:solidFill>
                  <a:srgbClr val="00B050"/>
                </a:solidFill>
                <a:latin typeface="Comic Sans MS" pitchFamily="66" charset="0"/>
              </a:rPr>
              <a:t>s</a:t>
            </a:r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uggested for</a:t>
            </a:r>
          </a:p>
          <a:p>
            <a:pPr algn="ctr"/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CGST Imaging and</a:t>
            </a:r>
          </a:p>
          <a:p>
            <a:pPr algn="ctr"/>
            <a:r>
              <a:rPr lang="en-US" sz="2000" b="1" i="1" dirty="0" smtClean="0">
                <a:solidFill>
                  <a:srgbClr val="00B050"/>
                </a:solidFill>
                <a:latin typeface="Comic Sans MS" pitchFamily="66" charset="0"/>
              </a:rPr>
              <a:t>Spectrometry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148458" y="5576619"/>
            <a:ext cx="283944" cy="228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2" descr="望远镜与风障板（近）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885" y="1368669"/>
            <a:ext cx="2853570" cy="214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9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41204"/>
            <a:ext cx="8521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omic Sans MS" pitchFamily="66" charset="0"/>
              </a:rPr>
              <a:t>SOLAR PHYSICS SCIENCE OBJECTIVES</a:t>
            </a:r>
            <a:endParaRPr lang="en-US" sz="32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" y="551495"/>
            <a:ext cx="9074920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MAGNETO-HYDRODYNAMICS OF CONVECTION IN SOLAR ATMOSPHERE</a:t>
            </a:r>
          </a:p>
          <a:p>
            <a:endParaRPr lang="en-US" sz="800" b="1" i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MHD theory predicts that spatial resolution of 1/40 arcsec will resolve</a:t>
            </a:r>
          </a:p>
          <a:p>
            <a:r>
              <a:rPr lang="en-US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  all in Quiet Solar Atmosphere (E. Parker, R. Stein, Matthias </a:t>
            </a:r>
            <a:r>
              <a:rPr lang="en-US" b="1" i="1" dirty="0" err="1" smtClean="0">
                <a:solidFill>
                  <a:srgbClr val="0070C0"/>
                </a:solidFill>
                <a:latin typeface="Comic Sans MS" pitchFamily="66" charset="0"/>
              </a:rPr>
              <a:t>Rempel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), etc.</a:t>
            </a:r>
            <a:endParaRPr lang="en-US" sz="800" b="1" i="1" dirty="0" smtClean="0"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 marL="285750" indent="-285750">
              <a:buFont typeface="Symbol"/>
              <a:buChar char="Þ"/>
            </a:pPr>
            <a:endParaRPr lang="en-US" sz="16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endParaRPr lang="en-US" sz="1600" b="1" i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r>
              <a:rPr lang="en-US" sz="1600" b="1" i="1" dirty="0" smtClean="0">
                <a:solidFill>
                  <a:srgbClr val="00B050"/>
                </a:solidFill>
                <a:latin typeface="Comic Sans MS" pitchFamily="66" charset="0"/>
              </a:rPr>
              <a:t>=&gt; Design 8</a:t>
            </a:r>
            <a:r>
              <a:rPr lang="en-US" sz="1600" b="1" i="1" baseline="30000" dirty="0" smtClean="0">
                <a:solidFill>
                  <a:srgbClr val="00B050"/>
                </a:solidFill>
                <a:latin typeface="Comic Sans MS" pitchFamily="66" charset="0"/>
              </a:rPr>
              <a:t>m</a:t>
            </a:r>
            <a:r>
              <a:rPr lang="en-US" sz="1600" b="1" i="1" dirty="0" smtClean="0">
                <a:solidFill>
                  <a:srgbClr val="00B050"/>
                </a:solidFill>
                <a:latin typeface="Comic Sans MS" pitchFamily="66" charset="0"/>
              </a:rPr>
              <a:t> CGST and its MCAO &amp; Instruments for NIR (0.8 </a:t>
            </a:r>
            <a:r>
              <a:rPr lang="el-GR" sz="1600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1600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m and up)</a:t>
            </a: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r>
              <a:rPr lang="en-US" sz="1600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=&gt; In addition the NIR spectral region has lines with larger Zeeman splitting</a:t>
            </a:r>
          </a:p>
          <a:p>
            <a:r>
              <a:rPr lang="en-US" sz="1600" b="1" i="1" dirty="0">
                <a:solidFill>
                  <a:srgbClr val="00B050"/>
                </a:solidFill>
                <a:latin typeface="Comic Sans MS" pitchFamily="66" charset="0"/>
                <a:cs typeface="Arial"/>
              </a:rPr>
              <a:t> </a:t>
            </a:r>
            <a:r>
              <a:rPr lang="en-US" sz="1600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  and highest H- continuum transparency at 1.8 </a:t>
            </a:r>
            <a:r>
              <a:rPr lang="el-GR" sz="1600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1600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m (especially in sunspots)</a:t>
            </a: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r>
              <a:rPr lang="en-US" sz="1600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=&gt; At longer wavelengths the CGST has twice the resolution of the ATST/EST</a:t>
            </a:r>
          </a:p>
        </p:txBody>
      </p:sp>
      <p:pic>
        <p:nvPicPr>
          <p:cNvPr id="8" name="Picture 2" descr="J:\SPD Las Cruces 2011\I_12v_5scopes_Trimmed_rotated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64" y="2199620"/>
            <a:ext cx="7586663" cy="32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863" y="167640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</a:rPr>
              <a:t>4</a:t>
            </a:r>
            <a:r>
              <a:rPr lang="en-US" sz="1400" b="1" i="1" baseline="30000" dirty="0" smtClean="0">
                <a:solidFill>
                  <a:srgbClr val="C00000"/>
                </a:solidFill>
                <a:latin typeface="Comic Sans MS" pitchFamily="66" charset="0"/>
              </a:rPr>
              <a:t>m</a:t>
            </a:r>
            <a:r>
              <a:rPr lang="en-US" sz="1400" b="1" i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</a:rPr>
              <a:t>telescope:     (150 nm)          430 nm          1.08 </a:t>
            </a:r>
            <a:r>
              <a:rPr lang="el-GR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m           1.72 </a:t>
            </a:r>
            <a:r>
              <a:rPr lang="el-GR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m            3.45 </a:t>
            </a:r>
            <a:r>
              <a:rPr lang="el-GR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m</a:t>
            </a:r>
          </a:p>
          <a:p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CGST (8</a:t>
            </a:r>
            <a:r>
              <a:rPr lang="en-US" sz="1400" b="1" i="1" baseline="30000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m</a:t>
            </a:r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):        300 nm           860 nm          2.16 </a:t>
            </a:r>
            <a:r>
              <a:rPr lang="el-GR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m           3.45 </a:t>
            </a:r>
            <a:r>
              <a:rPr lang="el-GR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m            6.90 </a:t>
            </a:r>
            <a:r>
              <a:rPr lang="el-GR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sz="1400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m</a:t>
            </a:r>
            <a:endParaRPr lang="en-US" sz="1400" b="1" i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565172" y="3373894"/>
            <a:ext cx="2672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7030A0"/>
                </a:solidFill>
                <a:latin typeface="Comic Sans MS" pitchFamily="66" charset="0"/>
              </a:rPr>
              <a:t>From MHD Model by </a:t>
            </a:r>
          </a:p>
          <a:p>
            <a:pPr algn="ctr"/>
            <a:r>
              <a:rPr lang="en-US" sz="1400" b="1" i="1" dirty="0" smtClean="0">
                <a:solidFill>
                  <a:srgbClr val="7030A0"/>
                </a:solidFill>
                <a:latin typeface="Comic Sans MS" pitchFamily="66" charset="0"/>
              </a:rPr>
              <a:t>Robert Stein as observed</a:t>
            </a:r>
          </a:p>
          <a:p>
            <a:pPr algn="ctr"/>
            <a:r>
              <a:rPr lang="en-US" sz="1400" b="1" i="1" dirty="0" smtClean="0">
                <a:solidFill>
                  <a:srgbClr val="7030A0"/>
                </a:solidFill>
                <a:latin typeface="Comic Sans MS" pitchFamily="66" charset="0"/>
              </a:rPr>
              <a:t>at diffraction limit</a:t>
            </a:r>
          </a:p>
          <a:p>
            <a:pPr algn="ctr"/>
            <a:r>
              <a:rPr lang="en-US" sz="1400" b="1" i="1" dirty="0" smtClean="0">
                <a:solidFill>
                  <a:srgbClr val="7030A0"/>
                </a:solidFill>
                <a:latin typeface="Comic Sans MS" pitchFamily="66" charset="0"/>
              </a:rPr>
              <a:t>at listed wavelength</a:t>
            </a:r>
            <a:endParaRPr lang="en-US" sz="14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9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76200"/>
            <a:ext cx="8521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omic Sans MS" pitchFamily="66" charset="0"/>
              </a:rPr>
              <a:t>SOLAR PHYSICS SCIENCE OBJECTIVES</a:t>
            </a:r>
            <a:endParaRPr lang="en-US" sz="32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Jacques Beckers\Documents\MEETINGS\AO4ELT3 2013\RempelFi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1590" y="2586112"/>
            <a:ext cx="3892289" cy="453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5400000">
            <a:off x="7320286" y="4717432"/>
            <a:ext cx="3103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7030A0"/>
                </a:solidFill>
                <a:latin typeface="Comic Sans MS" pitchFamily="66" charset="0"/>
              </a:rPr>
              <a:t>From MHD Model by Matthias </a:t>
            </a:r>
            <a:r>
              <a:rPr lang="en-US" sz="1200" b="1" i="1" dirty="0" err="1" smtClean="0">
                <a:solidFill>
                  <a:srgbClr val="7030A0"/>
                </a:solidFill>
                <a:latin typeface="Comic Sans MS" pitchFamily="66" charset="0"/>
              </a:rPr>
              <a:t>Rempel</a:t>
            </a:r>
            <a:r>
              <a:rPr lang="en-US" sz="1200" b="1" i="1" dirty="0" smtClean="0">
                <a:solidFill>
                  <a:srgbClr val="7030A0"/>
                </a:solidFill>
                <a:latin typeface="Comic Sans MS" pitchFamily="66" charset="0"/>
              </a:rPr>
              <a:t>,</a:t>
            </a:r>
            <a:endParaRPr lang="en-US" sz="12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2909786"/>
            <a:ext cx="9144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419" y="705261"/>
            <a:ext cx="8815234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MAGNETO-HYDRODYNAMICS OF CONVECTION IN SOLAR ATMOSPHERE</a:t>
            </a:r>
          </a:p>
          <a:p>
            <a:endParaRPr lang="en-US" sz="800" b="1" i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MHD theory predicts that spatial resolution of 1/40 arcsec will resolve</a:t>
            </a:r>
          </a:p>
          <a:p>
            <a:r>
              <a:rPr lang="en-US" b="1" i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  all in Quiet Solar Atmosphere (E. Parker, R. Stein, etc</a:t>
            </a:r>
            <a:r>
              <a:rPr lang="en-US" b="1" i="1" dirty="0">
                <a:solidFill>
                  <a:srgbClr val="0070C0"/>
                </a:solidFill>
                <a:latin typeface="Comic Sans MS" pitchFamily="66" charset="0"/>
              </a:rPr>
              <a:t>.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</a:rPr>
              <a:t>).</a:t>
            </a:r>
            <a:endParaRPr lang="en-US" sz="800" b="1" i="1" dirty="0" smtClean="0">
              <a:latin typeface="Comic Sans MS" pitchFamily="66" charset="0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</a:endParaRPr>
          </a:p>
          <a:p>
            <a:pPr marL="285750" indent="-285750">
              <a:buFont typeface="Symbol"/>
              <a:buChar char="Þ"/>
            </a:pP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</a:rPr>
              <a:t>Design 8</a:t>
            </a:r>
            <a:r>
              <a:rPr lang="en-US" b="1" i="1" baseline="30000" dirty="0" smtClean="0">
                <a:solidFill>
                  <a:srgbClr val="00B050"/>
                </a:solidFill>
                <a:latin typeface="Comic Sans MS" pitchFamily="66" charset="0"/>
              </a:rPr>
              <a:t>m</a:t>
            </a: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</a:rPr>
              <a:t> CGST and its MCAO &amp; Instruments for NIR (1.0 </a:t>
            </a:r>
            <a:r>
              <a:rPr lang="el-GR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m and up)</a:t>
            </a: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pPr marL="285750" indent="-285750">
              <a:buFont typeface="Symbol"/>
              <a:buChar char="Þ"/>
            </a:pP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In addition the NIR spectral region has lines with larger Zeeman splitting</a:t>
            </a:r>
          </a:p>
          <a:p>
            <a:r>
              <a:rPr lang="en-US" b="1" i="1" dirty="0">
                <a:solidFill>
                  <a:srgbClr val="00B05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  and highest H- continuum transparency at 1.8 </a:t>
            </a:r>
            <a:r>
              <a:rPr lang="el-GR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μ</a:t>
            </a: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m (especially in sunspots)</a:t>
            </a: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pPr marL="285750" indent="-285750">
              <a:buFont typeface="Symbol"/>
              <a:buChar char="Þ"/>
            </a:pP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At longer wavelengths the CGST has</a:t>
            </a:r>
          </a:p>
          <a:p>
            <a:r>
              <a:rPr lang="en-US" b="1" i="1" dirty="0">
                <a:solidFill>
                  <a:srgbClr val="00B05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  twice the resolution of </a:t>
            </a:r>
            <a:r>
              <a:rPr lang="en-US" b="1" i="1" dirty="0">
                <a:solidFill>
                  <a:srgbClr val="00B050"/>
                </a:solidFill>
                <a:latin typeface="Comic Sans MS" pitchFamily="66" charset="0"/>
                <a:cs typeface="Arial"/>
              </a:rPr>
              <a:t>a</a:t>
            </a: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 4</a:t>
            </a:r>
            <a:r>
              <a:rPr lang="en-US" b="1" i="1" baseline="30000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m</a:t>
            </a:r>
            <a:r>
              <a:rPr lang="en-US" b="1" i="1" dirty="0">
                <a:solidFill>
                  <a:srgbClr val="00B05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00B050"/>
                </a:solidFill>
                <a:latin typeface="Comic Sans MS" pitchFamily="66" charset="0"/>
                <a:cs typeface="Arial"/>
              </a:rPr>
              <a:t>telescope</a:t>
            </a: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endParaRPr lang="en-US" sz="800" b="1" i="1" dirty="0" smtClean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But theory &amp; models may be wrong and</a:t>
            </a:r>
          </a:p>
          <a:p>
            <a:r>
              <a:rPr lang="en-US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 smaller scale structure may exist.</a:t>
            </a:r>
          </a:p>
          <a:p>
            <a:endParaRPr lang="en-US" sz="800" b="1" i="1" dirty="0">
              <a:solidFill>
                <a:srgbClr val="0070C0"/>
              </a:solidFill>
              <a:latin typeface="Comic Sans MS" pitchFamily="66" charset="0"/>
              <a:cs typeface="Arial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And current models of Sunspots show</a:t>
            </a:r>
          </a:p>
          <a:p>
            <a:r>
              <a:rPr lang="en-US" b="1" i="1" dirty="0">
                <a:solidFill>
                  <a:srgbClr val="0070C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latin typeface="Comic Sans MS" pitchFamily="66" charset="0"/>
                <a:cs typeface="Arial"/>
              </a:rPr>
              <a:t>  very small structures.</a:t>
            </a:r>
          </a:p>
          <a:p>
            <a:endParaRPr lang="en-US" sz="800" b="1" i="1" dirty="0">
              <a:solidFill>
                <a:srgbClr val="00B050"/>
              </a:solidFill>
              <a:latin typeface="Comic Sans MS" pitchFamily="66" charset="0"/>
              <a:cs typeface="Arial"/>
            </a:endParaRPr>
          </a:p>
          <a:p>
            <a:pPr marL="285750" indent="-285750">
              <a:buFont typeface="Symbol"/>
              <a:buChar char="Þ"/>
            </a:pPr>
            <a:r>
              <a:rPr lang="en-US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Allow CGST design to be used at</a:t>
            </a:r>
          </a:p>
          <a:p>
            <a:r>
              <a:rPr lang="en-US" b="1" i="1" dirty="0">
                <a:solidFill>
                  <a:srgbClr val="C0000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  visible</a:t>
            </a:r>
            <a:r>
              <a:rPr lang="en-US" b="1" i="1" dirty="0">
                <a:solidFill>
                  <a:srgbClr val="C0000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wavelengths using Partial</a:t>
            </a:r>
          </a:p>
          <a:p>
            <a:r>
              <a:rPr lang="en-US" b="1" i="1" dirty="0">
                <a:solidFill>
                  <a:srgbClr val="C0000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  Adaptive Optics, smaller pixels and</a:t>
            </a:r>
          </a:p>
          <a:p>
            <a:r>
              <a:rPr lang="en-US" b="1" i="1" dirty="0">
                <a:solidFill>
                  <a:srgbClr val="C00000"/>
                </a:solidFill>
                <a:latin typeface="Comic Sans MS" pitchFamily="66" charset="0"/>
                <a:cs typeface="Arial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latin typeface="Comic Sans MS" pitchFamily="66" charset="0"/>
                <a:cs typeface="Arial"/>
              </a:rPr>
              <a:t>  Image Reconstruction.</a:t>
            </a:r>
          </a:p>
        </p:txBody>
      </p:sp>
    </p:spTree>
    <p:extLst>
      <p:ext uri="{BB962C8B-B14F-4D97-AF65-F5344CB8AC3E}">
        <p14:creationId xmlns:p14="http://schemas.microsoft.com/office/powerpoint/2010/main" val="29713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1178</Words>
  <Application>Microsoft Office PowerPoint</Application>
  <PresentationFormat>On-screen Show (4:3)</PresentationFormat>
  <Paragraphs>339</Paragraphs>
  <Slides>18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Office Theme</vt:lpstr>
      <vt:lpstr>E:\CGST (China)\MATHCAD FILES\5_Telescope-Ring_Expanded.xmcd\Selection 19 915 271 1167</vt:lpstr>
      <vt:lpstr>E:\CGST (China)\MATHCAD FILES\6_Telescope-Ring_Expanded.xmcd\Selection 19 915 271 1167</vt:lpstr>
      <vt:lpstr>E:\CGST (China)\MATHCAD FILES\7_Telescope-Ring_Expanded.xmcd\Selection 19 1019 271 1271</vt:lpstr>
      <vt:lpstr>E:\CGST (China)\MATHCAD FILES\7_Telescope-Ring_Expanded.xmcd\Selection 43 7419 661 7798</vt:lpstr>
      <vt:lpstr>E:\CGST (China)\MATHCAD FILES\5_Telescope-Ring_Expanded.xmcd\Selection 43 6531 653 6910</vt:lpstr>
      <vt:lpstr>E:\CGST (China)\MATHCAD FILES\6_Telescope-Ring_Expanded.xmcd\Selection 43 6507 653 6886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Jacques Beckers</dc:creator>
  <cp:lastModifiedBy>Jacques</cp:lastModifiedBy>
  <cp:revision>147</cp:revision>
  <cp:lastPrinted>2013-04-24T00:04:14Z</cp:lastPrinted>
  <dcterms:created xsi:type="dcterms:W3CDTF">2013-03-29T21:13:44Z</dcterms:created>
  <dcterms:modified xsi:type="dcterms:W3CDTF">2013-07-11T02:13:49Z</dcterms:modified>
</cp:coreProperties>
</file>