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82" r:id="rId4"/>
    <p:sldId id="278" r:id="rId5"/>
    <p:sldId id="261" r:id="rId6"/>
    <p:sldId id="280" r:id="rId7"/>
    <p:sldId id="281" r:id="rId8"/>
    <p:sldId id="268" r:id="rId9"/>
    <p:sldId id="267" r:id="rId10"/>
    <p:sldId id="258" r:id="rId11"/>
    <p:sldId id="262" r:id="rId12"/>
    <p:sldId id="26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8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5F0F4-D2DC-4FA6-9201-E0F1D78FE27F}" type="datetimeFigureOut">
              <a:rPr lang="en-US" smtClean="0"/>
              <a:t>7/12/2013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274B3-CFBE-4C50-A216-067DFA45D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8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274B3-CFBE-4C50-A216-067DFA45D2A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modified this picture in two 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274B3-CFBE-4C50-A216-067DFA45D2A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8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Gopalswamy, N.,</a:t>
            </a:r>
            <a:r>
              <a:rPr lang="en-US" baseline="0" dirty="0" smtClean="0"/>
              <a:t> </a:t>
            </a:r>
            <a:r>
              <a:rPr lang="en-US" dirty="0" smtClean="0"/>
              <a:t>Large-Scale Solar Eruptions, in Heliophysical Processes, Edited by N. Gopalswamy, S. Hasan, and A. Ambastha. Astrophysics and Space Science Proceedings, Springer-Verlag Berlin Heidelberg, p. 53,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274B3-CFBE-4C50-A216-067DFA45D2A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3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274B3-CFBE-4C50-A216-067DFA45D2A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5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274B3-CFBE-4C50-A216-067DFA45D2A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9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2A57-F8FC-41D7-BB31-E112258E720A}" type="datetimeFigureOut">
              <a:rPr lang="en-US" smtClean="0"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B01E-98A3-430D-AB5E-E3A5A414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0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2A57-F8FC-41D7-BB31-E112258E720A}" type="datetimeFigureOut">
              <a:rPr lang="en-US" smtClean="0"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B01E-98A3-430D-AB5E-E3A5A414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1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2A57-F8FC-41D7-BB31-E112258E720A}" type="datetimeFigureOut">
              <a:rPr lang="en-US" smtClean="0"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B01E-98A3-430D-AB5E-E3A5A414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1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2A57-F8FC-41D7-BB31-E112258E720A}" type="datetimeFigureOut">
              <a:rPr lang="en-US" smtClean="0"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B01E-98A3-430D-AB5E-E3A5A414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0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2A57-F8FC-41D7-BB31-E112258E720A}" type="datetimeFigureOut">
              <a:rPr lang="en-US" smtClean="0"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B01E-98A3-430D-AB5E-E3A5A414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9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2A57-F8FC-41D7-BB31-E112258E720A}" type="datetimeFigureOut">
              <a:rPr lang="en-US" smtClean="0"/>
              <a:t>7/12/2013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B01E-98A3-430D-AB5E-E3A5A414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2A57-F8FC-41D7-BB31-E112258E720A}" type="datetimeFigureOut">
              <a:rPr lang="en-US" smtClean="0"/>
              <a:t>7/12/2013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B01E-98A3-430D-AB5E-E3A5A414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8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2A57-F8FC-41D7-BB31-E112258E720A}" type="datetimeFigureOut">
              <a:rPr lang="en-US" smtClean="0"/>
              <a:t>7/12/2013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B01E-98A3-430D-AB5E-E3A5A414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5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2A57-F8FC-41D7-BB31-E112258E720A}" type="datetimeFigureOut">
              <a:rPr lang="en-US" smtClean="0"/>
              <a:t>7/12/2013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B01E-98A3-430D-AB5E-E3A5A414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9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2A57-F8FC-41D7-BB31-E112258E720A}" type="datetimeFigureOut">
              <a:rPr lang="en-US" smtClean="0"/>
              <a:t>7/12/2013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B01E-98A3-430D-AB5E-E3A5A414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8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2A57-F8FC-41D7-BB31-E112258E720A}" type="datetimeFigureOut">
              <a:rPr lang="en-US" smtClean="0"/>
              <a:t>7/12/2013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B01E-98A3-430D-AB5E-E3A5A414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9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22A57-F8FC-41D7-BB31-E112258E720A}" type="datetimeFigureOut">
              <a:rPr lang="en-US" smtClean="0"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0B01E-98A3-430D-AB5E-E3A5A414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Connecting Near-Sun CME flux Ropes to the 1-AU Flux Ropes using the Flare-CME Relationship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752600"/>
          </a:xfrm>
        </p:spPr>
        <p:txBody>
          <a:bodyPr/>
          <a:lstStyle/>
          <a:p>
            <a:r>
              <a:rPr lang="en-US" dirty="0" smtClean="0"/>
              <a:t>N. Gopalswamy, H. Xie, S. Yashiro, and S. Akiyama</a:t>
            </a:r>
          </a:p>
          <a:p>
            <a:r>
              <a:rPr lang="en-US" dirty="0" smtClean="0"/>
              <a:t>NASA/GSFC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172200"/>
            <a:ext cx="478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SPD Meeting July 8 -11, 2013 Bozeman, Montana</a:t>
            </a:r>
            <a:endParaRPr lang="en-US" dirty="0"/>
          </a:p>
        </p:txBody>
      </p:sp>
      <p:pic>
        <p:nvPicPr>
          <p:cNvPr id="6" name="Picture 55" descr="nasa_logo_bi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5125" cy="139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86" y="381000"/>
            <a:ext cx="2333514" cy="67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3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High Inclination FR</a:t>
            </a:r>
            <a:endParaRPr lang="en-US" dirty="0"/>
          </a:p>
        </p:txBody>
      </p:sp>
      <p:pic>
        <p:nvPicPr>
          <p:cNvPr id="2050" name="Picture 2" descr="C:\Users\gopalswamy\Documents\Toshiba_Files\Documents\travel\slovakia_2010\figures\20050115_four_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66800"/>
            <a:ext cx="88963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1601" y="773668"/>
            <a:ext cx="194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Gopalswamy, 2010</a:t>
            </a:r>
            <a:endParaRPr lang="en-US" dirty="0"/>
          </a:p>
        </p:txBody>
      </p:sp>
      <p:pic>
        <p:nvPicPr>
          <p:cNvPr id="7" name="Picture 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32238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2819400"/>
            <a:ext cx="2250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Fast CME:  2049 km/s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solar source: N16E04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96913" y="3932238"/>
            <a:ext cx="5638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>
              <a:lnSpc>
                <a:spcPct val="154000"/>
              </a:lnSpc>
            </a:pPr>
            <a:r>
              <a:rPr lang="en-US" sz="2000" dirty="0">
                <a:solidFill>
                  <a:srgbClr val="000000"/>
                </a:solidFill>
              </a:rPr>
              <a:t>Flux-rope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green curves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  <a:p>
            <a:pPr eaLnBrk="1">
              <a:lnSpc>
                <a:spcPct val="154000"/>
              </a:lnSpc>
            </a:pPr>
            <a:r>
              <a:rPr lang="en-GB" sz="2000" i="1" dirty="0" smtClean="0">
                <a:solidFill>
                  <a:srgbClr val="000000"/>
                </a:solidFill>
                <a:latin typeface="Symbol" pitchFamily="18" charset="2"/>
              </a:rPr>
              <a:t>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= 2R</a:t>
            </a:r>
            <a:r>
              <a:rPr lang="en-GB" sz="2000" i="1" baseline="-33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/d  =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1.1,   d = 15.8 </a:t>
            </a:r>
            <a:r>
              <a:rPr lang="en-GB" dirty="0" smtClean="0">
                <a:solidFill>
                  <a:srgbClr val="000000"/>
                </a:solidFill>
              </a:rPr>
              <a:t>R</a:t>
            </a:r>
            <a:r>
              <a:rPr lang="en-GB" baseline="-25000" dirty="0" smtClean="0">
                <a:solidFill>
                  <a:srgbClr val="000000"/>
                </a:solidFill>
              </a:rPr>
              <a:t>s</a:t>
            </a:r>
            <a:endParaRPr lang="en-GB" baseline="-25000" dirty="0">
              <a:solidFill>
                <a:srgbClr val="000000"/>
              </a:solidFill>
            </a:endParaRPr>
          </a:p>
          <a:p>
            <a:pPr eaLnBrk="1">
              <a:lnSpc>
                <a:spcPct val="154000"/>
              </a:lnSpc>
            </a:pPr>
            <a:r>
              <a:rPr lang="en-GB" sz="2000" i="1" dirty="0" smtClean="0">
                <a:solidFill>
                  <a:srgbClr val="000000"/>
                </a:solidFill>
                <a:latin typeface="Symbol" pitchFamily="18" charset="2"/>
              </a:rPr>
              <a:t></a:t>
            </a:r>
            <a:r>
              <a:rPr lang="en-GB" sz="2000" i="1" baseline="-33000" dirty="0" smtClean="0">
                <a:solidFill>
                  <a:srgbClr val="000000"/>
                </a:solidFill>
                <a:latin typeface="Symbol" pitchFamily="18" charset="2"/>
              </a:rPr>
              <a:t>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= R</a:t>
            </a:r>
            <a:r>
              <a:rPr lang="en-GB" sz="2000" i="1" baseline="-33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/R</a:t>
            </a:r>
            <a:r>
              <a:rPr lang="en-GB" sz="2000" i="1" baseline="-33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 =0.9 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>
              <a:lnSpc>
                <a:spcPct val="154000"/>
              </a:lnSpc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2000" baseline="-33000" dirty="0">
                <a:solidFill>
                  <a:srgbClr val="000000"/>
                </a:solidFill>
                <a:latin typeface="Times New Roman" pitchFamily="18" charset="0"/>
              </a:rPr>
              <a:t>tip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= 25.3 R</a:t>
            </a:r>
            <a:r>
              <a:rPr lang="en-GB" sz="2000" baseline="-25000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,  R</a:t>
            </a:r>
            <a:r>
              <a:rPr lang="en-GB" sz="2000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 =  8.7 </a:t>
            </a:r>
            <a:r>
              <a:rPr lang="en-GB" dirty="0">
                <a:solidFill>
                  <a:srgbClr val="000000"/>
                </a:solidFill>
              </a:rPr>
              <a:t>R</a:t>
            </a:r>
            <a:r>
              <a:rPr lang="en-GB" baseline="-25000" dirty="0">
                <a:solidFill>
                  <a:srgbClr val="000000"/>
                </a:solidFill>
              </a:rPr>
              <a:t>s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GB" dirty="0">
                <a:solidFill>
                  <a:schemeClr val="tx1"/>
                </a:solidFill>
              </a:rPr>
              <a:t>R</a:t>
            </a:r>
            <a:r>
              <a:rPr lang="en-GB" baseline="-25000" dirty="0">
                <a:solidFill>
                  <a:schemeClr val="tx1"/>
                </a:solidFill>
              </a:rPr>
              <a:t>tip</a:t>
            </a:r>
            <a:r>
              <a:rPr lang="en-GB" dirty="0">
                <a:solidFill>
                  <a:schemeClr val="tx1"/>
                </a:solidFill>
              </a:rPr>
              <a:t> = 2R</a:t>
            </a:r>
            <a:r>
              <a:rPr lang="en-GB" baseline="-25000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</a:rPr>
              <a:t>+d/2)</a:t>
            </a:r>
          </a:p>
          <a:p>
            <a:pPr eaLnBrk="1">
              <a:lnSpc>
                <a:spcPct val="154000"/>
              </a:lnSpc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Direction: N20W00,  </a:t>
            </a:r>
            <a:r>
              <a:rPr lang="en-GB" sz="2400" dirty="0">
                <a:solidFill>
                  <a:srgbClr val="0000FF"/>
                </a:solidFill>
                <a:latin typeface="Times New Roman" pitchFamily="18" charset="0"/>
              </a:rPr>
              <a:t>Tilt:  83</a:t>
            </a:r>
            <a:r>
              <a:rPr lang="en-GB" sz="24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</a:t>
            </a:r>
          </a:p>
        </p:txBody>
      </p:sp>
    </p:spTree>
    <p:extLst>
      <p:ext uri="{BB962C8B-B14F-4D97-AF65-F5344CB8AC3E}">
        <p14:creationId xmlns:p14="http://schemas.microsoft.com/office/powerpoint/2010/main" val="8831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AU 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</a:t>
            </a:r>
            <a:r>
              <a:rPr lang="en-US" dirty="0" smtClean="0"/>
              <a:t>lux-rope </a:t>
            </a:r>
            <a:r>
              <a:rPr lang="en-US" dirty="0"/>
              <a:t>fitting </a:t>
            </a:r>
            <a:r>
              <a:rPr lang="en-US" dirty="0" smtClean="0"/>
              <a:t>to 1 AU data (e.g., Lepping </a:t>
            </a:r>
            <a:r>
              <a:rPr lang="en-US" dirty="0"/>
              <a:t>et al. 1990</a:t>
            </a:r>
            <a:r>
              <a:rPr lang="en-US" dirty="0" smtClean="0"/>
              <a:t>) gives</a:t>
            </a:r>
          </a:p>
          <a:p>
            <a:r>
              <a:rPr lang="en-US" i="1" dirty="0" smtClean="0"/>
              <a:t>Ф</a:t>
            </a:r>
            <a:r>
              <a:rPr lang="en-US" i="1" baseline="-25000" dirty="0"/>
              <a:t>t</a:t>
            </a:r>
            <a:r>
              <a:rPr lang="en-US" i="1" baseline="-25000" dirty="0" smtClean="0"/>
              <a:t> </a:t>
            </a:r>
            <a:r>
              <a:rPr lang="en-US" i="1" dirty="0"/>
              <a:t>= </a:t>
            </a:r>
            <a:r>
              <a:rPr lang="en-US" i="1" dirty="0" smtClean="0"/>
              <a:t>2</a:t>
            </a:r>
            <a:r>
              <a:rPr lang="el-GR" i="1" dirty="0" smtClean="0"/>
              <a:t>π</a:t>
            </a:r>
            <a:r>
              <a:rPr lang="en-US" i="1" dirty="0" smtClean="0"/>
              <a:t>J</a:t>
            </a:r>
            <a:r>
              <a:rPr lang="en-US" i="1" baseline="-25000" dirty="0" smtClean="0"/>
              <a:t>1</a:t>
            </a:r>
            <a:r>
              <a:rPr lang="en-US" i="1" dirty="0" smtClean="0"/>
              <a:t>(x</a:t>
            </a:r>
            <a:r>
              <a:rPr lang="en-US" i="1" baseline="-25000" dirty="0" smtClean="0"/>
              <a:t>01</a:t>
            </a:r>
            <a:r>
              <a:rPr lang="en-US" i="1" dirty="0" smtClean="0"/>
              <a:t>)BoRo</a:t>
            </a:r>
            <a:r>
              <a:rPr lang="en-US" i="1" baseline="42000" dirty="0" smtClean="0"/>
              <a:t>2</a:t>
            </a:r>
            <a:r>
              <a:rPr lang="en-US" i="1" dirty="0" smtClean="0"/>
              <a:t>/x</a:t>
            </a:r>
            <a:r>
              <a:rPr lang="en-US" i="1" baseline="-25000" dirty="0" smtClean="0"/>
              <a:t>01</a:t>
            </a:r>
            <a:r>
              <a:rPr lang="en-US" dirty="0" smtClean="0"/>
              <a:t>; </a:t>
            </a:r>
            <a:r>
              <a:rPr lang="en-US" i="1" dirty="0" smtClean="0">
                <a:solidFill>
                  <a:srgbClr val="0000FF"/>
                </a:solidFill>
              </a:rPr>
              <a:t>Ф</a:t>
            </a:r>
            <a:r>
              <a:rPr lang="en-US" i="1" baseline="-25000" dirty="0" smtClean="0">
                <a:solidFill>
                  <a:srgbClr val="0000FF"/>
                </a:solidFill>
              </a:rPr>
              <a:t>p </a:t>
            </a:r>
            <a:r>
              <a:rPr lang="en-US" i="1" dirty="0">
                <a:solidFill>
                  <a:srgbClr val="0000FF"/>
                </a:solidFill>
              </a:rPr>
              <a:t>= </a:t>
            </a:r>
            <a:r>
              <a:rPr lang="en-US" i="1" dirty="0" smtClean="0">
                <a:solidFill>
                  <a:srgbClr val="0000FF"/>
                </a:solidFill>
              </a:rPr>
              <a:t>BoRoL/x</a:t>
            </a:r>
            <a:r>
              <a:rPr lang="en-US" i="1" baseline="-25000" dirty="0" smtClean="0">
                <a:solidFill>
                  <a:srgbClr val="0000FF"/>
                </a:solidFill>
              </a:rPr>
              <a:t>01</a:t>
            </a:r>
            <a:endParaRPr lang="en-US" dirty="0" smtClean="0">
              <a:solidFill>
                <a:srgbClr val="0000FF"/>
              </a:solidFill>
              <a:effectLst/>
            </a:endParaRPr>
          </a:p>
          <a:p>
            <a:pPr>
              <a:buFontTx/>
              <a:buChar char="-"/>
            </a:pPr>
            <a:r>
              <a:rPr lang="en-US" i="1" dirty="0" smtClean="0"/>
              <a:t>Bo</a:t>
            </a:r>
            <a:r>
              <a:rPr lang="en-US" dirty="0" smtClean="0"/>
              <a:t>: total </a:t>
            </a:r>
            <a:r>
              <a:rPr lang="en-US" dirty="0"/>
              <a:t>field strength at the flux rope </a:t>
            </a:r>
            <a:r>
              <a:rPr lang="en-US" dirty="0" smtClean="0"/>
              <a:t>axis </a:t>
            </a:r>
          </a:p>
          <a:p>
            <a:pPr>
              <a:buFontTx/>
              <a:buChar char="-"/>
            </a:pPr>
            <a:r>
              <a:rPr lang="en-US" i="1" dirty="0" smtClean="0"/>
              <a:t>L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the flux rope length </a:t>
            </a:r>
            <a:r>
              <a:rPr lang="en-US" dirty="0" smtClean="0"/>
              <a:t>(~ </a:t>
            </a:r>
            <a:r>
              <a:rPr lang="en-US" dirty="0"/>
              <a:t>1 AU</a:t>
            </a:r>
            <a:r>
              <a:rPr lang="en-US" dirty="0" smtClean="0"/>
              <a:t>) </a:t>
            </a:r>
          </a:p>
          <a:p>
            <a:pPr>
              <a:buFontTx/>
              <a:buChar char="-"/>
            </a:pPr>
            <a:r>
              <a:rPr lang="en-US" i="1" dirty="0" smtClean="0"/>
              <a:t>Ro: </a:t>
            </a:r>
            <a:r>
              <a:rPr lang="en-US" dirty="0" smtClean="0"/>
              <a:t>flux </a:t>
            </a:r>
            <a:r>
              <a:rPr lang="en-US" dirty="0"/>
              <a:t>rope radius </a:t>
            </a:r>
            <a:r>
              <a:rPr lang="en-US" dirty="0" smtClean="0"/>
              <a:t>at 1 AU</a:t>
            </a:r>
          </a:p>
          <a:p>
            <a:pPr>
              <a:buFontTx/>
              <a:buChar char="-"/>
            </a:pPr>
            <a:r>
              <a:rPr lang="en-US" i="1" dirty="0" smtClean="0"/>
              <a:t>x</a:t>
            </a:r>
            <a:r>
              <a:rPr lang="en-US" i="1" baseline="-25000" dirty="0" smtClean="0"/>
              <a:t>01</a:t>
            </a:r>
            <a:r>
              <a:rPr lang="en-US" dirty="0" smtClean="0"/>
              <a:t>: location </a:t>
            </a:r>
            <a:r>
              <a:rPr lang="en-US" dirty="0"/>
              <a:t>of the first zero (=2.4048) of the </a:t>
            </a:r>
            <a:r>
              <a:rPr lang="en-US" dirty="0" smtClean="0"/>
              <a:t>zeroth order Bessel function: </a:t>
            </a:r>
            <a:r>
              <a:rPr lang="en-US" i="1" dirty="0" smtClean="0"/>
              <a:t>J</a:t>
            </a:r>
            <a:r>
              <a:rPr lang="en-US" i="1" baseline="-25000" dirty="0" smtClean="0"/>
              <a:t>0</a:t>
            </a:r>
            <a:r>
              <a:rPr lang="en-US" i="1" dirty="0" smtClean="0"/>
              <a:t>(x</a:t>
            </a:r>
            <a:r>
              <a:rPr lang="en-US" i="1" baseline="-25000" dirty="0" smtClean="0"/>
              <a:t>01</a:t>
            </a:r>
            <a:r>
              <a:rPr lang="en-US" i="1" dirty="0" smtClean="0"/>
              <a:t>) = 0</a:t>
            </a:r>
          </a:p>
          <a:p>
            <a:pPr marL="0" indent="0">
              <a:buNone/>
            </a:pPr>
            <a:r>
              <a:rPr lang="en-US" dirty="0" smtClean="0"/>
              <a:t>Use the </a:t>
            </a:r>
            <a:r>
              <a:rPr lang="en-US" i="1" dirty="0" smtClean="0">
                <a:solidFill>
                  <a:srgbClr val="0000FF"/>
                </a:solidFill>
              </a:rPr>
              <a:t>Ф</a:t>
            </a:r>
            <a:r>
              <a:rPr lang="en-US" i="1" baseline="-25000" dirty="0" smtClean="0">
                <a:solidFill>
                  <a:srgbClr val="0000FF"/>
                </a:solidFill>
              </a:rPr>
              <a:t>p </a:t>
            </a:r>
            <a:r>
              <a:rPr lang="en-US" i="1" dirty="0">
                <a:solidFill>
                  <a:srgbClr val="0000FF"/>
                </a:solidFill>
              </a:rPr>
              <a:t>= </a:t>
            </a:r>
            <a:r>
              <a:rPr lang="en-US" i="1" dirty="0" smtClean="0">
                <a:solidFill>
                  <a:srgbClr val="0000FF"/>
                </a:solidFill>
              </a:rPr>
              <a:t>Ф</a:t>
            </a:r>
            <a:r>
              <a:rPr lang="en-US" i="1" baseline="-25000" dirty="0" smtClean="0">
                <a:solidFill>
                  <a:srgbClr val="0000FF"/>
                </a:solidFill>
              </a:rPr>
              <a:t>r </a:t>
            </a:r>
            <a:r>
              <a:rPr lang="en-US" dirty="0" smtClean="0">
                <a:solidFill>
                  <a:srgbClr val="0000FF"/>
                </a:solidFill>
              </a:rPr>
              <a:t>relation: </a:t>
            </a:r>
            <a:r>
              <a:rPr lang="en-US" i="1" dirty="0">
                <a:solidFill>
                  <a:srgbClr val="0000FF"/>
                </a:solidFill>
              </a:rPr>
              <a:t>½ A</a:t>
            </a:r>
            <a:r>
              <a:rPr lang="en-US" i="1" baseline="-25000" dirty="0">
                <a:solidFill>
                  <a:srgbClr val="0000FF"/>
                </a:solidFill>
              </a:rPr>
              <a:t>f</a:t>
            </a:r>
            <a:r>
              <a:rPr lang="en-US" i="1" dirty="0">
                <a:solidFill>
                  <a:srgbClr val="0000FF"/>
                </a:solidFill>
              </a:rPr>
              <a:t> B</a:t>
            </a:r>
            <a:r>
              <a:rPr lang="en-US" i="1" baseline="-25000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= BoRoL/x</a:t>
            </a:r>
            <a:r>
              <a:rPr lang="en-US" i="1" baseline="-25000" dirty="0" smtClean="0">
                <a:solidFill>
                  <a:srgbClr val="0000FF"/>
                </a:solidFill>
              </a:rPr>
              <a:t>01 </a:t>
            </a:r>
            <a:r>
              <a:rPr lang="en-US" dirty="0" smtClean="0">
                <a:solidFill>
                  <a:srgbClr val="0000FF"/>
                </a:solidFill>
              </a:rPr>
              <a:t>to get </a:t>
            </a:r>
            <a:r>
              <a:rPr lang="en-US" i="1" dirty="0" smtClean="0">
                <a:solidFill>
                  <a:srgbClr val="0000FF"/>
                </a:solidFill>
              </a:rPr>
              <a:t>Bo</a:t>
            </a:r>
            <a:endParaRPr lang="en-US" dirty="0" smtClean="0"/>
          </a:p>
          <a:p>
            <a:r>
              <a:rPr lang="en-US" i="1" dirty="0" smtClean="0">
                <a:solidFill>
                  <a:srgbClr val="0000FF"/>
                </a:solidFill>
              </a:rPr>
              <a:t>Bo = ½ A</a:t>
            </a:r>
            <a:r>
              <a:rPr lang="en-US" i="1" baseline="-25000" dirty="0" smtClean="0">
                <a:solidFill>
                  <a:srgbClr val="0000FF"/>
                </a:solidFill>
              </a:rPr>
              <a:t>f </a:t>
            </a:r>
            <a:r>
              <a:rPr lang="en-US" i="1" dirty="0" smtClean="0">
                <a:solidFill>
                  <a:srgbClr val="0000FF"/>
                </a:solidFill>
              </a:rPr>
              <a:t>B</a:t>
            </a:r>
            <a:r>
              <a:rPr lang="en-US" i="1" baseline="-25000" dirty="0" smtClean="0">
                <a:solidFill>
                  <a:srgbClr val="0000FF"/>
                </a:solidFill>
              </a:rPr>
              <a:t>f 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i="1" baseline="-25000" dirty="0" smtClean="0">
                <a:solidFill>
                  <a:srgbClr val="0000FF"/>
                </a:solidFill>
              </a:rPr>
              <a:t>01</a:t>
            </a:r>
            <a:r>
              <a:rPr lang="en-US" i="1" dirty="0" smtClean="0">
                <a:solidFill>
                  <a:srgbClr val="0000FF"/>
                </a:solidFill>
              </a:rPr>
              <a:t>/</a:t>
            </a:r>
            <a:r>
              <a:rPr lang="en-US" i="1" dirty="0" smtClean="0">
                <a:solidFill>
                  <a:srgbClr val="FF0000"/>
                </a:solidFill>
              </a:rPr>
              <a:t>Ro</a:t>
            </a:r>
            <a:r>
              <a:rPr lang="en-US" i="1" dirty="0" smtClean="0">
                <a:solidFill>
                  <a:srgbClr val="0000FF"/>
                </a:solidFill>
              </a:rPr>
              <a:t>L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Ro </a:t>
            </a:r>
            <a:r>
              <a:rPr lang="en-US" i="1" dirty="0">
                <a:solidFill>
                  <a:srgbClr val="FF0000"/>
                </a:solidFill>
              </a:rPr>
              <a:t>= </a:t>
            </a:r>
            <a:r>
              <a:rPr lang="pt-BR" i="1" dirty="0">
                <a:solidFill>
                  <a:srgbClr val="FF0000"/>
                </a:solidFill>
              </a:rPr>
              <a:t>0.5/(2Λ + </a:t>
            </a:r>
            <a:r>
              <a:rPr lang="pt-BR" i="1" dirty="0" smtClean="0">
                <a:solidFill>
                  <a:srgbClr val="FF0000"/>
                </a:solidFill>
              </a:rPr>
              <a:t>1)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dirty="0" smtClean="0">
                <a:solidFill>
                  <a:srgbClr val="0000FF"/>
                </a:solidFill>
              </a:rPr>
              <a:t>(self-similar expansion) (L~1 AU)</a:t>
            </a:r>
          </a:p>
          <a:p>
            <a:r>
              <a:rPr lang="pt-BR" i="1" dirty="0">
                <a:solidFill>
                  <a:srgbClr val="0000FF"/>
                </a:solidFill>
              </a:rPr>
              <a:t>Bo = </a:t>
            </a:r>
            <a:r>
              <a:rPr lang="en-US" i="1" dirty="0" smtClean="0">
                <a:solidFill>
                  <a:srgbClr val="0000FF"/>
                </a:solidFill>
              </a:rPr>
              <a:t>A</a:t>
            </a:r>
            <a:r>
              <a:rPr lang="en-US" i="1" baseline="-25000" dirty="0" smtClean="0">
                <a:solidFill>
                  <a:srgbClr val="0000FF"/>
                </a:solidFill>
              </a:rPr>
              <a:t>f </a:t>
            </a:r>
            <a:r>
              <a:rPr lang="en-US" i="1" dirty="0" smtClean="0">
                <a:solidFill>
                  <a:srgbClr val="0000FF"/>
                </a:solidFill>
              </a:rPr>
              <a:t>B</a:t>
            </a:r>
            <a:r>
              <a:rPr lang="en-US" i="1" baseline="-25000" dirty="0" smtClean="0">
                <a:solidFill>
                  <a:srgbClr val="0000FF"/>
                </a:solidFill>
              </a:rPr>
              <a:t>f 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i="1" baseline="-25000" dirty="0" smtClean="0">
                <a:solidFill>
                  <a:srgbClr val="0000FF"/>
                </a:solidFill>
              </a:rPr>
              <a:t>01</a:t>
            </a:r>
            <a:r>
              <a:rPr lang="en-US" i="1" dirty="0" smtClean="0">
                <a:solidFill>
                  <a:srgbClr val="0000FF"/>
                </a:solidFill>
              </a:rPr>
              <a:t>(2</a:t>
            </a:r>
            <a:r>
              <a:rPr lang="pt-BR" i="1" dirty="0">
                <a:solidFill>
                  <a:srgbClr val="0000FF"/>
                </a:solidFill>
              </a:rPr>
              <a:t>Λ+1</a:t>
            </a:r>
            <a:r>
              <a:rPr lang="pt-BR" i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pt-BR" i="1" dirty="0">
                <a:solidFill>
                  <a:srgbClr val="0000FF"/>
                </a:solidFill>
              </a:rPr>
              <a:t>B</a:t>
            </a:r>
            <a:r>
              <a:rPr lang="pt-BR" i="1" baseline="-25000" dirty="0">
                <a:solidFill>
                  <a:srgbClr val="0000FF"/>
                </a:solidFill>
              </a:rPr>
              <a:t>t</a:t>
            </a:r>
            <a:r>
              <a:rPr lang="pt-BR" i="1" dirty="0">
                <a:solidFill>
                  <a:srgbClr val="0000FF"/>
                </a:solidFill>
              </a:rPr>
              <a:t> = BoJ</a:t>
            </a:r>
            <a:r>
              <a:rPr lang="pt-BR" i="1" baseline="-25000" dirty="0">
                <a:solidFill>
                  <a:srgbClr val="0000FF"/>
                </a:solidFill>
              </a:rPr>
              <a:t>0</a:t>
            </a:r>
            <a:r>
              <a:rPr lang="pt-BR" i="1" dirty="0">
                <a:solidFill>
                  <a:srgbClr val="0000FF"/>
                </a:solidFill>
              </a:rPr>
              <a:t>(αr)</a:t>
            </a:r>
            <a:r>
              <a:rPr lang="pt-BR" dirty="0">
                <a:solidFill>
                  <a:srgbClr val="0000FF"/>
                </a:solidFill>
              </a:rPr>
              <a:t> and </a:t>
            </a:r>
            <a:r>
              <a:rPr lang="pt-BR" i="1" dirty="0">
                <a:solidFill>
                  <a:srgbClr val="0000FF"/>
                </a:solidFill>
              </a:rPr>
              <a:t>B</a:t>
            </a:r>
            <a:r>
              <a:rPr lang="pt-BR" i="1" baseline="-25000" dirty="0">
                <a:solidFill>
                  <a:srgbClr val="0000FF"/>
                </a:solidFill>
              </a:rPr>
              <a:t>p</a:t>
            </a:r>
            <a:r>
              <a:rPr lang="pt-BR" i="1" dirty="0">
                <a:solidFill>
                  <a:srgbClr val="0000FF"/>
                </a:solidFill>
              </a:rPr>
              <a:t> = </a:t>
            </a:r>
            <a:r>
              <a:rPr lang="pt-BR" i="1" dirty="0" smtClean="0">
                <a:solidFill>
                  <a:srgbClr val="0000FF"/>
                </a:solidFill>
              </a:rPr>
              <a:t>HBoJ</a:t>
            </a:r>
            <a:r>
              <a:rPr lang="pt-BR" i="1" baseline="-25000" dirty="0" smtClean="0">
                <a:solidFill>
                  <a:srgbClr val="0000FF"/>
                </a:solidFill>
              </a:rPr>
              <a:t>1</a:t>
            </a:r>
            <a:r>
              <a:rPr lang="pt-BR" i="1" dirty="0" smtClean="0">
                <a:solidFill>
                  <a:srgbClr val="0000FF"/>
                </a:solidFill>
              </a:rPr>
              <a:t>(αr</a:t>
            </a:r>
            <a:r>
              <a:rPr lang="pt-BR" i="1" dirty="0">
                <a:solidFill>
                  <a:srgbClr val="0000FF"/>
                </a:solidFill>
              </a:rPr>
              <a:t>)</a:t>
            </a:r>
            <a:r>
              <a:rPr lang="pt-BR" dirty="0">
                <a:solidFill>
                  <a:srgbClr val="0000FF"/>
                </a:solidFill>
              </a:rPr>
              <a:t> with </a:t>
            </a:r>
            <a:r>
              <a:rPr lang="pt-BR" i="1" dirty="0">
                <a:solidFill>
                  <a:srgbClr val="0000FF"/>
                </a:solidFill>
              </a:rPr>
              <a:t>0≤r≤Ro</a:t>
            </a:r>
            <a:r>
              <a:rPr lang="pt-BR" dirty="0">
                <a:solidFill>
                  <a:srgbClr val="0000FF"/>
                </a:solidFill>
              </a:rPr>
              <a:t> and </a:t>
            </a:r>
            <a:r>
              <a:rPr lang="pt-BR" i="1" dirty="0">
                <a:solidFill>
                  <a:srgbClr val="0000FF"/>
                </a:solidFill>
              </a:rPr>
              <a:t>α = </a:t>
            </a:r>
            <a:r>
              <a:rPr lang="pt-BR" i="1" dirty="0" smtClean="0">
                <a:solidFill>
                  <a:srgbClr val="0000FF"/>
                </a:solidFill>
              </a:rPr>
              <a:t>x</a:t>
            </a:r>
            <a:r>
              <a:rPr lang="pt-BR" i="1" baseline="-25000" dirty="0" smtClean="0">
                <a:solidFill>
                  <a:srgbClr val="0000FF"/>
                </a:solidFill>
              </a:rPr>
              <a:t>01</a:t>
            </a:r>
            <a:r>
              <a:rPr lang="pt-BR" i="1" dirty="0" smtClean="0">
                <a:solidFill>
                  <a:srgbClr val="0000FF"/>
                </a:solidFill>
              </a:rPr>
              <a:t>/Ro; </a:t>
            </a:r>
            <a:r>
              <a:rPr lang="pt-BR" dirty="0" smtClean="0">
                <a:solidFill>
                  <a:srgbClr val="0000FF"/>
                </a:solidFill>
              </a:rPr>
              <a:t>helicity sign </a:t>
            </a:r>
            <a:r>
              <a:rPr lang="pt-BR" i="1" dirty="0" smtClean="0">
                <a:solidFill>
                  <a:srgbClr val="0000FF"/>
                </a:solidFill>
              </a:rPr>
              <a:t>H </a:t>
            </a:r>
            <a:r>
              <a:rPr lang="pt-BR" dirty="0" smtClean="0">
                <a:solidFill>
                  <a:srgbClr val="0000FF"/>
                </a:solidFill>
              </a:rPr>
              <a:t>from PEA skew</a:t>
            </a:r>
          </a:p>
        </p:txBody>
      </p:sp>
    </p:spTree>
    <p:extLst>
      <p:ext uri="{BB962C8B-B14F-4D97-AF65-F5344CB8AC3E}">
        <p14:creationId xmlns:p14="http://schemas.microsoft.com/office/powerpoint/2010/main" val="28178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Scheme</a:t>
            </a:r>
            <a:endParaRPr lang="en-US" dirty="0"/>
          </a:p>
        </p:txBody>
      </p:sp>
      <p:pic>
        <p:nvPicPr>
          <p:cNvPr id="5125" name="Picture 5" descr="C:\Users\gopalswamy\AppData\Local\Temp\test_R0_3pan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9471"/>
            <a:ext cx="9052560" cy="333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764626"/>
            <a:ext cx="2885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 AU Axial field shows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correlation with the average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flare field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5562600"/>
            <a:ext cx="3164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 AU Flux rope size shows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correlation with the  white-light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flux rope geometry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         Ro </a:t>
            </a:r>
            <a:r>
              <a:rPr lang="en-US" i="1" dirty="0">
                <a:solidFill>
                  <a:srgbClr val="FF0000"/>
                </a:solidFill>
              </a:rPr>
              <a:t>= </a:t>
            </a:r>
            <a:r>
              <a:rPr lang="pt-BR" i="1" dirty="0">
                <a:solidFill>
                  <a:srgbClr val="FF0000"/>
                </a:solidFill>
              </a:rPr>
              <a:t>0.5/(2Λ + </a:t>
            </a:r>
            <a:r>
              <a:rPr lang="pt-BR" i="1" dirty="0" smtClean="0">
                <a:solidFill>
                  <a:srgbClr val="FF0000"/>
                </a:solidFill>
              </a:rPr>
              <a:t>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782270"/>
            <a:ext cx="2616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 AU axial field strength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from observations agrees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with predictions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295400"/>
            <a:ext cx="67553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For 10 events, we fit flux ropes to the LASCO images to get </a:t>
            </a:r>
            <a:r>
              <a:rPr lang="el-GR" sz="2000" i="1" dirty="0" smtClean="0">
                <a:solidFill>
                  <a:srgbClr val="0000FF"/>
                </a:solidFill>
              </a:rPr>
              <a:t>Λ</a:t>
            </a:r>
            <a:endParaRPr lang="en-US" sz="2000" i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Flux rope fit to 1 AU data to obtain the axial field strength </a:t>
            </a:r>
            <a:r>
              <a:rPr lang="en-US" sz="2000" i="1" dirty="0" smtClean="0">
                <a:solidFill>
                  <a:srgbClr val="0000FF"/>
                </a:solidFill>
              </a:rPr>
              <a:t>Bo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00FF"/>
                </a:solidFill>
              </a:rPr>
              <a:t>Bo</a:t>
            </a:r>
            <a:r>
              <a:rPr lang="en-US" sz="2000" dirty="0" smtClean="0">
                <a:solidFill>
                  <a:srgbClr val="0000FF"/>
                </a:solidFill>
              </a:rPr>
              <a:t> also obtained from the prediction: </a:t>
            </a:r>
            <a:r>
              <a:rPr lang="pt-BR" sz="2000" i="1" dirty="0" smtClean="0">
                <a:solidFill>
                  <a:srgbClr val="0000FF"/>
                </a:solidFill>
              </a:rPr>
              <a:t>Bo = ½ </a:t>
            </a:r>
            <a:r>
              <a:rPr lang="en-US" sz="2000" i="1" dirty="0" smtClean="0">
                <a:solidFill>
                  <a:srgbClr val="0000FF"/>
                </a:solidFill>
              </a:rPr>
              <a:t>A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f</a:t>
            </a:r>
            <a:r>
              <a:rPr lang="en-US" sz="2000" i="1" dirty="0" smtClean="0">
                <a:solidFill>
                  <a:srgbClr val="0000FF"/>
                </a:solidFill>
              </a:rPr>
              <a:t>B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f</a:t>
            </a:r>
            <a:r>
              <a:rPr lang="en-US" sz="2000" i="1" dirty="0" smtClean="0">
                <a:solidFill>
                  <a:srgbClr val="0000FF"/>
                </a:solidFill>
              </a:rPr>
              <a:t>x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01</a:t>
            </a:r>
            <a:r>
              <a:rPr lang="en-US" sz="2000" i="1" dirty="0" smtClean="0">
                <a:solidFill>
                  <a:srgbClr val="0000FF"/>
                </a:solidFill>
              </a:rPr>
              <a:t>(2</a:t>
            </a:r>
            <a:r>
              <a:rPr lang="pt-BR" sz="2000" i="1" dirty="0" smtClean="0">
                <a:solidFill>
                  <a:srgbClr val="0000FF"/>
                </a:solidFill>
              </a:rPr>
              <a:t>Λ+1)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FF"/>
                </a:solidFill>
              </a:rPr>
              <a:t>Compare </a:t>
            </a:r>
            <a:r>
              <a:rPr lang="pt-BR" sz="2000" i="1" dirty="0" smtClean="0">
                <a:solidFill>
                  <a:srgbClr val="0000FF"/>
                </a:solidFill>
              </a:rPr>
              <a:t>Bo</a:t>
            </a:r>
            <a:r>
              <a:rPr lang="pt-BR" sz="2000" dirty="0" smtClean="0">
                <a:solidFill>
                  <a:srgbClr val="0000FF"/>
                </a:solidFill>
              </a:rPr>
              <a:t> and </a:t>
            </a:r>
            <a:r>
              <a:rPr lang="pt-BR" sz="2000" i="1" dirty="0" smtClean="0">
                <a:solidFill>
                  <a:srgbClr val="0000FF"/>
                </a:solidFill>
              </a:rPr>
              <a:t>Bo_predicted</a:t>
            </a:r>
            <a:r>
              <a:rPr lang="pt-BR" sz="2000" dirty="0" smtClean="0">
                <a:solidFill>
                  <a:srgbClr val="0000FF"/>
                </a:solidFill>
              </a:rPr>
              <a:t>.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Reconnection flux can be obtained from PEA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Flux rope fit to white-light CME can give 1-AU size  </a:t>
            </a:r>
            <a:r>
              <a:rPr lang="en-US" i="1" dirty="0" smtClean="0">
                <a:solidFill>
                  <a:srgbClr val="0000FF"/>
                </a:solidFill>
              </a:rPr>
              <a:t>Ro ~ </a:t>
            </a:r>
            <a:r>
              <a:rPr lang="pt-BR" i="1" dirty="0" smtClean="0">
                <a:solidFill>
                  <a:srgbClr val="0000FF"/>
                </a:solidFill>
              </a:rPr>
              <a:t>0.5/(2</a:t>
            </a:r>
            <a:r>
              <a:rPr lang="pt-BR" i="1" dirty="0">
                <a:solidFill>
                  <a:srgbClr val="0000FF"/>
                </a:solidFill>
              </a:rPr>
              <a:t>Λ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>
                <a:solidFill>
                  <a:srgbClr val="0000FF"/>
                </a:solidFill>
              </a:rPr>
              <a:t>+ 1</a:t>
            </a:r>
            <a:r>
              <a:rPr lang="pt-BR" i="1" dirty="0" smtClean="0">
                <a:solidFill>
                  <a:srgbClr val="0000FF"/>
                </a:solidFill>
              </a:rPr>
              <a:t>)</a:t>
            </a:r>
            <a:r>
              <a:rPr lang="pt-BR" dirty="0" smtClean="0">
                <a:solidFill>
                  <a:srgbClr val="0000FF"/>
                </a:solidFill>
              </a:rPr>
              <a:t> AU (Space Weather)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xial field of the 1-AU flux rope from flare white-light CME observations: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   Bo</a:t>
            </a:r>
            <a:r>
              <a:rPr lang="en-US" dirty="0" smtClean="0">
                <a:solidFill>
                  <a:srgbClr val="0000FF"/>
                </a:solidFill>
              </a:rPr>
              <a:t>=</a:t>
            </a:r>
            <a:r>
              <a:rPr lang="en-US" i="1" dirty="0" smtClean="0">
                <a:solidFill>
                  <a:srgbClr val="0000FF"/>
                </a:solidFill>
              </a:rPr>
              <a:t>A</a:t>
            </a:r>
            <a:r>
              <a:rPr lang="en-US" i="1" baseline="-25000" dirty="0" smtClean="0">
                <a:solidFill>
                  <a:srgbClr val="0000FF"/>
                </a:solidFill>
              </a:rPr>
              <a:t>f </a:t>
            </a:r>
            <a:r>
              <a:rPr lang="en-US" i="1" dirty="0" smtClean="0">
                <a:solidFill>
                  <a:srgbClr val="0000FF"/>
                </a:solidFill>
              </a:rPr>
              <a:t>B</a:t>
            </a:r>
            <a:r>
              <a:rPr lang="en-US" i="1" baseline="-25000" dirty="0" smtClean="0">
                <a:solidFill>
                  <a:srgbClr val="0000FF"/>
                </a:solidFill>
              </a:rPr>
              <a:t>f 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i="1" baseline="-25000" dirty="0" smtClean="0">
                <a:solidFill>
                  <a:srgbClr val="0000FF"/>
                </a:solidFill>
              </a:rPr>
              <a:t>01</a:t>
            </a:r>
            <a:r>
              <a:rPr lang="en-US" i="1" dirty="0" smtClean="0">
                <a:solidFill>
                  <a:srgbClr val="0000FF"/>
                </a:solidFill>
              </a:rPr>
              <a:t>(2</a:t>
            </a:r>
            <a:r>
              <a:rPr lang="pt-BR" i="1" dirty="0" smtClean="0">
                <a:solidFill>
                  <a:srgbClr val="0000FF"/>
                </a:solidFill>
              </a:rPr>
              <a:t>Λ+1)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</a:rPr>
              <a:t>and hence the axial and azimuthal fluxes (Space Weather)</a:t>
            </a:r>
            <a:endParaRPr lang="pt-BR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ist's drawing of Magnetic Cloud (Click for enlarged view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3601" y="3381374"/>
            <a:ext cx="22955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52400" y="3429000"/>
            <a:ext cx="4800600" cy="3308350"/>
            <a:chOff x="1680" y="1440"/>
            <a:chExt cx="3744" cy="2498"/>
          </a:xfrm>
        </p:grpSpPr>
        <p:pic>
          <p:nvPicPr>
            <p:cNvPr id="6" name="Picture 3" descr="fr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440"/>
              <a:ext cx="3744" cy="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066" y="3661"/>
              <a:ext cx="798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tx2"/>
                  </a:solidFill>
                  <a:latin typeface="Calibri" pitchFamily="34" charset="0"/>
                </a:rPr>
                <a:t>ribbons</a:t>
              </a:r>
              <a:endParaRPr lang="en-US" sz="24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 rot="-287259">
              <a:off x="3120" y="1440"/>
              <a:ext cx="1680" cy="1097"/>
              <a:chOff x="3216" y="1680"/>
              <a:chExt cx="1680" cy="1097"/>
            </a:xfrm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 rot="1001122">
                <a:off x="3361" y="1680"/>
                <a:ext cx="1391" cy="1097"/>
              </a:xfrm>
              <a:prstGeom prst="parallelogram">
                <a:avLst>
                  <a:gd name="adj" fmla="val 106659"/>
                </a:avLst>
              </a:prstGeom>
              <a:noFill/>
              <a:ln w="5715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19" name="Group 7"/>
              <p:cNvGrpSpPr>
                <a:grpSpLocks/>
              </p:cNvGrpSpPr>
              <p:nvPr/>
            </p:nvGrpSpPr>
            <p:grpSpPr bwMode="auto">
              <a:xfrm>
                <a:off x="3216" y="1824"/>
                <a:ext cx="1680" cy="816"/>
                <a:chOff x="3216" y="1824"/>
                <a:chExt cx="1680" cy="816"/>
              </a:xfrm>
            </p:grpSpPr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408" y="1920"/>
                  <a:ext cx="1440" cy="72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auto">
                <a:xfrm>
                  <a:off x="4656" y="1824"/>
                  <a:ext cx="240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auto">
                <a:xfrm>
                  <a:off x="3216" y="2544"/>
                  <a:ext cx="240" cy="96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 rot="-332607">
              <a:off x="3019" y="2408"/>
              <a:ext cx="1536" cy="952"/>
              <a:chOff x="3216" y="1680"/>
              <a:chExt cx="1680" cy="1097"/>
            </a:xfrm>
          </p:grpSpPr>
          <p:sp>
            <p:nvSpPr>
              <p:cNvPr id="13" name="AutoShape 12"/>
              <p:cNvSpPr>
                <a:spLocks noChangeArrowheads="1"/>
              </p:cNvSpPr>
              <p:nvPr/>
            </p:nvSpPr>
            <p:spPr bwMode="auto">
              <a:xfrm rot="1001122">
                <a:off x="3361" y="1680"/>
                <a:ext cx="1391" cy="1097"/>
              </a:xfrm>
              <a:prstGeom prst="parallelogram">
                <a:avLst>
                  <a:gd name="adj" fmla="val 106659"/>
                </a:avLst>
              </a:prstGeom>
              <a:noFill/>
              <a:ln w="57150" cap="rnd">
                <a:solidFill>
                  <a:srgbClr val="FF8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3216" y="1824"/>
                <a:ext cx="1680" cy="816"/>
                <a:chOff x="3216" y="1824"/>
                <a:chExt cx="1680" cy="816"/>
              </a:xfrm>
            </p:grpSpPr>
            <p:sp>
              <p:nvSpPr>
                <p:cNvPr id="1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408" y="1920"/>
                  <a:ext cx="1440" cy="720"/>
                </a:xfrm>
                <a:prstGeom prst="line">
                  <a:avLst/>
                </a:prstGeom>
                <a:noFill/>
                <a:ln w="76200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" name="Line 15"/>
                <p:cNvSpPr>
                  <a:spLocks noChangeShapeType="1"/>
                </p:cNvSpPr>
                <p:nvPr/>
              </p:nvSpPr>
              <p:spPr bwMode="auto">
                <a:xfrm>
                  <a:off x="4656" y="1824"/>
                  <a:ext cx="240" cy="96"/>
                </a:xfrm>
                <a:prstGeom prst="line">
                  <a:avLst/>
                </a:prstGeom>
                <a:noFill/>
                <a:ln w="76200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7" name="Line 16"/>
                <p:cNvSpPr>
                  <a:spLocks noChangeShapeType="1"/>
                </p:cNvSpPr>
                <p:nvPr/>
              </p:nvSpPr>
              <p:spPr bwMode="auto">
                <a:xfrm>
                  <a:off x="3216" y="2544"/>
                  <a:ext cx="240" cy="96"/>
                </a:xfrm>
                <a:prstGeom prst="line">
                  <a:avLst/>
                </a:prstGeom>
                <a:noFill/>
                <a:ln w="76200">
                  <a:solidFill>
                    <a:srgbClr val="FF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1776" y="3648"/>
              <a:ext cx="240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3656" y="3040"/>
              <a:ext cx="41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6600"/>
                  </a:solidFill>
                  <a:latin typeface="Symbol" pitchFamily="18" charset="2"/>
                  <a:sym typeface="Symbol" pitchFamily="18" charset="2"/>
                </a:rPr>
                <a:t></a:t>
              </a:r>
              <a:r>
                <a:rPr lang="en-US" sz="2800" baseline="-25000" dirty="0">
                  <a:solidFill>
                    <a:srgbClr val="FF6600"/>
                  </a:solidFill>
                  <a:latin typeface="Calibri" pitchFamily="34" charset="0"/>
                </a:rPr>
                <a:t>r</a:t>
              </a: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2591" y="1840"/>
              <a:ext cx="48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3399"/>
                  </a:solidFill>
                  <a:latin typeface="Symbol" pitchFamily="18" charset="2"/>
                  <a:sym typeface="Symbol" pitchFamily="18" charset="2"/>
                </a:rPr>
                <a:t></a:t>
              </a:r>
              <a:r>
                <a:rPr lang="en-US" sz="2800" baseline="-25000" dirty="0">
                  <a:solidFill>
                    <a:srgbClr val="003399"/>
                  </a:solidFill>
                  <a:latin typeface="Calibri" pitchFamily="34" charset="0"/>
                </a:rPr>
                <a:t>P</a:t>
              </a:r>
            </a:p>
          </p:txBody>
        </p:sp>
      </p:grp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509204" y="5814020"/>
            <a:ext cx="28643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Longcope et </a:t>
            </a:r>
            <a:r>
              <a:rPr lang="en-US" dirty="0" smtClean="0">
                <a:latin typeface="Calibri" pitchFamily="34" charset="0"/>
              </a:rPr>
              <a:t>al. 2007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Longcope &amp; Beveridge, 2007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Qiu et al. 2007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6557780" y="2514600"/>
            <a:ext cx="535964" cy="51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dirty="0">
                <a:solidFill>
                  <a:srgbClr val="FF6600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sz="2800" baseline="-25000" dirty="0">
                <a:solidFill>
                  <a:srgbClr val="FF6600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5715000" y="2528835"/>
            <a:ext cx="616744" cy="51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dirty="0">
                <a:solidFill>
                  <a:srgbClr val="003399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sz="2800" baseline="-25000" dirty="0">
                <a:solidFill>
                  <a:srgbClr val="003399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2054" name="TextBox 2053"/>
          <p:cNvSpPr txBox="1"/>
          <p:nvPr/>
        </p:nvSpPr>
        <p:spPr>
          <a:xfrm>
            <a:off x="6255544" y="2514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≈</a:t>
            </a:r>
            <a:endParaRPr lang="en-US" sz="2800" dirty="0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5732768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Flare – CME Connection</a:t>
            </a:r>
            <a:endParaRPr lang="en-US" dirty="0"/>
          </a:p>
        </p:txBody>
      </p:sp>
      <p:sp>
        <p:nvSpPr>
          <p:cNvPr id="2055" name="TextBox 2054"/>
          <p:cNvSpPr txBox="1"/>
          <p:nvPr/>
        </p:nvSpPr>
        <p:spPr>
          <a:xfrm>
            <a:off x="4800600" y="1219200"/>
            <a:ext cx="3912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Flux rope formed during flare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reconnection observed as a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magnetic cloud at 1 AU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56" name="Right Arrow 2055"/>
          <p:cNvSpPr/>
          <p:nvPr/>
        </p:nvSpPr>
        <p:spPr>
          <a:xfrm>
            <a:off x="4495800" y="5257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TextBox 2056"/>
          <p:cNvSpPr txBox="1"/>
          <p:nvPr/>
        </p:nvSpPr>
        <p:spPr>
          <a:xfrm>
            <a:off x="583223" y="2419529"/>
            <a:ext cx="2337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Flare reconnection flux</a:t>
            </a:r>
          </a:p>
          <a:p>
            <a:r>
              <a:rPr lang="en-US" dirty="0" smtClean="0"/>
              <a:t>approximated by the </a:t>
            </a:r>
          </a:p>
          <a:p>
            <a:r>
              <a:rPr lang="en-US" dirty="0" smtClean="0"/>
              <a:t>flare ribbon flux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Flare – CME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5029200" cy="3192463"/>
          </a:xfrm>
        </p:spPr>
        <p:txBody>
          <a:bodyPr>
            <a:normAutofit fontScale="92500" lnSpcReduction="10000"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Ф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p</a:t>
            </a:r>
            <a:r>
              <a:rPr lang="en-US" sz="2800" i="1" dirty="0" smtClean="0">
                <a:solidFill>
                  <a:srgbClr val="0000FF"/>
                </a:solidFill>
              </a:rPr>
              <a:t> ~ Ф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r</a:t>
            </a:r>
          </a:p>
          <a:p>
            <a:r>
              <a:rPr lang="en-US" sz="2800" i="1" dirty="0" smtClean="0">
                <a:solidFill>
                  <a:srgbClr val="0000FF"/>
                </a:solidFill>
              </a:rPr>
              <a:t>Ф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r</a:t>
            </a:r>
            <a:r>
              <a:rPr lang="en-US" sz="2800" i="1" baseline="-250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from </a:t>
            </a:r>
            <a:r>
              <a:rPr lang="en-US" sz="2800" dirty="0">
                <a:solidFill>
                  <a:srgbClr val="0000FF"/>
                </a:solidFill>
              </a:rPr>
              <a:t>f</a:t>
            </a:r>
            <a:r>
              <a:rPr lang="en-US" sz="2800" dirty="0" smtClean="0">
                <a:solidFill>
                  <a:srgbClr val="0000FF"/>
                </a:solidFill>
              </a:rPr>
              <a:t>lare </a:t>
            </a:r>
            <a:r>
              <a:rPr lang="en-US" sz="2800" dirty="0">
                <a:solidFill>
                  <a:srgbClr val="0000FF"/>
                </a:solidFill>
              </a:rPr>
              <a:t>r</a:t>
            </a:r>
            <a:r>
              <a:rPr lang="en-US" sz="2800" dirty="0" smtClean="0">
                <a:solidFill>
                  <a:srgbClr val="0000FF"/>
                </a:solidFill>
              </a:rPr>
              <a:t>ibbons &amp; photospheric B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Jump from the chromosphere to the IP medium (1-AU magnetic cloud, MC)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Add coronal observations to this picture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4038600" cy="43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200" y="17526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1154668"/>
            <a:ext cx="155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Qiu et al. 2007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56388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Ф</a:t>
            </a:r>
            <a:r>
              <a:rPr lang="en-US" sz="2400" i="1" baseline="-25000" dirty="0"/>
              <a:t>p</a:t>
            </a:r>
            <a:r>
              <a:rPr lang="en-US" sz="2400" i="1" dirty="0"/>
              <a:t> </a:t>
            </a:r>
            <a:r>
              <a:rPr lang="en-US" sz="2400" i="1" dirty="0" smtClean="0"/>
              <a:t>= Ф</a:t>
            </a:r>
            <a:r>
              <a:rPr lang="en-US" sz="2400" i="1" baseline="-25000" dirty="0" smtClean="0"/>
              <a:t>r</a:t>
            </a:r>
            <a:endParaRPr lang="en-US" sz="2400" i="1" baseline="-25000" dirty="0"/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5326226" y="5105400"/>
            <a:ext cx="541174" cy="533400"/>
          </a:xfrm>
          <a:prstGeom prst="curvedConnector3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Coronal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954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Use Post Eruption Arcades (PEAs) to get </a:t>
            </a:r>
            <a:r>
              <a:rPr lang="en-US" sz="2800" i="1" dirty="0">
                <a:solidFill>
                  <a:srgbClr val="0000FF"/>
                </a:solidFill>
              </a:rPr>
              <a:t>Ф</a:t>
            </a:r>
            <a:r>
              <a:rPr lang="en-US" sz="2800" i="1" baseline="-25000" dirty="0">
                <a:solidFill>
                  <a:srgbClr val="0000FF"/>
                </a:solidFill>
              </a:rPr>
              <a:t>r 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Use White-light CME observations to get FR dimensions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50527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Ф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r </a:t>
            </a:r>
            <a:r>
              <a:rPr lang="en-US" sz="2400" i="1" dirty="0" smtClean="0">
                <a:solidFill>
                  <a:srgbClr val="0000FF"/>
                </a:solidFill>
              </a:rPr>
              <a:t>= </a:t>
            </a:r>
            <a:r>
              <a:rPr lang="en-US" sz="2400" i="1" dirty="0">
                <a:solidFill>
                  <a:srgbClr val="0000FF"/>
                </a:solidFill>
              </a:rPr>
              <a:t>½ A</a:t>
            </a:r>
            <a:r>
              <a:rPr lang="en-US" sz="2400" i="1" baseline="-25000" dirty="0">
                <a:solidFill>
                  <a:srgbClr val="0000FF"/>
                </a:solidFill>
              </a:rPr>
              <a:t>f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B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f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where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A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f </a:t>
            </a:r>
            <a:r>
              <a:rPr lang="en-US" sz="2400" i="1" dirty="0" smtClean="0">
                <a:solidFill>
                  <a:srgbClr val="0000FF"/>
                </a:solidFill>
              </a:rPr>
              <a:t> = </a:t>
            </a:r>
            <a:r>
              <a:rPr lang="en-US" sz="2400" dirty="0" smtClean="0">
                <a:solidFill>
                  <a:srgbClr val="0000FF"/>
                </a:solidFill>
              </a:rPr>
              <a:t>Area under the EUV arcade after maturity (single frame)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B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f</a:t>
            </a:r>
            <a:r>
              <a:rPr lang="en-US" sz="2400" dirty="0" smtClean="0">
                <a:solidFill>
                  <a:srgbClr val="0000FF"/>
                </a:solidFill>
              </a:rPr>
              <a:t> = Average photospheric magnetic field under the arcade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892706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7467600" y="3200400"/>
            <a:ext cx="457200" cy="381000"/>
          </a:xfrm>
          <a:prstGeom prst="line">
            <a:avLst/>
          </a:prstGeom>
          <a:ln w="28575">
            <a:solidFill>
              <a:srgbClr val="28F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391400" y="4000500"/>
            <a:ext cx="152400" cy="495300"/>
          </a:xfrm>
          <a:prstGeom prst="line">
            <a:avLst/>
          </a:prstGeom>
          <a:ln w="28575">
            <a:solidFill>
              <a:srgbClr val="28F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5400" y="5505271"/>
            <a:ext cx="398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7x10</a:t>
            </a:r>
            <a:r>
              <a:rPr lang="en-US" sz="2000" baseline="30000" dirty="0" smtClean="0">
                <a:solidFill>
                  <a:srgbClr val="FF0000"/>
                </a:solidFill>
              </a:rPr>
              <a:t>21</a:t>
            </a:r>
            <a:r>
              <a:rPr lang="en-US" sz="2000" dirty="0" smtClean="0">
                <a:solidFill>
                  <a:srgbClr val="FF0000"/>
                </a:solidFill>
              </a:rPr>
              <a:t> Mx  (PEA) vs. 5x10</a:t>
            </a:r>
            <a:r>
              <a:rPr lang="en-US" sz="2000" baseline="30000" dirty="0" smtClean="0">
                <a:solidFill>
                  <a:srgbClr val="FF0000"/>
                </a:solidFill>
              </a:rPr>
              <a:t>21</a:t>
            </a:r>
            <a:r>
              <a:rPr lang="en-US" sz="2000" dirty="0" smtClean="0">
                <a:solidFill>
                  <a:srgbClr val="FF0000"/>
                </a:solidFill>
              </a:rPr>
              <a:t> (Ribbon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PEA &amp; Ribbon Methods are Consistent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52600"/>
            <a:ext cx="7429500" cy="4114800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524000" y="2209800"/>
            <a:ext cx="3276600" cy="304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0" y="251460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Φ</a:t>
            </a:r>
            <a:r>
              <a:rPr lang="en-US" b="1" baseline="-25000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 = 0.95</a:t>
            </a:r>
            <a:r>
              <a:rPr lang="el-GR" b="1" dirty="0" smtClean="0">
                <a:solidFill>
                  <a:srgbClr val="FF0000"/>
                </a:solidFill>
              </a:rPr>
              <a:t>Φ</a:t>
            </a:r>
            <a:r>
              <a:rPr lang="en-US" b="1" baseline="-25000" dirty="0" smtClean="0">
                <a:solidFill>
                  <a:srgbClr val="FF0000"/>
                </a:solidFill>
              </a:rPr>
              <a:t>r</a:t>
            </a:r>
            <a:r>
              <a:rPr lang="en-US" b="1" baseline="40000" dirty="0" smtClean="0">
                <a:solidFill>
                  <a:srgbClr val="FF0000"/>
                </a:solidFill>
              </a:rPr>
              <a:t>0.84</a:t>
            </a:r>
            <a:endParaRPr lang="en-US" b="1" baseline="40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19800"/>
            <a:ext cx="4731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Φ</a:t>
            </a:r>
            <a:r>
              <a:rPr lang="en-US" sz="2400" baseline="-25000" dirty="0" smtClean="0">
                <a:solidFill>
                  <a:srgbClr val="0000FF"/>
                </a:solidFill>
              </a:rPr>
              <a:t>p </a:t>
            </a:r>
            <a:r>
              <a:rPr lang="en-US" sz="2400" dirty="0" smtClean="0">
                <a:solidFill>
                  <a:srgbClr val="0000FF"/>
                </a:solidFill>
              </a:rPr>
              <a:t>from Force-free fit to 1 –AU data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1295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143000"/>
            <a:ext cx="792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the Flux Rope </a:t>
            </a:r>
            <a:r>
              <a:rPr lang="en-US" dirty="0">
                <a:solidFill>
                  <a:srgbClr val="FF0000"/>
                </a:solidFill>
              </a:rPr>
              <a:t>CDAW events 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smtClean="0">
                <a:solidFill>
                  <a:srgbClr val="0000FF"/>
                </a:solidFill>
              </a:rPr>
              <a:t>cdaw.gsfc.nasa.gov/meetings/2011_fluxrope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White-Light Flux Ropes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5720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lux </a:t>
            </a:r>
            <a:r>
              <a:rPr lang="en-US" dirty="0">
                <a:solidFill>
                  <a:srgbClr val="0000FF"/>
                </a:solidFill>
              </a:rPr>
              <a:t>ropes </a:t>
            </a:r>
            <a:r>
              <a:rPr lang="en-US" dirty="0" smtClean="0">
                <a:solidFill>
                  <a:srgbClr val="0000FF"/>
                </a:solidFill>
              </a:rPr>
              <a:t>identified and modeled from white-light data </a:t>
            </a:r>
          </a:p>
          <a:p>
            <a:pPr marL="0" indent="0">
              <a:buNone/>
            </a:pPr>
            <a:r>
              <a:rPr lang="en-US" dirty="0" smtClean="0"/>
              <a:t>(Chen </a:t>
            </a:r>
            <a:r>
              <a:rPr lang="en-US" dirty="0"/>
              <a:t>et al., 1997, Dere et al., 1999, Gibson and Low, 2000, Krall et al., 2001, </a:t>
            </a:r>
            <a:r>
              <a:rPr lang="en-US" dirty="0" smtClean="0"/>
              <a:t>Krall </a:t>
            </a:r>
            <a:r>
              <a:rPr lang="en-US" dirty="0"/>
              <a:t>and St. Cyr, 2006, Thernisien, et al. 2006, Krall, </a:t>
            </a:r>
            <a:r>
              <a:rPr lang="en-US" dirty="0" smtClean="0"/>
              <a:t>2007; Xie et al. 2013)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Geometrical properties can be measured (e.g. aspect ratio), which is difficult to obtain from in-situ observations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30" y="990600"/>
            <a:ext cx="328276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711125" cy="350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6248400"/>
            <a:ext cx="170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Chen et al. 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White-Light Flux 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3872275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676400"/>
            <a:ext cx="33513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Characterized by two parameters:</a:t>
            </a:r>
          </a:p>
          <a:p>
            <a:r>
              <a:rPr lang="en-US" dirty="0" smtClean="0"/>
              <a:t>aspect ratio: </a:t>
            </a:r>
            <a:r>
              <a:rPr lang="en-GB" i="1" dirty="0">
                <a:solidFill>
                  <a:srgbClr val="000000"/>
                </a:solidFill>
                <a:latin typeface="Symbol" pitchFamily="18" charset="2"/>
              </a:rPr>
              <a:t>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2R</a:t>
            </a:r>
            <a:r>
              <a:rPr lang="en-GB" i="1" baseline="-330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/d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and 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the eccentricity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l-GR" i="1" dirty="0" smtClean="0">
                <a:solidFill>
                  <a:srgbClr val="000000"/>
                </a:solidFill>
                <a:latin typeface="Times New Roman" pitchFamily="18" charset="0"/>
              </a:rPr>
              <a:t>ε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i="1" baseline="-33000" dirty="0" smtClean="0">
                <a:solidFill>
                  <a:srgbClr val="000000"/>
                </a:solidFill>
                <a:latin typeface="Times New Roman" pitchFamily="18" charset="0"/>
              </a:rPr>
              <a:t>2/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i="1" baseline="-330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R</a:t>
            </a:r>
            <a:r>
              <a:rPr lang="en-US" baseline="-25000" dirty="0" smtClean="0"/>
              <a:t>tip</a:t>
            </a:r>
            <a:r>
              <a:rPr lang="en-US" dirty="0" smtClean="0"/>
              <a:t> = 2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i="1" baseline="-33000" dirty="0" smtClean="0">
                <a:solidFill>
                  <a:srgbClr val="000000"/>
                </a:solidFill>
                <a:latin typeface="Times New Roman" pitchFamily="18" charset="0"/>
              </a:rPr>
              <a:t>1 </a:t>
            </a:r>
            <a:r>
              <a:rPr lang="en-GB" baseline="-33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d/2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(d/2)/R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</a:rPr>
              <a:t>tip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1/(2</a:t>
            </a:r>
            <a:r>
              <a:rPr lang="en-GB" i="1" dirty="0" smtClean="0">
                <a:solidFill>
                  <a:srgbClr val="000000"/>
                </a:solidFill>
                <a:latin typeface="Symbol" pitchFamily="18" charset="2"/>
              </a:rPr>
              <a:t> +1)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related to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the flux rope size 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Ro at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1 AU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(self-similar expansion) </a:t>
            </a:r>
            <a:endParaRPr lang="en-GB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945" y="1019685"/>
            <a:ext cx="197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Krall &amp; St. Cyr 2006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5257800"/>
            <a:ext cx="4631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GB" sz="2000" i="1" dirty="0">
                <a:solidFill>
                  <a:srgbClr val="0000FF"/>
                </a:solidFill>
                <a:latin typeface="Symbol" pitchFamily="18" charset="2"/>
              </a:rPr>
              <a:t> </a:t>
            </a:r>
            <a:r>
              <a:rPr lang="en-GB" sz="2000" i="1" dirty="0" smtClean="0">
                <a:solidFill>
                  <a:srgbClr val="0000FF"/>
                </a:solidFill>
                <a:latin typeface="Symbol" pitchFamily="18" charset="2"/>
              </a:rPr>
              <a:t>- </a:t>
            </a:r>
            <a:r>
              <a:rPr lang="en-US" sz="2000" dirty="0" smtClean="0">
                <a:solidFill>
                  <a:srgbClr val="0000FF"/>
                </a:solidFill>
              </a:rPr>
              <a:t>Flux rope Size in the coronagraph FOV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Flux rope fit can also give the Tilt Angle</a:t>
            </a:r>
            <a:endParaRPr lang="en-US" dirty="0"/>
          </a:p>
        </p:txBody>
      </p:sp>
      <p:pic>
        <p:nvPicPr>
          <p:cNvPr id="3074" name="Picture 2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52600"/>
            <a:ext cx="43433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aw.gsfc.nasa.gov/meetings/2010_fluxrope/data/Xie/Fit_gif/evt27_FR20001103_c2_21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3433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324600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N02W02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14600" y="3581400"/>
            <a:ext cx="381000" cy="228600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70103" y="6324600"/>
            <a:ext cx="250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Low-inclination flux rope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143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SOHO/LASCO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56565" y="1371600"/>
            <a:ext cx="232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Krall &amp; St Cyr Flux 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1-AU Flux Rope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828"/>
            <a:ext cx="4637326" cy="631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1447800"/>
            <a:ext cx="3888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 of the ecliptic component showing </a:t>
            </a:r>
          </a:p>
          <a:p>
            <a:r>
              <a:rPr lang="en-US" dirty="0" smtClean="0"/>
              <a:t>smooth rotation (Flux rope)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18211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780212" y="2590800"/>
            <a:ext cx="3048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5865811" y="2514600"/>
            <a:ext cx="3063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620000" y="2439987"/>
            <a:ext cx="152400" cy="150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24800" y="2286000"/>
            <a:ext cx="68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6" idx="5"/>
          </p:cNvCxnSpPr>
          <p:nvPr/>
        </p:nvCxnSpPr>
        <p:spPr>
          <a:xfrm>
            <a:off x="6475411" y="2590800"/>
            <a:ext cx="323289" cy="32328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26416" y="2602468"/>
            <a:ext cx="42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5867400"/>
            <a:ext cx="374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Charge State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 Flare connection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2590800"/>
            <a:ext cx="167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 V = 75 km/s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0" y="3657600"/>
            <a:ext cx="2722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 = </a:t>
            </a:r>
            <a:r>
              <a:rPr lang="en-US" dirty="0" smtClean="0"/>
              <a:t>23.9 nT (force-free fit)</a:t>
            </a:r>
          </a:p>
          <a:p>
            <a:r>
              <a:rPr lang="en-US" dirty="0" smtClean="0"/>
              <a:t>Ro = 0.14 AU</a:t>
            </a:r>
          </a:p>
          <a:p>
            <a:r>
              <a:rPr lang="en-US" dirty="0" smtClean="0"/>
              <a:t>Left handed</a:t>
            </a:r>
          </a:p>
        </p:txBody>
      </p:sp>
    </p:spTree>
    <p:extLst>
      <p:ext uri="{BB962C8B-B14F-4D97-AF65-F5344CB8AC3E}">
        <p14:creationId xmlns:p14="http://schemas.microsoft.com/office/powerpoint/2010/main" val="4686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7097</TotalTime>
  <Words>811</Words>
  <Application>Microsoft Office PowerPoint</Application>
  <PresentationFormat>On-screen Show (4:3)</PresentationFormat>
  <Paragraphs>121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Connecting Near-Sun CME flux Ropes to the 1-AU Flux Ropes using the Flare-CME Relationship </vt:lpstr>
      <vt:lpstr>Flare – CME Connection</vt:lpstr>
      <vt:lpstr>Flare – CME Connection</vt:lpstr>
      <vt:lpstr>Using Coronal Data</vt:lpstr>
      <vt:lpstr>The PEA &amp; Ribbon Methods are Consistent</vt:lpstr>
      <vt:lpstr>White-Light Flux Ropes</vt:lpstr>
      <vt:lpstr>White-Light Flux Rope</vt:lpstr>
      <vt:lpstr>Flux rope fit can also give the Tilt Angle</vt:lpstr>
      <vt:lpstr>1-AU Flux Rope</vt:lpstr>
      <vt:lpstr>Example: High Inclination FR</vt:lpstr>
      <vt:lpstr>1 AU Magnetic Field</vt:lpstr>
      <vt:lpstr>Testing the Scheme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Near-Sun CME flux Ropes to the 1-AU Flux Ropes using the Flare-CME Relationship</dc:title>
  <dc:creator>gopalswamy</dc:creator>
  <cp:lastModifiedBy>gopalswamy</cp:lastModifiedBy>
  <cp:revision>150</cp:revision>
  <dcterms:created xsi:type="dcterms:W3CDTF">2013-07-03T19:12:25Z</dcterms:created>
  <dcterms:modified xsi:type="dcterms:W3CDTF">2013-07-12T04:20:42Z</dcterms:modified>
</cp:coreProperties>
</file>