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8" r:id="rId3"/>
    <p:sldId id="270" r:id="rId4"/>
    <p:sldId id="269" r:id="rId5"/>
    <p:sldId id="263" r:id="rId6"/>
    <p:sldId id="259" r:id="rId7"/>
    <p:sldId id="273" r:id="rId8"/>
    <p:sldId id="272" r:id="rId9"/>
    <p:sldId id="260" r:id="rId10"/>
    <p:sldId id="264" r:id="rId11"/>
    <p:sldId id="265" r:id="rId12"/>
    <p:sldId id="275" r:id="rId13"/>
    <p:sldId id="266" r:id="rId14"/>
    <p:sldId id="261"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7" d="100"/>
          <a:sy n="67" d="100"/>
        </p:scale>
        <p:origin x="-24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51A6BA-BF1D-4A43-9770-CAFFE791F9EC}" type="datetimeFigureOut">
              <a:rPr lang="en-US" smtClean="0"/>
              <a:t>8/2/16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198F7B-3F9E-8F46-9942-592CD2F3ED7A}" type="slidenum">
              <a:rPr lang="en-US" smtClean="0"/>
              <a:t>‹#›</a:t>
            </a:fld>
            <a:endParaRPr lang="en-US"/>
          </a:p>
        </p:txBody>
      </p:sp>
    </p:spTree>
    <p:extLst>
      <p:ext uri="{BB962C8B-B14F-4D97-AF65-F5344CB8AC3E}">
        <p14:creationId xmlns:p14="http://schemas.microsoft.com/office/powerpoint/2010/main" val="19828461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moon passes between the sun and the earth blocking the sun</a:t>
            </a:r>
          </a:p>
          <a:p>
            <a:r>
              <a:rPr lang="en-US" baseline="0" dirty="0" smtClean="0"/>
              <a:t>A totally solar eclipse can only occur at new moon and has a maximum duration of 7.5 minutes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Node</a:t>
            </a:r>
            <a:r>
              <a:rPr lang="en-US" baseline="0" dirty="0" smtClean="0"/>
              <a:t> ecliptic - orbit tilted angle 5 degree so that is why we do not see an eclipse every month because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Lunar nodes are orbital nodes of the moon or the points where the moon crosses the ecliptic (so there is an ascending and </a:t>
            </a:r>
            <a:r>
              <a:rPr lang="en-US" baseline="0" dirty="0" err="1" smtClean="0"/>
              <a:t>decending</a:t>
            </a:r>
            <a:r>
              <a:rPr lang="en-US" baseline="0" dirty="0" smtClean="0"/>
              <a:t> node)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plane of the lunar orbit </a:t>
            </a:r>
            <a:r>
              <a:rPr lang="en-US" sz="1200" kern="1200" dirty="0" err="1" smtClean="0">
                <a:solidFill>
                  <a:schemeClr val="tx1"/>
                </a:solidFill>
                <a:latin typeface="+mn-lt"/>
                <a:ea typeface="+mn-ea"/>
                <a:cs typeface="+mn-cs"/>
              </a:rPr>
              <a:t>precesses</a:t>
            </a:r>
            <a:r>
              <a:rPr lang="en-US" sz="1200" kern="1200" dirty="0" smtClean="0">
                <a:solidFill>
                  <a:schemeClr val="tx1"/>
                </a:solidFill>
                <a:latin typeface="+mn-lt"/>
                <a:ea typeface="+mn-ea"/>
                <a:cs typeface="+mn-cs"/>
              </a:rPr>
              <a:t> in space and hence the lunar nodes </a:t>
            </a:r>
            <a:r>
              <a:rPr lang="en-US" sz="1200" kern="1200" dirty="0" err="1" smtClean="0">
                <a:solidFill>
                  <a:schemeClr val="tx1"/>
                </a:solidFill>
                <a:latin typeface="+mn-lt"/>
                <a:ea typeface="+mn-ea"/>
                <a:cs typeface="+mn-cs"/>
              </a:rPr>
              <a:t>precesses</a:t>
            </a:r>
            <a:r>
              <a:rPr lang="en-US" sz="1200" kern="1200" dirty="0" smtClean="0">
                <a:solidFill>
                  <a:schemeClr val="tx1"/>
                </a:solidFill>
                <a:latin typeface="+mn-lt"/>
                <a:ea typeface="+mn-ea"/>
                <a:cs typeface="+mn-cs"/>
              </a:rPr>
              <a:t> around the ecliptic completing a revolution very 18.6 years</a:t>
            </a:r>
            <a:endParaRPr lang="en-US" dirty="0"/>
          </a:p>
        </p:txBody>
      </p:sp>
      <p:sp>
        <p:nvSpPr>
          <p:cNvPr id="4" name="Slide Number Placeholder 3"/>
          <p:cNvSpPr>
            <a:spLocks noGrp="1"/>
          </p:cNvSpPr>
          <p:nvPr>
            <p:ph type="sldNum" sz="quarter" idx="10"/>
          </p:nvPr>
        </p:nvSpPr>
        <p:spPr/>
        <p:txBody>
          <a:bodyPr/>
          <a:lstStyle/>
          <a:p>
            <a:fld id="{96198F7B-3F9E-8F46-9942-592CD2F3ED7A}" type="slidenum">
              <a:rPr lang="en-US" smtClean="0"/>
              <a:t>2</a:t>
            </a:fld>
            <a:endParaRPr lang="en-US"/>
          </a:p>
        </p:txBody>
      </p:sp>
    </p:spTree>
    <p:extLst>
      <p:ext uri="{BB962C8B-B14F-4D97-AF65-F5344CB8AC3E}">
        <p14:creationId xmlns:p14="http://schemas.microsoft.com/office/powerpoint/2010/main" val="885838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Features:</a:t>
            </a:r>
          </a:p>
          <a:p>
            <a:r>
              <a:rPr lang="en-US" dirty="0" smtClean="0"/>
              <a:t>Fits on the 6lb</a:t>
            </a:r>
            <a:r>
              <a:rPr lang="en-US" baseline="0" dirty="0" smtClean="0"/>
              <a:t> payload</a:t>
            </a:r>
          </a:p>
          <a:p>
            <a:r>
              <a:rPr lang="en-US" baseline="0" dirty="0" smtClean="0"/>
              <a:t>Are able to program in Python or Linux on the camera so we can preset exposure time, sharpness, brightness</a:t>
            </a:r>
          </a:p>
          <a:p>
            <a:r>
              <a:rPr lang="en-US" baseline="0" dirty="0" smtClean="0"/>
              <a:t> which is something we have to look into doing  still</a:t>
            </a:r>
          </a:p>
          <a:p>
            <a:r>
              <a:rPr lang="en-US" baseline="0" dirty="0" smtClean="0"/>
              <a:t>Only sensitive until about .95 micrometers</a:t>
            </a:r>
          </a:p>
          <a:p>
            <a:r>
              <a:rPr lang="en-US" baseline="0" dirty="0" smtClean="0"/>
              <a:t>8 mg pixel camera</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6198F7B-3F9E-8F46-9942-592CD2F3ED7A}" type="slidenum">
              <a:rPr lang="en-US" smtClean="0"/>
              <a:t>13</a:t>
            </a:fld>
            <a:endParaRPr lang="en-US"/>
          </a:p>
        </p:txBody>
      </p:sp>
    </p:spTree>
    <p:extLst>
      <p:ext uri="{BB962C8B-B14F-4D97-AF65-F5344CB8AC3E}">
        <p14:creationId xmlns:p14="http://schemas.microsoft.com/office/powerpoint/2010/main" val="827175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6198F7B-3F9E-8F46-9942-592CD2F3ED7A}" type="slidenum">
              <a:rPr lang="en-US" smtClean="0"/>
              <a:t>14</a:t>
            </a:fld>
            <a:endParaRPr lang="en-US"/>
          </a:p>
        </p:txBody>
      </p:sp>
    </p:spTree>
    <p:extLst>
      <p:ext uri="{BB962C8B-B14F-4D97-AF65-F5344CB8AC3E}">
        <p14:creationId xmlns:p14="http://schemas.microsoft.com/office/powerpoint/2010/main" val="418646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even if the moon is in a node it is often too far away to fully eclipse the sun which results in these various</a:t>
            </a:r>
            <a:r>
              <a:rPr lang="en-US" baseline="0" dirty="0" smtClean="0"/>
              <a:t> partial eclipses </a:t>
            </a:r>
          </a:p>
          <a:p>
            <a:r>
              <a:rPr lang="en-US" baseline="0" dirty="0" smtClean="0"/>
              <a:t>So during the total solar eclipse no portion of the sun’s photosphere can be seen from the </a:t>
            </a:r>
            <a:r>
              <a:rPr lang="en-US" baseline="0" dirty="0" err="1" smtClean="0"/>
              <a:t>umbral</a:t>
            </a:r>
            <a:r>
              <a:rPr lang="en-US" baseline="0" dirty="0" smtClean="0"/>
              <a:t> region of the moon’s shadow </a:t>
            </a:r>
          </a:p>
          <a:p>
            <a:r>
              <a:rPr lang="en-US" baseline="0" dirty="0" smtClean="0"/>
              <a:t>Penumbra (moon’s faint outer shadow) an Umbra (moon’s dark inner shadow) so the total solar eclipse is </a:t>
            </a:r>
            <a:r>
              <a:rPr lang="en-US" baseline="0" dirty="0" err="1" smtClean="0"/>
              <a:t>visable</a:t>
            </a:r>
            <a:r>
              <a:rPr lang="en-US" baseline="0" dirty="0" smtClean="0"/>
              <a:t> from within the </a:t>
            </a:r>
            <a:r>
              <a:rPr lang="en-US" baseline="0" dirty="0" err="1" smtClean="0"/>
              <a:t>umbral</a:t>
            </a:r>
            <a:r>
              <a:rPr lang="en-US" baseline="0" dirty="0" smtClean="0"/>
              <a:t> shadow and partial from within the penumbra</a:t>
            </a:r>
          </a:p>
          <a:p>
            <a:r>
              <a:rPr lang="en-US" baseline="0" dirty="0" smtClean="0"/>
              <a:t>Last cross country in 1918. Last in continental US 1979. </a:t>
            </a:r>
          </a:p>
          <a:p>
            <a:r>
              <a:rPr lang="en-US" baseline="0" dirty="0" smtClean="0"/>
              <a:t>So very rare and this is a great opportunity</a:t>
            </a:r>
            <a:endParaRPr lang="en-US" dirty="0"/>
          </a:p>
        </p:txBody>
      </p:sp>
      <p:sp>
        <p:nvSpPr>
          <p:cNvPr id="4" name="Slide Number Placeholder 3"/>
          <p:cNvSpPr>
            <a:spLocks noGrp="1"/>
          </p:cNvSpPr>
          <p:nvPr>
            <p:ph type="sldNum" sz="quarter" idx="10"/>
          </p:nvPr>
        </p:nvSpPr>
        <p:spPr/>
        <p:txBody>
          <a:bodyPr/>
          <a:lstStyle/>
          <a:p>
            <a:fld id="{96198F7B-3F9E-8F46-9942-592CD2F3ED7A}" type="slidenum">
              <a:rPr lang="en-US" smtClean="0"/>
              <a:t>3</a:t>
            </a:fld>
            <a:endParaRPr lang="en-US"/>
          </a:p>
        </p:txBody>
      </p:sp>
    </p:spTree>
    <p:extLst>
      <p:ext uri="{BB962C8B-B14F-4D97-AF65-F5344CB8AC3E}">
        <p14:creationId xmlns:p14="http://schemas.microsoft.com/office/powerpoint/2010/main" val="3848939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space-</a:t>
            </a:r>
            <a:r>
              <a:rPr lang="en-US" baseline="0" dirty="0" smtClean="0"/>
              <a:t> like environment we are able to view the sun</a:t>
            </a:r>
          </a:p>
          <a:p>
            <a:r>
              <a:rPr lang="en-US" baseline="0" dirty="0" smtClean="0"/>
              <a:t>Has been done in </a:t>
            </a:r>
            <a:r>
              <a:rPr lang="en-US" baseline="0" dirty="0" err="1" smtClean="0"/>
              <a:t>Austrilia</a:t>
            </a:r>
            <a:r>
              <a:rPr lang="en-US" baseline="0" dirty="0" smtClean="0"/>
              <a:t> with a Go-Pro in 2012</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the eclipse ballooning project, over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50 teams from across the US will send student-built payloads to the edge of space on high altitude balloons. These payloads will transmit images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from the near space perspective to the NASA website for all to see</a:t>
            </a:r>
          </a:p>
          <a:p>
            <a:r>
              <a:rPr lang="en-US" dirty="0" smtClean="0"/>
              <a:t>Launch the balloon in </a:t>
            </a:r>
            <a:r>
              <a:rPr lang="en-US" dirty="0" err="1" smtClean="0"/>
              <a:t>Rexberg</a:t>
            </a:r>
            <a:r>
              <a:rPr lang="en-US" dirty="0" smtClean="0"/>
              <a:t>, Idaho on August 21, 2017</a:t>
            </a:r>
          </a:p>
          <a:p>
            <a:r>
              <a:rPr lang="en-US" dirty="0" smtClean="0"/>
              <a:t>Rises approximately 1,000 feet per second</a:t>
            </a:r>
          </a:p>
          <a:p>
            <a:r>
              <a:rPr lang="en-US" dirty="0" smtClean="0"/>
              <a:t>During the total solar eclipse, the balloon should be between 85000- 95000 </a:t>
            </a:r>
            <a:r>
              <a:rPr lang="en-US" dirty="0" err="1" smtClean="0"/>
              <a:t>ft</a:t>
            </a:r>
            <a:r>
              <a:rPr lang="en-US" dirty="0" smtClean="0"/>
              <a:t> in the air</a:t>
            </a:r>
          </a:p>
          <a:p>
            <a:endParaRPr lang="en-US" dirty="0"/>
          </a:p>
        </p:txBody>
      </p:sp>
      <p:sp>
        <p:nvSpPr>
          <p:cNvPr id="4" name="Slide Number Placeholder 3"/>
          <p:cNvSpPr>
            <a:spLocks noGrp="1"/>
          </p:cNvSpPr>
          <p:nvPr>
            <p:ph type="sldNum" sz="quarter" idx="10"/>
          </p:nvPr>
        </p:nvSpPr>
        <p:spPr/>
        <p:txBody>
          <a:bodyPr/>
          <a:lstStyle/>
          <a:p>
            <a:fld id="{96198F7B-3F9E-8F46-9942-592CD2F3ED7A}" type="slidenum">
              <a:rPr lang="en-US" smtClean="0"/>
              <a:t>4</a:t>
            </a:fld>
            <a:endParaRPr lang="en-US"/>
          </a:p>
        </p:txBody>
      </p:sp>
    </p:spTree>
    <p:extLst>
      <p:ext uri="{BB962C8B-B14F-4D97-AF65-F5344CB8AC3E}">
        <p14:creationId xmlns:p14="http://schemas.microsoft.com/office/powerpoint/2010/main" val="2628967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looking to get this video to work possibly just putting link)</a:t>
            </a:r>
          </a:p>
          <a:p>
            <a:r>
              <a:rPr lang="en-US" dirty="0" smtClean="0"/>
              <a:t>What is</a:t>
            </a:r>
            <a:r>
              <a:rPr lang="en-US" baseline="0" dirty="0" smtClean="0"/>
              <a:t> special about this is not that it is a good picture of the sun but because of the shadow from the moon</a:t>
            </a:r>
            <a:endParaRPr lang="en-US" dirty="0"/>
          </a:p>
        </p:txBody>
      </p:sp>
      <p:sp>
        <p:nvSpPr>
          <p:cNvPr id="4" name="Slide Number Placeholder 3"/>
          <p:cNvSpPr>
            <a:spLocks noGrp="1"/>
          </p:cNvSpPr>
          <p:nvPr>
            <p:ph type="sldNum" sz="quarter" idx="10"/>
          </p:nvPr>
        </p:nvSpPr>
        <p:spPr/>
        <p:txBody>
          <a:bodyPr/>
          <a:lstStyle/>
          <a:p>
            <a:fld id="{96198F7B-3F9E-8F46-9942-592CD2F3ED7A}" type="slidenum">
              <a:rPr lang="en-US" smtClean="0"/>
              <a:t>5</a:t>
            </a:fld>
            <a:endParaRPr lang="en-US"/>
          </a:p>
        </p:txBody>
      </p:sp>
    </p:spTree>
    <p:extLst>
      <p:ext uri="{BB962C8B-B14F-4D97-AF65-F5344CB8AC3E}">
        <p14:creationId xmlns:p14="http://schemas.microsoft.com/office/powerpoint/2010/main" val="4247483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region we are looking at,</a:t>
            </a:r>
            <a:r>
              <a:rPr lang="en-US" baseline="0" dirty="0" smtClean="0"/>
              <a:t> we are not focusing on a specific line but rather using this opportunity to see the chromosphere and potential theorized interplanetary dust (cosmic dust btwn planets and dust can obscure light so we can look for the light that is not there)</a:t>
            </a:r>
            <a:endParaRPr lang="en-US" dirty="0"/>
          </a:p>
        </p:txBody>
      </p:sp>
      <p:sp>
        <p:nvSpPr>
          <p:cNvPr id="4" name="Slide Number Placeholder 3"/>
          <p:cNvSpPr>
            <a:spLocks noGrp="1"/>
          </p:cNvSpPr>
          <p:nvPr>
            <p:ph type="sldNum" sz="quarter" idx="10"/>
          </p:nvPr>
        </p:nvSpPr>
        <p:spPr/>
        <p:txBody>
          <a:bodyPr/>
          <a:lstStyle/>
          <a:p>
            <a:fld id="{96198F7B-3F9E-8F46-9942-592CD2F3ED7A}" type="slidenum">
              <a:rPr lang="en-US" smtClean="0"/>
              <a:t>6</a:t>
            </a:fld>
            <a:endParaRPr lang="en-US"/>
          </a:p>
        </p:txBody>
      </p:sp>
    </p:spTree>
    <p:extLst>
      <p:ext uri="{BB962C8B-B14F-4D97-AF65-F5344CB8AC3E}">
        <p14:creationId xmlns:p14="http://schemas.microsoft.com/office/powerpoint/2010/main" val="2315049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IR TRANSMISSION:</a:t>
            </a:r>
            <a:r>
              <a:rPr lang="en-US" baseline="0" dirty="0" smtClean="0"/>
              <a:t> going to work on the graphs above currently but this is a sample of why the ballooning is so important and useful</a:t>
            </a:r>
          </a:p>
          <a:p>
            <a:r>
              <a:rPr lang="en-US" dirty="0" smtClean="0"/>
              <a:t>-we get past 99% of the atmosphere</a:t>
            </a:r>
            <a:r>
              <a:rPr lang="en-US" baseline="0" dirty="0" smtClean="0"/>
              <a:t> and can see a lot more than on the ground</a:t>
            </a:r>
          </a:p>
          <a:p>
            <a:r>
              <a:rPr lang="en-US" baseline="0" dirty="0" smtClean="0"/>
              <a:t>-second graph is at 90,000 feet above ground</a:t>
            </a:r>
          </a:p>
          <a:p>
            <a:r>
              <a:rPr lang="en-US" baseline="0" dirty="0" smtClean="0"/>
              <a:t>-first is at 5,000 feet above ground which is approximately the elevation of </a:t>
            </a:r>
            <a:r>
              <a:rPr lang="en-US" baseline="0" dirty="0" err="1" smtClean="0"/>
              <a:t>Rexberg</a:t>
            </a:r>
            <a:endParaRPr lang="en-US" baseline="0" dirty="0" smtClean="0"/>
          </a:p>
          <a:p>
            <a:r>
              <a:rPr lang="en-US" baseline="0" dirty="0" smtClean="0"/>
              <a:t>-So 1.0 is completely transmitted so we can see a lot more the higher we go</a:t>
            </a:r>
            <a:endParaRPr lang="en-US" dirty="0"/>
          </a:p>
        </p:txBody>
      </p:sp>
      <p:sp>
        <p:nvSpPr>
          <p:cNvPr id="4" name="Slide Number Placeholder 3"/>
          <p:cNvSpPr>
            <a:spLocks noGrp="1"/>
          </p:cNvSpPr>
          <p:nvPr>
            <p:ph type="sldNum" sz="quarter" idx="10"/>
          </p:nvPr>
        </p:nvSpPr>
        <p:spPr/>
        <p:txBody>
          <a:bodyPr/>
          <a:lstStyle/>
          <a:p>
            <a:fld id="{96198F7B-3F9E-8F46-9942-592CD2F3ED7A}" type="slidenum">
              <a:rPr lang="en-US" smtClean="0"/>
              <a:t>9</a:t>
            </a:fld>
            <a:endParaRPr lang="en-US"/>
          </a:p>
        </p:txBody>
      </p:sp>
    </p:spTree>
    <p:extLst>
      <p:ext uri="{BB962C8B-B14F-4D97-AF65-F5344CB8AC3E}">
        <p14:creationId xmlns:p14="http://schemas.microsoft.com/office/powerpoint/2010/main" val="556111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at 30,000 </a:t>
            </a:r>
            <a:r>
              <a:rPr lang="en-US" dirty="0" err="1" smtClean="0"/>
              <a:t>ft</a:t>
            </a:r>
            <a:r>
              <a:rPr lang="en-US" dirty="0" smtClean="0"/>
              <a:t> and 90,000</a:t>
            </a:r>
            <a:r>
              <a:rPr lang="en-US" baseline="0" dirty="0" smtClean="0"/>
              <a:t> to compare the difference and prove further that the ballooning has advantages</a:t>
            </a:r>
          </a:p>
          <a:p>
            <a:r>
              <a:rPr lang="en-US" dirty="0" smtClean="0"/>
              <a:t>This is about where a plane would be so a</a:t>
            </a:r>
            <a:r>
              <a:rPr lang="en-US" baseline="0" dirty="0" smtClean="0"/>
              <a:t> lot less IR rays are blocked out from the atmosphere the higher we go- which is why ballooning allows us to get a good amount of transmission without the cost of space travel</a:t>
            </a:r>
            <a:endParaRPr lang="en-US" dirty="0"/>
          </a:p>
        </p:txBody>
      </p:sp>
      <p:sp>
        <p:nvSpPr>
          <p:cNvPr id="4" name="Slide Number Placeholder 3"/>
          <p:cNvSpPr>
            <a:spLocks noGrp="1"/>
          </p:cNvSpPr>
          <p:nvPr>
            <p:ph type="sldNum" sz="quarter" idx="10"/>
          </p:nvPr>
        </p:nvSpPr>
        <p:spPr/>
        <p:txBody>
          <a:bodyPr/>
          <a:lstStyle/>
          <a:p>
            <a:fld id="{96198F7B-3F9E-8F46-9942-592CD2F3ED7A}" type="slidenum">
              <a:rPr lang="en-US" smtClean="0"/>
              <a:t>10</a:t>
            </a:fld>
            <a:endParaRPr lang="en-US"/>
          </a:p>
        </p:txBody>
      </p:sp>
    </p:spTree>
    <p:extLst>
      <p:ext uri="{BB962C8B-B14F-4D97-AF65-F5344CB8AC3E}">
        <p14:creationId xmlns:p14="http://schemas.microsoft.com/office/powerpoint/2010/main" val="2734649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 X is about measuring the magnetic field </a:t>
            </a:r>
          </a:p>
          <a:p>
            <a:r>
              <a:rPr lang="en-US" dirty="0" smtClean="0"/>
              <a:t>Measurements of components of vector magnetic field in the solar corona can yield info critical to our understanding</a:t>
            </a:r>
            <a:r>
              <a:rPr lang="en-US" baseline="0" dirty="0" smtClean="0"/>
              <a:t> of </a:t>
            </a:r>
            <a:r>
              <a:rPr lang="en-US" baseline="0" dirty="0" err="1" smtClean="0"/>
              <a:t>cornal</a:t>
            </a:r>
            <a:r>
              <a:rPr lang="en-US" baseline="0" dirty="0" smtClean="0"/>
              <a:t> structure (dynamics and heating) </a:t>
            </a:r>
          </a:p>
          <a:p>
            <a:r>
              <a:rPr lang="en-US" baseline="0" dirty="0" smtClean="0"/>
              <a:t>The well known forbidden coronal emission lines of magnetic dipole character appear to have the highest potential to address outstanding problems in coronal physic </a:t>
            </a:r>
            <a:r>
              <a:rPr lang="en-US" baseline="0" dirty="0" err="1" smtClean="0"/>
              <a:t>espeically</a:t>
            </a:r>
            <a:r>
              <a:rPr lang="en-US" baseline="0" dirty="0" smtClean="0"/>
              <a:t> those related to the storage and release of magnetic free energy</a:t>
            </a:r>
          </a:p>
          <a:p>
            <a:r>
              <a:rPr lang="en-US" baseline="0" dirty="0" smtClean="0"/>
              <a:t>We cannot directly measure the coronal magnetic field because it isn’t bright enough so during the eclipse currently </a:t>
            </a:r>
          </a:p>
          <a:p>
            <a:endParaRPr lang="en-US" baseline="0" dirty="0" smtClean="0"/>
          </a:p>
        </p:txBody>
      </p:sp>
      <p:sp>
        <p:nvSpPr>
          <p:cNvPr id="4" name="Slide Number Placeholder 3"/>
          <p:cNvSpPr>
            <a:spLocks noGrp="1"/>
          </p:cNvSpPr>
          <p:nvPr>
            <p:ph type="sldNum" sz="quarter" idx="10"/>
          </p:nvPr>
        </p:nvSpPr>
        <p:spPr/>
        <p:txBody>
          <a:bodyPr/>
          <a:lstStyle/>
          <a:p>
            <a:fld id="{96198F7B-3F9E-8F46-9942-592CD2F3ED7A}" type="slidenum">
              <a:rPr lang="en-US" smtClean="0"/>
              <a:t>11</a:t>
            </a:fld>
            <a:endParaRPr lang="en-US"/>
          </a:p>
        </p:txBody>
      </p:sp>
    </p:spTree>
    <p:extLst>
      <p:ext uri="{BB962C8B-B14F-4D97-AF65-F5344CB8AC3E}">
        <p14:creationId xmlns:p14="http://schemas.microsoft.com/office/powerpoint/2010/main" val="1263907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 X is about measuring the magnetic field </a:t>
            </a:r>
          </a:p>
          <a:p>
            <a:r>
              <a:rPr lang="en-US" dirty="0" smtClean="0"/>
              <a:t>Measurements of components of vector magnetic field in the solar corona can yield info critical to our understanding</a:t>
            </a:r>
            <a:r>
              <a:rPr lang="en-US" baseline="0" dirty="0" smtClean="0"/>
              <a:t> of </a:t>
            </a:r>
            <a:r>
              <a:rPr lang="en-US" baseline="0" dirty="0" err="1" smtClean="0"/>
              <a:t>cornal</a:t>
            </a:r>
            <a:r>
              <a:rPr lang="en-US" baseline="0" dirty="0" smtClean="0"/>
              <a:t> structure (dynamics and heating) </a:t>
            </a:r>
          </a:p>
          <a:p>
            <a:r>
              <a:rPr lang="en-US" baseline="0" dirty="0" smtClean="0"/>
              <a:t>The well known forbidden coronal emission lines of magnetic dipole character appear to have the highest potential to address outstanding problems in coronal physic </a:t>
            </a:r>
            <a:r>
              <a:rPr lang="en-US" baseline="0" dirty="0" err="1" smtClean="0"/>
              <a:t>espeically</a:t>
            </a:r>
            <a:r>
              <a:rPr lang="en-US" baseline="0" dirty="0" smtClean="0"/>
              <a:t> those related to the storage and release of magnetic free energy</a:t>
            </a:r>
          </a:p>
          <a:p>
            <a:r>
              <a:rPr lang="en-US" baseline="0" dirty="0" smtClean="0"/>
              <a:t>We cannot directly measure the coronal magnetic field because it isn’t bright enough so during the eclipse currently </a:t>
            </a:r>
          </a:p>
          <a:p>
            <a:endParaRPr lang="en-US" baseline="0" dirty="0" smtClean="0"/>
          </a:p>
        </p:txBody>
      </p:sp>
      <p:sp>
        <p:nvSpPr>
          <p:cNvPr id="4" name="Slide Number Placeholder 3"/>
          <p:cNvSpPr>
            <a:spLocks noGrp="1"/>
          </p:cNvSpPr>
          <p:nvPr>
            <p:ph type="sldNum" sz="quarter" idx="10"/>
          </p:nvPr>
        </p:nvSpPr>
        <p:spPr/>
        <p:txBody>
          <a:bodyPr/>
          <a:lstStyle/>
          <a:p>
            <a:fld id="{96198F7B-3F9E-8F46-9942-592CD2F3ED7A}" type="slidenum">
              <a:rPr lang="en-US" smtClean="0"/>
              <a:t>12</a:t>
            </a:fld>
            <a:endParaRPr lang="en-US"/>
          </a:p>
        </p:txBody>
      </p:sp>
    </p:spTree>
    <p:extLst>
      <p:ext uri="{BB962C8B-B14F-4D97-AF65-F5344CB8AC3E}">
        <p14:creationId xmlns:p14="http://schemas.microsoft.com/office/powerpoint/2010/main" val="1263907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4C0CD1-4D47-7F41-9276-2086691ACB44}" type="datetimeFigureOut">
              <a:rPr lang="en-US" smtClean="0"/>
              <a:t>8/2/16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BD00B0-C38D-514B-B15E-6BAC15F3A410}" type="slidenum">
              <a:rPr lang="en-US" smtClean="0"/>
              <a:t>‹#›</a:t>
            </a:fld>
            <a:endParaRPr lang="en-US"/>
          </a:p>
        </p:txBody>
      </p:sp>
    </p:spTree>
    <p:extLst>
      <p:ext uri="{BB962C8B-B14F-4D97-AF65-F5344CB8AC3E}">
        <p14:creationId xmlns:p14="http://schemas.microsoft.com/office/powerpoint/2010/main" val="4183007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4C0CD1-4D47-7F41-9276-2086691ACB44}" type="datetimeFigureOut">
              <a:rPr lang="en-US" smtClean="0"/>
              <a:t>8/2/16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BD00B0-C38D-514B-B15E-6BAC15F3A410}" type="slidenum">
              <a:rPr lang="en-US" smtClean="0"/>
              <a:t>‹#›</a:t>
            </a:fld>
            <a:endParaRPr lang="en-US"/>
          </a:p>
        </p:txBody>
      </p:sp>
    </p:spTree>
    <p:extLst>
      <p:ext uri="{BB962C8B-B14F-4D97-AF65-F5344CB8AC3E}">
        <p14:creationId xmlns:p14="http://schemas.microsoft.com/office/powerpoint/2010/main" val="2434612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4C0CD1-4D47-7F41-9276-2086691ACB44}" type="datetimeFigureOut">
              <a:rPr lang="en-US" smtClean="0"/>
              <a:t>8/2/16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BD00B0-C38D-514B-B15E-6BAC15F3A410}" type="slidenum">
              <a:rPr lang="en-US" smtClean="0"/>
              <a:t>‹#›</a:t>
            </a:fld>
            <a:endParaRPr lang="en-US"/>
          </a:p>
        </p:txBody>
      </p:sp>
    </p:spTree>
    <p:extLst>
      <p:ext uri="{BB962C8B-B14F-4D97-AF65-F5344CB8AC3E}">
        <p14:creationId xmlns:p14="http://schemas.microsoft.com/office/powerpoint/2010/main" val="3848807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4C0CD1-4D47-7F41-9276-2086691ACB44}" type="datetimeFigureOut">
              <a:rPr lang="en-US" smtClean="0"/>
              <a:t>8/2/16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BD00B0-C38D-514B-B15E-6BAC15F3A410}" type="slidenum">
              <a:rPr lang="en-US" smtClean="0"/>
              <a:t>‹#›</a:t>
            </a:fld>
            <a:endParaRPr lang="en-US"/>
          </a:p>
        </p:txBody>
      </p:sp>
    </p:spTree>
    <p:extLst>
      <p:ext uri="{BB962C8B-B14F-4D97-AF65-F5344CB8AC3E}">
        <p14:creationId xmlns:p14="http://schemas.microsoft.com/office/powerpoint/2010/main" val="3948760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4C0CD1-4D47-7F41-9276-2086691ACB44}" type="datetimeFigureOut">
              <a:rPr lang="en-US" smtClean="0"/>
              <a:t>8/2/16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BD00B0-C38D-514B-B15E-6BAC15F3A410}" type="slidenum">
              <a:rPr lang="en-US" smtClean="0"/>
              <a:t>‹#›</a:t>
            </a:fld>
            <a:endParaRPr lang="en-US"/>
          </a:p>
        </p:txBody>
      </p:sp>
    </p:spTree>
    <p:extLst>
      <p:ext uri="{BB962C8B-B14F-4D97-AF65-F5344CB8AC3E}">
        <p14:creationId xmlns:p14="http://schemas.microsoft.com/office/powerpoint/2010/main" val="3335497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4C0CD1-4D47-7F41-9276-2086691ACB44}" type="datetimeFigureOut">
              <a:rPr lang="en-US" smtClean="0"/>
              <a:t>8/2/16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BD00B0-C38D-514B-B15E-6BAC15F3A410}" type="slidenum">
              <a:rPr lang="en-US" smtClean="0"/>
              <a:t>‹#›</a:t>
            </a:fld>
            <a:endParaRPr lang="en-US"/>
          </a:p>
        </p:txBody>
      </p:sp>
    </p:spTree>
    <p:extLst>
      <p:ext uri="{BB962C8B-B14F-4D97-AF65-F5344CB8AC3E}">
        <p14:creationId xmlns:p14="http://schemas.microsoft.com/office/powerpoint/2010/main" val="188042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4C0CD1-4D47-7F41-9276-2086691ACB44}" type="datetimeFigureOut">
              <a:rPr lang="en-US" smtClean="0"/>
              <a:t>8/2/16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BD00B0-C38D-514B-B15E-6BAC15F3A410}" type="slidenum">
              <a:rPr lang="en-US" smtClean="0"/>
              <a:t>‹#›</a:t>
            </a:fld>
            <a:endParaRPr lang="en-US"/>
          </a:p>
        </p:txBody>
      </p:sp>
    </p:spTree>
    <p:extLst>
      <p:ext uri="{BB962C8B-B14F-4D97-AF65-F5344CB8AC3E}">
        <p14:creationId xmlns:p14="http://schemas.microsoft.com/office/powerpoint/2010/main" val="2194375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4C0CD1-4D47-7F41-9276-2086691ACB44}" type="datetimeFigureOut">
              <a:rPr lang="en-US" smtClean="0"/>
              <a:t>8/2/16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BD00B0-C38D-514B-B15E-6BAC15F3A410}" type="slidenum">
              <a:rPr lang="en-US" smtClean="0"/>
              <a:t>‹#›</a:t>
            </a:fld>
            <a:endParaRPr lang="en-US"/>
          </a:p>
        </p:txBody>
      </p:sp>
    </p:spTree>
    <p:extLst>
      <p:ext uri="{BB962C8B-B14F-4D97-AF65-F5344CB8AC3E}">
        <p14:creationId xmlns:p14="http://schemas.microsoft.com/office/powerpoint/2010/main" val="3821106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4C0CD1-4D47-7F41-9276-2086691ACB44}" type="datetimeFigureOut">
              <a:rPr lang="en-US" smtClean="0"/>
              <a:t>8/2/16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BD00B0-C38D-514B-B15E-6BAC15F3A410}" type="slidenum">
              <a:rPr lang="en-US" smtClean="0"/>
              <a:t>‹#›</a:t>
            </a:fld>
            <a:endParaRPr lang="en-US"/>
          </a:p>
        </p:txBody>
      </p:sp>
    </p:spTree>
    <p:extLst>
      <p:ext uri="{BB962C8B-B14F-4D97-AF65-F5344CB8AC3E}">
        <p14:creationId xmlns:p14="http://schemas.microsoft.com/office/powerpoint/2010/main" val="3200621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4C0CD1-4D47-7F41-9276-2086691ACB44}" type="datetimeFigureOut">
              <a:rPr lang="en-US" smtClean="0"/>
              <a:t>8/2/16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BD00B0-C38D-514B-B15E-6BAC15F3A410}" type="slidenum">
              <a:rPr lang="en-US" smtClean="0"/>
              <a:t>‹#›</a:t>
            </a:fld>
            <a:endParaRPr lang="en-US"/>
          </a:p>
        </p:txBody>
      </p:sp>
    </p:spTree>
    <p:extLst>
      <p:ext uri="{BB962C8B-B14F-4D97-AF65-F5344CB8AC3E}">
        <p14:creationId xmlns:p14="http://schemas.microsoft.com/office/powerpoint/2010/main" val="4139515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4C0CD1-4D47-7F41-9276-2086691ACB44}" type="datetimeFigureOut">
              <a:rPr lang="en-US" smtClean="0"/>
              <a:t>8/2/16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BD00B0-C38D-514B-B15E-6BAC15F3A410}" type="slidenum">
              <a:rPr lang="en-US" smtClean="0"/>
              <a:t>‹#›</a:t>
            </a:fld>
            <a:endParaRPr lang="en-US"/>
          </a:p>
        </p:txBody>
      </p:sp>
    </p:spTree>
    <p:extLst>
      <p:ext uri="{BB962C8B-B14F-4D97-AF65-F5344CB8AC3E}">
        <p14:creationId xmlns:p14="http://schemas.microsoft.com/office/powerpoint/2010/main" val="22500176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4C0CD1-4D47-7F41-9276-2086691ACB44}" type="datetimeFigureOut">
              <a:rPr lang="en-US" smtClean="0"/>
              <a:t>8/2/16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BD00B0-C38D-514B-B15E-6BAC15F3A410}" type="slidenum">
              <a:rPr lang="en-US" smtClean="0"/>
              <a:t>‹#›</a:t>
            </a:fld>
            <a:endParaRPr lang="en-US"/>
          </a:p>
        </p:txBody>
      </p:sp>
    </p:spTree>
    <p:extLst>
      <p:ext uri="{BB962C8B-B14F-4D97-AF65-F5344CB8AC3E}">
        <p14:creationId xmlns:p14="http://schemas.microsoft.com/office/powerpoint/2010/main" val="16574169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8.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Near Space Total Solar Eclipse </a:t>
            </a:r>
            <a:endParaRPr lang="en-US" dirty="0"/>
          </a:p>
        </p:txBody>
      </p:sp>
      <p:sp>
        <p:nvSpPr>
          <p:cNvPr id="3" name="Subtitle 2"/>
          <p:cNvSpPr>
            <a:spLocks noGrp="1"/>
          </p:cNvSpPr>
          <p:nvPr>
            <p:ph type="subTitle" idx="1"/>
          </p:nvPr>
        </p:nvSpPr>
        <p:spPr/>
        <p:txBody>
          <a:bodyPr/>
          <a:lstStyle/>
          <a:p>
            <a:r>
              <a:rPr lang="en-US" dirty="0" smtClean="0"/>
              <a:t>Darci Collins</a:t>
            </a:r>
          </a:p>
          <a:p>
            <a:endParaRPr lang="en-US" dirty="0"/>
          </a:p>
        </p:txBody>
      </p:sp>
    </p:spTree>
    <p:extLst>
      <p:ext uri="{BB962C8B-B14F-4D97-AF65-F5344CB8AC3E}">
        <p14:creationId xmlns:p14="http://schemas.microsoft.com/office/powerpoint/2010/main" val="33622271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a:t>
            </a:r>
            <a:endParaRPr lang="en-US" dirty="0"/>
          </a:p>
        </p:txBody>
      </p:sp>
      <p:sp>
        <p:nvSpPr>
          <p:cNvPr id="3" name="Content Placeholder 2"/>
          <p:cNvSpPr>
            <a:spLocks noGrp="1"/>
          </p:cNvSpPr>
          <p:nvPr>
            <p:ph idx="1"/>
          </p:nvPr>
        </p:nvSpPr>
        <p:spPr/>
        <p:txBody>
          <a:bodyPr/>
          <a:lstStyle/>
          <a:p>
            <a:endParaRPr lang="en-US"/>
          </a:p>
        </p:txBody>
      </p:sp>
      <p:pic>
        <p:nvPicPr>
          <p:cNvPr id="5" name="Picture 4" descr="data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550"/>
            <a:ext cx="9144000" cy="6727450"/>
          </a:xfrm>
          <a:prstGeom prst="rect">
            <a:avLst/>
          </a:prstGeom>
        </p:spPr>
      </p:pic>
    </p:spTree>
    <p:extLst>
      <p:ext uri="{BB962C8B-B14F-4D97-AF65-F5344CB8AC3E}">
        <p14:creationId xmlns:p14="http://schemas.microsoft.com/office/powerpoint/2010/main" val="32159658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Coronal Magnetic Field</a:t>
            </a:r>
            <a:endParaRPr lang="en-US" dirty="0"/>
          </a:p>
        </p:txBody>
      </p:sp>
      <p:sp>
        <p:nvSpPr>
          <p:cNvPr id="5" name="Content Placeholder 4"/>
          <p:cNvSpPr>
            <a:spLocks noGrp="1"/>
          </p:cNvSpPr>
          <p:nvPr>
            <p:ph idx="1"/>
          </p:nvPr>
        </p:nvSpPr>
        <p:spPr>
          <a:xfrm>
            <a:off x="501439" y="867415"/>
            <a:ext cx="8229600" cy="4004094"/>
          </a:xfrm>
        </p:spPr>
        <p:txBody>
          <a:bodyPr/>
          <a:lstStyle/>
          <a:p>
            <a:pPr marL="0" indent="0">
              <a:buNone/>
            </a:pPr>
            <a:endParaRPr lang="en-US" dirty="0" smtClean="0"/>
          </a:p>
          <a:p>
            <a:r>
              <a:rPr lang="en-US" dirty="0" smtClean="0"/>
              <a:t>Interested in Si X with a wavelength of 1.430 micrometers</a:t>
            </a:r>
          </a:p>
          <a:p>
            <a:r>
              <a:rPr lang="en-US" dirty="0" smtClean="0"/>
              <a:t>Not feasible for the balloon</a:t>
            </a:r>
            <a:endParaRPr lang="en-US" dirty="0"/>
          </a:p>
        </p:txBody>
      </p:sp>
      <p:pic>
        <p:nvPicPr>
          <p:cNvPr id="3" name="Picture 2" descr="Screen Shot 2016-07-08 at 7.46.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81860"/>
            <a:ext cx="9144000" cy="3745887"/>
          </a:xfrm>
          <a:prstGeom prst="rect">
            <a:avLst/>
          </a:prstGeom>
        </p:spPr>
      </p:pic>
    </p:spTree>
    <p:extLst>
      <p:ext uri="{BB962C8B-B14F-4D97-AF65-F5344CB8AC3E}">
        <p14:creationId xmlns:p14="http://schemas.microsoft.com/office/powerpoint/2010/main" val="40692097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Coronal Magnetic Field</a:t>
            </a:r>
            <a:endParaRPr lang="en-US" dirty="0"/>
          </a:p>
        </p:txBody>
      </p:sp>
      <p:sp>
        <p:nvSpPr>
          <p:cNvPr id="5" name="Content Placeholder 4"/>
          <p:cNvSpPr>
            <a:spLocks noGrp="1"/>
          </p:cNvSpPr>
          <p:nvPr>
            <p:ph idx="1"/>
          </p:nvPr>
        </p:nvSpPr>
        <p:spPr>
          <a:xfrm>
            <a:off x="501439" y="867415"/>
            <a:ext cx="8229600" cy="4004094"/>
          </a:xfrm>
        </p:spPr>
        <p:txBody>
          <a:bodyPr/>
          <a:lstStyle/>
          <a:p>
            <a:pPr marL="0" indent="0">
              <a:buNone/>
            </a:pPr>
            <a:endParaRPr lang="en-US" dirty="0" smtClean="0"/>
          </a:p>
          <a:p>
            <a:r>
              <a:rPr lang="en-US" dirty="0" smtClean="0"/>
              <a:t>Interested in Si X with a wavelength of 1.430 micrometers</a:t>
            </a:r>
          </a:p>
          <a:p>
            <a:r>
              <a:rPr lang="en-US" dirty="0" smtClean="0"/>
              <a:t>Not feasible for the balloon</a:t>
            </a:r>
            <a:endParaRPr lang="en-US" dirty="0"/>
          </a:p>
        </p:txBody>
      </p:sp>
      <p:pic>
        <p:nvPicPr>
          <p:cNvPr id="3" name="Picture 2" descr="Screen Shot 2016-07-08 at 7.46.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81860"/>
            <a:ext cx="9144000" cy="3745887"/>
          </a:xfrm>
          <a:prstGeom prst="rect">
            <a:avLst/>
          </a:prstGeom>
        </p:spPr>
      </p:pic>
      <p:sp>
        <p:nvSpPr>
          <p:cNvPr id="4" name="Rectangle 3"/>
          <p:cNvSpPr/>
          <p:nvPr/>
        </p:nvSpPr>
        <p:spPr>
          <a:xfrm>
            <a:off x="264596" y="4480854"/>
            <a:ext cx="8061361" cy="546876"/>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470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a:t>
            </a:r>
            <a:endParaRPr lang="en-US" dirty="0"/>
          </a:p>
        </p:txBody>
      </p:sp>
      <p:sp>
        <p:nvSpPr>
          <p:cNvPr id="3" name="Content Placeholder 2"/>
          <p:cNvSpPr>
            <a:spLocks noGrp="1"/>
          </p:cNvSpPr>
          <p:nvPr>
            <p:ph idx="1"/>
          </p:nvPr>
        </p:nvSpPr>
        <p:spPr/>
        <p:txBody>
          <a:bodyPr>
            <a:normAutofit/>
          </a:bodyPr>
          <a:lstStyle/>
          <a:p>
            <a:r>
              <a:rPr lang="en-US" dirty="0" smtClean="0"/>
              <a:t>Raspberry Pi 3 No IR filter camera</a:t>
            </a:r>
          </a:p>
          <a:p>
            <a:r>
              <a:rPr lang="en-US" dirty="0"/>
              <a:t>The </a:t>
            </a:r>
            <a:r>
              <a:rPr lang="en-US" b="1" dirty="0"/>
              <a:t>Raspberry Pi</a:t>
            </a:r>
            <a:r>
              <a:rPr lang="en-US" dirty="0"/>
              <a:t> is a low cost, credit-card sized computer </a:t>
            </a:r>
            <a:endParaRPr lang="en-US" dirty="0" smtClean="0"/>
          </a:p>
          <a:p>
            <a:r>
              <a:rPr lang="en-US" dirty="0" smtClean="0"/>
              <a:t>It is cost effective and small</a:t>
            </a:r>
          </a:p>
          <a:p>
            <a:endParaRPr lang="en-US" dirty="0" smtClean="0"/>
          </a:p>
          <a:p>
            <a:endParaRPr lang="en-US" dirty="0"/>
          </a:p>
        </p:txBody>
      </p:sp>
      <p:pic>
        <p:nvPicPr>
          <p:cNvPr id="4" name="Picture 3"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123" y="4003097"/>
            <a:ext cx="2970431" cy="1987488"/>
          </a:xfrm>
          <a:prstGeom prst="rect">
            <a:avLst/>
          </a:prstGeom>
        </p:spPr>
      </p:pic>
    </p:spTree>
    <p:extLst>
      <p:ext uri="{BB962C8B-B14F-4D97-AF65-F5344CB8AC3E}">
        <p14:creationId xmlns:p14="http://schemas.microsoft.com/office/powerpoint/2010/main" val="35729912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will you be?</a:t>
            </a:r>
            <a:endParaRPr lang="en-US" dirty="0"/>
          </a:p>
        </p:txBody>
      </p:sp>
      <p:pic>
        <p:nvPicPr>
          <p:cNvPr id="4" name="Content Placeholder 3" descr="Eclipse2017_USA.png"/>
          <p:cNvPicPr>
            <a:picLocks noGrp="1" noChangeAspect="1"/>
          </p:cNvPicPr>
          <p:nvPr>
            <p:ph idx="1"/>
          </p:nvPr>
        </p:nvPicPr>
        <p:blipFill>
          <a:blip r:embed="rId3">
            <a:extLst>
              <a:ext uri="{28A0092B-C50C-407E-A947-70E740481C1C}">
                <a14:useLocalDpi xmlns:a14="http://schemas.microsoft.com/office/drawing/2010/main" val="0"/>
              </a:ext>
            </a:extLst>
          </a:blip>
          <a:srcRect t="14335" b="14335"/>
          <a:stretch>
            <a:fillRect/>
          </a:stretch>
        </p:blipFill>
        <p:spPr/>
      </p:pic>
      <p:sp>
        <p:nvSpPr>
          <p:cNvPr id="5" name="TextBox 4"/>
          <p:cNvSpPr txBox="1"/>
          <p:nvPr/>
        </p:nvSpPr>
        <p:spPr>
          <a:xfrm>
            <a:off x="2555596" y="5874267"/>
            <a:ext cx="3891184" cy="769441"/>
          </a:xfrm>
          <a:prstGeom prst="rect">
            <a:avLst/>
          </a:prstGeom>
          <a:noFill/>
        </p:spPr>
        <p:txBody>
          <a:bodyPr wrap="none" rtlCol="0">
            <a:spAutoFit/>
          </a:bodyPr>
          <a:lstStyle/>
          <a:p>
            <a:r>
              <a:rPr lang="en-US" sz="4400" dirty="0" smtClean="0"/>
              <a:t>August 21, 2017</a:t>
            </a:r>
            <a:endParaRPr lang="en-US" sz="4400" dirty="0"/>
          </a:p>
        </p:txBody>
      </p:sp>
    </p:spTree>
    <p:extLst>
      <p:ext uri="{BB962C8B-B14F-4D97-AF65-F5344CB8AC3E}">
        <p14:creationId xmlns:p14="http://schemas.microsoft.com/office/powerpoint/2010/main" val="11720353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solidFill>
                  <a:srgbClr val="FFFFFF"/>
                </a:solidFill>
              </a:rPr>
              <a:t>What is an Eclipse?</a:t>
            </a:r>
            <a:endParaRPr lang="en-US" dirty="0">
              <a:solidFill>
                <a:srgbClr val="FFFFFF"/>
              </a:solidFill>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63" y="1034479"/>
            <a:ext cx="8742735" cy="5958665"/>
          </a:xfrm>
          <a:prstGeom prst="rect">
            <a:avLst/>
          </a:prstGeom>
        </p:spPr>
      </p:pic>
    </p:spTree>
    <p:extLst>
      <p:ext uri="{BB962C8B-B14F-4D97-AF65-F5344CB8AC3E}">
        <p14:creationId xmlns:p14="http://schemas.microsoft.com/office/powerpoint/2010/main" val="36367393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clipse_types.png"/>
          <p:cNvPicPr>
            <a:picLocks noChangeAspect="1"/>
          </p:cNvPicPr>
          <p:nvPr/>
        </p:nvPicPr>
        <p:blipFill rotWithShape="1">
          <a:blip r:embed="rId3" cstate="email">
            <a:extLst>
              <a:ext uri="{28A0092B-C50C-407E-A947-70E740481C1C}">
                <a14:useLocalDpi xmlns:a14="http://schemas.microsoft.com/office/drawing/2010/main" val="0"/>
              </a:ext>
            </a:extLst>
          </a:blip>
          <a:srcRect l="32017" t="14805" r="28509" b="2397"/>
          <a:stretch/>
        </p:blipFill>
        <p:spPr>
          <a:xfrm>
            <a:off x="4217758" y="416241"/>
            <a:ext cx="4692316" cy="61513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949" y="416241"/>
            <a:ext cx="3152010" cy="201728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6970" t="10666" r="10606" b="12969"/>
          <a:stretch/>
        </p:blipFill>
        <p:spPr>
          <a:xfrm>
            <a:off x="1495474" y="2857099"/>
            <a:ext cx="1805026" cy="1672303"/>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72937"/>
          <a:stretch/>
        </p:blipFill>
        <p:spPr>
          <a:xfrm>
            <a:off x="505271" y="5615918"/>
            <a:ext cx="3712487" cy="813324"/>
          </a:xfrm>
          <a:prstGeom prst="rect">
            <a:avLst/>
          </a:prstGeom>
        </p:spPr>
      </p:pic>
      <p:sp>
        <p:nvSpPr>
          <p:cNvPr id="8" name="TextBox 7"/>
          <p:cNvSpPr txBox="1"/>
          <p:nvPr/>
        </p:nvSpPr>
        <p:spPr>
          <a:xfrm>
            <a:off x="712576" y="1084573"/>
            <a:ext cx="651651" cy="523220"/>
          </a:xfrm>
          <a:prstGeom prst="rect">
            <a:avLst/>
          </a:prstGeom>
          <a:noFill/>
        </p:spPr>
        <p:txBody>
          <a:bodyPr wrap="square" rtlCol="0">
            <a:spAutoFit/>
          </a:bodyPr>
          <a:lstStyle/>
          <a:p>
            <a:r>
              <a:rPr lang="en-US" sz="2800" dirty="0" smtClean="0"/>
              <a:t>A</a:t>
            </a:r>
            <a:endParaRPr lang="en-US" sz="2800" dirty="0"/>
          </a:p>
        </p:txBody>
      </p:sp>
      <p:sp>
        <p:nvSpPr>
          <p:cNvPr id="9" name="TextBox 8"/>
          <p:cNvSpPr txBox="1"/>
          <p:nvPr/>
        </p:nvSpPr>
        <p:spPr>
          <a:xfrm>
            <a:off x="725496" y="3693251"/>
            <a:ext cx="379982" cy="523220"/>
          </a:xfrm>
          <a:prstGeom prst="rect">
            <a:avLst/>
          </a:prstGeom>
          <a:noFill/>
        </p:spPr>
        <p:txBody>
          <a:bodyPr wrap="none" rtlCol="0">
            <a:spAutoFit/>
          </a:bodyPr>
          <a:lstStyle/>
          <a:p>
            <a:r>
              <a:rPr lang="en-US" sz="2800" dirty="0" smtClean="0"/>
              <a:t>B</a:t>
            </a:r>
            <a:endParaRPr lang="en-US" sz="2800" dirty="0"/>
          </a:p>
        </p:txBody>
      </p:sp>
      <p:sp>
        <p:nvSpPr>
          <p:cNvPr id="10" name="TextBox 9"/>
          <p:cNvSpPr txBox="1"/>
          <p:nvPr/>
        </p:nvSpPr>
        <p:spPr>
          <a:xfrm>
            <a:off x="725496" y="5747932"/>
            <a:ext cx="376125" cy="523220"/>
          </a:xfrm>
          <a:prstGeom prst="rect">
            <a:avLst/>
          </a:prstGeom>
          <a:noFill/>
        </p:spPr>
        <p:txBody>
          <a:bodyPr wrap="none" rtlCol="0">
            <a:spAutoFit/>
          </a:bodyPr>
          <a:lstStyle/>
          <a:p>
            <a:r>
              <a:rPr lang="en-US" sz="2800" dirty="0" smtClean="0"/>
              <a:t>C</a:t>
            </a:r>
            <a:endParaRPr lang="en-US" sz="2800" dirty="0"/>
          </a:p>
        </p:txBody>
      </p:sp>
    </p:spTree>
    <p:extLst>
      <p:ext uri="{BB962C8B-B14F-4D97-AF65-F5344CB8AC3E}">
        <p14:creationId xmlns:p14="http://schemas.microsoft.com/office/powerpoint/2010/main" val="11521201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Altitude Ballooning</a:t>
            </a:r>
            <a:endParaRPr lang="en-US" dirty="0"/>
          </a:p>
        </p:txBody>
      </p:sp>
      <p:grpSp>
        <p:nvGrpSpPr>
          <p:cNvPr id="4" name="Group 3"/>
          <p:cNvGrpSpPr/>
          <p:nvPr/>
        </p:nvGrpSpPr>
        <p:grpSpPr>
          <a:xfrm>
            <a:off x="4545994" y="1987387"/>
            <a:ext cx="4140806" cy="3679114"/>
            <a:chOff x="1081825" y="2774207"/>
            <a:chExt cx="4140806" cy="3679114"/>
          </a:xfrm>
        </p:grpSpPr>
        <p:pic>
          <p:nvPicPr>
            <p:cNvPr id="5" name="Picture 4" descr="BalloonFlight"/>
            <p:cNvPicPr>
              <a:picLocks noChangeAspect="1"/>
            </p:cNvPicPr>
            <p:nvPr/>
          </p:nvPicPr>
          <p:blipFill rotWithShape="1">
            <a:blip r:embed="rId3">
              <a:extLst>
                <a:ext uri="{28A0092B-C50C-407E-A947-70E740481C1C}">
                  <a14:useLocalDpi xmlns:a14="http://schemas.microsoft.com/office/drawing/2010/main" val="0"/>
                </a:ext>
              </a:extLst>
            </a:blip>
            <a:srcRect l="3600" t="10526" r="2465"/>
            <a:stretch/>
          </p:blipFill>
          <p:spPr bwMode="auto">
            <a:xfrm>
              <a:off x="1081825" y="2774207"/>
              <a:ext cx="4140806" cy="3679114"/>
            </a:xfrm>
            <a:prstGeom prst="rect">
              <a:avLst/>
            </a:prstGeom>
            <a:noFill/>
            <a:ln w="25400">
              <a:solidFill>
                <a:schemeClr val="accent1"/>
              </a:solidFill>
            </a:ln>
            <a:extLst>
              <a:ext uri="{53640926-AAD7-44d8-BBD7-CCE9431645EC}">
                <a14:shadowObscured xmlns:a14="http://schemas.microsoft.com/office/drawing/2010/main"/>
              </a:ext>
            </a:extLst>
          </p:spPr>
        </p:pic>
        <p:sp>
          <p:nvSpPr>
            <p:cNvPr id="6" name="Text Box 2"/>
            <p:cNvSpPr txBox="1">
              <a:spLocks noChangeArrowheads="1"/>
            </p:cNvSpPr>
            <p:nvPr/>
          </p:nvSpPr>
          <p:spPr bwMode="auto">
            <a:xfrm>
              <a:off x="2286833" y="4159137"/>
              <a:ext cx="1731375" cy="1223747"/>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2000" b="1"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Typical high altitude balloon flight</a:t>
              </a:r>
              <a:endParaRPr lang="en-US" sz="20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Content Placeholder 3"/>
          <p:cNvPicPr>
            <a:picLocks noGrp="1" noChangeAspect="1"/>
          </p:cNvPicPr>
          <p:nvPr/>
        </p:nvPicPr>
        <p:blipFill rotWithShape="1">
          <a:blip r:embed="rId4" cstate="email">
            <a:extLst>
              <a:ext uri="{28A0092B-C50C-407E-A947-70E740481C1C}">
                <a14:useLocalDpi xmlns:a14="http://schemas.microsoft.com/office/drawing/2010/main" val="0"/>
              </a:ext>
            </a:extLst>
          </a:blip>
          <a:srcRect t="13793" r="24380"/>
          <a:stretch/>
        </p:blipFill>
        <p:spPr>
          <a:xfrm>
            <a:off x="841507" y="1570974"/>
            <a:ext cx="3302325" cy="5040543"/>
          </a:xfrm>
          <a:prstGeom prst="rect">
            <a:avLst/>
          </a:prstGeom>
        </p:spPr>
      </p:pic>
    </p:spTree>
    <p:extLst>
      <p:ext uri="{BB962C8B-B14F-4D97-AF65-F5344CB8AC3E}">
        <p14:creationId xmlns:p14="http://schemas.microsoft.com/office/powerpoint/2010/main" val="24945600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balloon Launch</a:t>
            </a:r>
            <a:endParaRPr lang="en-US" dirty="0"/>
          </a:p>
        </p:txBody>
      </p:sp>
      <p:sp>
        <p:nvSpPr>
          <p:cNvPr id="3" name="Content Placeholder 2"/>
          <p:cNvSpPr>
            <a:spLocks noGrp="1"/>
          </p:cNvSpPr>
          <p:nvPr>
            <p:ph idx="1"/>
          </p:nvPr>
        </p:nvSpPr>
        <p:spPr/>
        <p:txBody>
          <a:bodyPr/>
          <a:lstStyle/>
          <a:p>
            <a:r>
              <a:rPr lang="en-US" dirty="0" smtClean="0"/>
              <a:t>Other ballooning missions in the past</a:t>
            </a:r>
            <a:endParaRPr lang="en-US" dirty="0"/>
          </a:p>
        </p:txBody>
      </p:sp>
      <p:pic>
        <p:nvPicPr>
          <p:cNvPr id="5" name="Eclips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417638"/>
            <a:ext cx="8128000" cy="4572000"/>
          </a:xfrm>
          <a:prstGeom prst="rect">
            <a:avLst/>
          </a:prstGeom>
        </p:spPr>
      </p:pic>
    </p:spTree>
    <p:extLst>
      <p:ext uri="{BB962C8B-B14F-4D97-AF65-F5344CB8AC3E}">
        <p14:creationId xmlns:p14="http://schemas.microsoft.com/office/powerpoint/2010/main" val="291011174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are we interested in the total solar eclipse?</a:t>
            </a:r>
            <a:endParaRPr lang="en-US" dirty="0"/>
          </a:p>
        </p:txBody>
      </p:sp>
      <p:sp>
        <p:nvSpPr>
          <p:cNvPr id="3" name="Content Placeholder 2"/>
          <p:cNvSpPr>
            <a:spLocks noGrp="1"/>
          </p:cNvSpPr>
          <p:nvPr>
            <p:ph idx="1"/>
          </p:nvPr>
        </p:nvSpPr>
        <p:spPr/>
        <p:txBody>
          <a:bodyPr/>
          <a:lstStyle/>
          <a:p>
            <a:r>
              <a:rPr lang="en-US" dirty="0" smtClean="0"/>
              <a:t>Chromosphere/ Corona</a:t>
            </a:r>
          </a:p>
          <a:p>
            <a:r>
              <a:rPr lang="en-US" dirty="0" smtClean="0"/>
              <a:t>Interplanetary Dust</a:t>
            </a:r>
          </a:p>
          <a:p>
            <a:r>
              <a:rPr lang="en-US" dirty="0" smtClean="0"/>
              <a:t>Interested in Near IR</a:t>
            </a:r>
          </a:p>
          <a:p>
            <a:endParaRPr lang="en-US" dirty="0" smtClean="0"/>
          </a:p>
          <a:p>
            <a:endParaRPr lang="en-US" dirty="0"/>
          </a:p>
        </p:txBody>
      </p:sp>
      <p:pic>
        <p:nvPicPr>
          <p:cNvPr id="4" name="Picture 3" descr="http://c.tadst.com/gfx/750x500/total-solar-elipse-diamondring.jp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315" y="3238343"/>
            <a:ext cx="5429485" cy="3619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9408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data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513" y="274638"/>
            <a:ext cx="8686800" cy="6502400"/>
          </a:xfrm>
          <a:prstGeom prst="rect">
            <a:avLst/>
          </a:prstGeom>
        </p:spPr>
      </p:pic>
    </p:spTree>
    <p:extLst>
      <p:ext uri="{BB962C8B-B14F-4D97-AF65-F5344CB8AC3E}">
        <p14:creationId xmlns:p14="http://schemas.microsoft.com/office/powerpoint/2010/main" val="31528929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descr="data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70" y="274638"/>
            <a:ext cx="8983030" cy="6502400"/>
          </a:xfrm>
          <a:prstGeom prst="rect">
            <a:avLst/>
          </a:prstGeom>
        </p:spPr>
      </p:pic>
    </p:spTree>
    <p:extLst>
      <p:ext uri="{BB962C8B-B14F-4D97-AF65-F5344CB8AC3E}">
        <p14:creationId xmlns:p14="http://schemas.microsoft.com/office/powerpoint/2010/main" val="3291879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IR Spectrum</a:t>
            </a:r>
            <a:endParaRPr lang="en-US" dirty="0"/>
          </a:p>
        </p:txBody>
      </p:sp>
      <p:sp>
        <p:nvSpPr>
          <p:cNvPr id="5" name="Content Placeholder 4"/>
          <p:cNvSpPr>
            <a:spLocks noGrp="1"/>
          </p:cNvSpPr>
          <p:nvPr>
            <p:ph idx="1"/>
          </p:nvPr>
        </p:nvSpPr>
        <p:spPr/>
        <p:txBody>
          <a:bodyPr/>
          <a:lstStyle/>
          <a:p>
            <a:endParaRPr lang="en-US"/>
          </a:p>
        </p:txBody>
      </p:sp>
      <p:pic>
        <p:nvPicPr>
          <p:cNvPr id="6" name="Picture 5" descr="data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962"/>
            <a:ext cx="9019400" cy="6502400"/>
          </a:xfrm>
          <a:prstGeom prst="rect">
            <a:avLst/>
          </a:prstGeom>
        </p:spPr>
      </p:pic>
    </p:spTree>
    <p:extLst>
      <p:ext uri="{BB962C8B-B14F-4D97-AF65-F5344CB8AC3E}">
        <p14:creationId xmlns:p14="http://schemas.microsoft.com/office/powerpoint/2010/main" val="37987666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4456</TotalTime>
  <Words>918</Words>
  <Application>Microsoft Macintosh PowerPoint</Application>
  <PresentationFormat>On-screen Show (4:3)</PresentationFormat>
  <Paragraphs>81</Paragraphs>
  <Slides>14</Slides>
  <Notes>11</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Near Space Total Solar Eclipse </vt:lpstr>
      <vt:lpstr>What is an Eclipse?</vt:lpstr>
      <vt:lpstr>PowerPoint Presentation</vt:lpstr>
      <vt:lpstr>High Altitude Ballooning</vt:lpstr>
      <vt:lpstr>Previous balloon Launch</vt:lpstr>
      <vt:lpstr>Why are we interested in the total solar eclipse?</vt:lpstr>
      <vt:lpstr>PowerPoint Presentation</vt:lpstr>
      <vt:lpstr>PowerPoint Presentation</vt:lpstr>
      <vt:lpstr>The IR Spectrum</vt:lpstr>
      <vt:lpstr>IR</vt:lpstr>
      <vt:lpstr>Coronal Magnetic Field</vt:lpstr>
      <vt:lpstr>Coronal Magnetic Field</vt:lpstr>
      <vt:lpstr>Camera</vt:lpstr>
      <vt:lpstr>Where will you be?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Eclipse Balloning Project</dc:title>
  <dc:creator>Darci Collins</dc:creator>
  <cp:lastModifiedBy>Darci Collins</cp:lastModifiedBy>
  <cp:revision>42</cp:revision>
  <dcterms:created xsi:type="dcterms:W3CDTF">2016-07-05T16:07:30Z</dcterms:created>
  <dcterms:modified xsi:type="dcterms:W3CDTF">2016-08-02T17:37:06Z</dcterms:modified>
</cp:coreProperties>
</file>