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58" r:id="rId3"/>
    <p:sldId id="257" r:id="rId4"/>
    <p:sldId id="262" r:id="rId5"/>
    <p:sldId id="268" r:id="rId6"/>
    <p:sldId id="259" r:id="rId7"/>
    <p:sldId id="260" r:id="rId8"/>
    <p:sldId id="261"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44" autoAdjust="0"/>
  </p:normalViewPr>
  <p:slideViewPr>
    <p:cSldViewPr>
      <p:cViewPr varScale="1">
        <p:scale>
          <a:sx n="62" d="100"/>
          <a:sy n="62" d="100"/>
        </p:scale>
        <p:origin x="162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816082-5086-4596-9AB1-E91D44A83000}" type="datetimeFigureOut">
              <a:rPr lang="en-US" smtClean="0"/>
              <a:t>8/2/2016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EB495-B9A3-43EB-89D5-3F534187DFDD}" type="slidenum">
              <a:rPr lang="en-US" smtClean="0"/>
              <a:t>‹#›</a:t>
            </a:fld>
            <a:endParaRPr lang="en-US"/>
          </a:p>
        </p:txBody>
      </p:sp>
    </p:spTree>
    <p:extLst>
      <p:ext uri="{BB962C8B-B14F-4D97-AF65-F5344CB8AC3E}">
        <p14:creationId xmlns:p14="http://schemas.microsoft.com/office/powerpoint/2010/main" val="362378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people</a:t>
            </a:r>
            <a:r>
              <a:rPr lang="en-US" baseline="0" dirty="0"/>
              <a:t> argue about: Electron energies (could be from pile-up), where they are produced. </a:t>
            </a:r>
          </a:p>
          <a:p>
            <a:endParaRPr lang="en-US" baseline="0" dirty="0"/>
          </a:p>
          <a:p>
            <a:r>
              <a:rPr lang="en-US" baseline="0" dirty="0"/>
              <a:t>Speech: Terrestrial gamma ray flashes are quick bursts of radiation emitted from thunderstorms. They are caused by accelerated electrons with energies up to tens of MeV. These events only last for a millisecond or so before they are over. These bursts are very bright and produce many gamma rays. In fact, TGF’s are so bright that they saturate gamma ray detectors on satellites 400 miles up. </a:t>
            </a: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2</a:t>
            </a:fld>
            <a:endParaRPr lang="en-US"/>
          </a:p>
        </p:txBody>
      </p:sp>
    </p:spTree>
    <p:extLst>
      <p:ext uri="{BB962C8B-B14F-4D97-AF65-F5344CB8AC3E}">
        <p14:creationId xmlns:p14="http://schemas.microsoft.com/office/powerpoint/2010/main" val="122120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Above about 50 km, many of these high-energy electrons (and positrons, for cases of pair production by multi-MeV gammas) escape the atmosphere and follow a magnetic field line through the radiation belts and over to the magnetic conjugate point, where they have been seen to hit orbiting spacecraft (Dwyer et al., 2008; Briggs et al., 2011).</a:t>
            </a:r>
          </a:p>
          <a:p>
            <a:pPr marL="171450" indent="-171450">
              <a:buFont typeface="Arial" panose="020B0604020202020204" pitchFamily="34" charset="0"/>
              <a:buChar char="•"/>
            </a:pPr>
            <a:r>
              <a:rPr lang="en-US" dirty="0"/>
              <a:t>In the avalanche region, TGFs radiation is intense enough to create a health concern for airplane passengers and crew (Dwyer et al., 2010). In fact, new information on the low altitude of TGF production (~12km versus ~ 15km as we thought at the time of that paper) suggests that the worst-case dose could approach 1 </a:t>
            </a:r>
            <a:r>
              <a:rPr lang="en-US" dirty="0" err="1"/>
              <a:t>Sv</a:t>
            </a:r>
            <a:r>
              <a:rPr lang="en-US" dirty="0"/>
              <a:t>, comparable to a lifetime’s natural dose and enough to produce radiation sickness and a significant risk of death.</a:t>
            </a:r>
          </a:p>
          <a:p>
            <a:pPr marL="171450" indent="-171450">
              <a:buFont typeface="Arial" panose="020B0604020202020204" pitchFamily="34" charset="0"/>
              <a:buChar char="•"/>
            </a:pPr>
            <a:r>
              <a:rPr lang="en-US" dirty="0"/>
              <a:t>Low chance of harm.</a:t>
            </a:r>
            <a:r>
              <a:rPr lang="en-US" baseline="0" dirty="0"/>
              <a:t> Because they are rare and you would have to be right above the flash</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Speech: TGF’s have the potential to be harmful to humans and aircraft. They have been shown to scatter electrons out of the atmosphere where they follow a magnetic field line through the radiation belts. From here they have been detected hitting spacecraft. In addition, if an airplane was flying above or near a thunderstorm and was in the avalanche region of a TGF, the radiation would be strong enough to cause health problems. In a worst case, the radiation dosage could be as much as one Sievert which is equivalent an entire lifetime of radiation. Although, this is unlikely as TGF’s are rather rare and a plane would have to be directly above the electron avalanche to be affected by this much radiation. </a:t>
            </a: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3</a:t>
            </a:fld>
            <a:endParaRPr lang="en-US"/>
          </a:p>
        </p:txBody>
      </p:sp>
    </p:spTree>
    <p:extLst>
      <p:ext uri="{BB962C8B-B14F-4D97-AF65-F5344CB8AC3E}">
        <p14:creationId xmlns:p14="http://schemas.microsoft.com/office/powerpoint/2010/main" val="131770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http://permalink.lanl.gov/object/tr?what=info:lanl-repo/lareport/LA-UR-12-26453</a:t>
            </a:r>
          </a:p>
          <a:p>
            <a:endParaRPr lang="en-US" dirty="0"/>
          </a:p>
          <a:p>
            <a:r>
              <a:rPr lang="en-US" dirty="0"/>
              <a:t>Speech: Current</a:t>
            </a:r>
            <a:r>
              <a:rPr lang="en-US" baseline="0" dirty="0"/>
              <a:t> theories on TGF production say that electrons are accelerated by a strong electric field inside of a thundercloud to nearly the speed of light. These electrons interact with the air and sometimes produce gamma rays or x-rays through bremsstrahlung interactions. Bremsstrahlung radiation is the result of an electron being decelerated by an atom. The electron has a certain kinetic energy before being decelerated by an atom, the loss in kinetic energy of the electron is is conserved in the form of a photon. This being said, it is still uncertain what causes the initial avalanche of electrons. The two current theories say that the avalanche is either created by multiple seed electrons coming off of the lightning leaders, or the avalanche is started by one seed as part of the relativistic feedback model displayed above. </a:t>
            </a: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4</a:t>
            </a:fld>
            <a:endParaRPr lang="en-US"/>
          </a:p>
        </p:txBody>
      </p:sp>
    </p:spTree>
    <p:extLst>
      <p:ext uri="{BB962C8B-B14F-4D97-AF65-F5344CB8AC3E}">
        <p14:creationId xmlns:p14="http://schemas.microsoft.com/office/powerpoint/2010/main" val="424979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Study of high energy radiation from thunderstorms is only about two</a:t>
            </a:r>
            <a:r>
              <a:rPr lang="en-US" baseline="0" dirty="0"/>
              <a:t> decades old</a:t>
            </a:r>
          </a:p>
          <a:p>
            <a:pPr marL="171450" indent="-171450">
              <a:buFont typeface="Arial" panose="020B0604020202020204" pitchFamily="34" charset="0"/>
              <a:buChar char="•"/>
            </a:pPr>
            <a:r>
              <a:rPr lang="en-US" dirty="0"/>
              <a:t>RHESSI is not made to</a:t>
            </a:r>
            <a:r>
              <a:rPr lang="en-US" baseline="0" dirty="0"/>
              <a:t> measure TGF’s</a:t>
            </a:r>
          </a:p>
          <a:p>
            <a:pPr marL="171450" indent="-171450">
              <a:buFont typeface="Arial" panose="020B0604020202020204" pitchFamily="34" charset="0"/>
              <a:buChar char="•"/>
            </a:pPr>
            <a:r>
              <a:rPr lang="en-US" baseline="0" dirty="0"/>
              <a:t>ADELE was flown off to the side of thunderstorms, not directly overhead. </a:t>
            </a:r>
          </a:p>
          <a:p>
            <a:pPr marL="0" indent="0">
              <a:buFont typeface="Arial" panose="020B0604020202020204" pitchFamily="34" charset="0"/>
              <a:buNone/>
            </a:pPr>
            <a:r>
              <a:rPr lang="en-US" baseline="0" dirty="0"/>
              <a:t>Speech: The study of high energy radiation from thunderstorms is only about two decades old. Began with BATSE in 1994 when that satellite measured a few TGF’s and found its correlation to thunderstorms below. RHESSI was another satellite that has measured TGF’s, and has had many detections of the flashes. It measured energies greater than 20 MeV and saw an association with intra cloud lightning. Finally, there has been ADELE which differs from the other two in that it was flown on a plane and not in space. Although ADELE flew by many lightning strikes and only saw one TGF. This is likely due to ADELE flying off to the side of thunderstorms and not right above. </a:t>
            </a: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6</a:t>
            </a:fld>
            <a:endParaRPr lang="en-US"/>
          </a:p>
        </p:txBody>
      </p:sp>
    </p:spTree>
    <p:extLst>
      <p:ext uri="{BB962C8B-B14F-4D97-AF65-F5344CB8AC3E}">
        <p14:creationId xmlns:p14="http://schemas.microsoft.com/office/powerpoint/2010/main" val="250121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Are there TGF’s that produce smaller intensities?</a:t>
            </a:r>
            <a:r>
              <a:rPr lang="en-US" baseline="0" dirty="0"/>
              <a:t> Not quite on the order of ~10</a:t>
            </a:r>
            <a:r>
              <a:rPr lang="en-US" baseline="30000" dirty="0"/>
              <a:t>18</a:t>
            </a:r>
            <a:r>
              <a:rPr lang="en-US" baseline="0" dirty="0"/>
              <a:t> gamma rays</a:t>
            </a:r>
          </a:p>
          <a:p>
            <a:pPr marL="171450" indent="-171450">
              <a:buFont typeface="Arial" panose="020B0604020202020204" pitchFamily="34" charset="0"/>
              <a:buChar char="•"/>
            </a:pPr>
            <a:r>
              <a:rPr lang="en-US" baseline="0" dirty="0"/>
              <a:t>Are the production of TGF’s from something liked stepped leaders with multiple seeds? Or are they produced by one seed? </a:t>
            </a:r>
          </a:p>
          <a:p>
            <a:pPr marL="171450" indent="-171450">
              <a:buFont typeface="Arial" panose="020B0604020202020204" pitchFamily="34" charset="0"/>
              <a:buChar char="•"/>
            </a:pPr>
            <a:r>
              <a:rPr lang="en-US" baseline="0" dirty="0"/>
              <a:t>Images are from RHESSI, they show that not many TGF’s happen up north… Why?</a:t>
            </a:r>
          </a:p>
          <a:p>
            <a:pPr marL="171450" indent="-171450">
              <a:buFont typeface="Arial" panose="020B0604020202020204" pitchFamily="34" charset="0"/>
              <a:buChar char="•"/>
            </a:pPr>
            <a:r>
              <a:rPr lang="en-US" baseline="0" dirty="0"/>
              <a:t>Graphs show that we are uncertain whether or not </a:t>
            </a:r>
          </a:p>
          <a:p>
            <a:pPr marL="0" indent="0">
              <a:buFont typeface="Arial" panose="020B0604020202020204" pitchFamily="34" charset="0"/>
              <a:buNone/>
            </a:pPr>
            <a:r>
              <a:rPr lang="en-US" baseline="0" dirty="0"/>
              <a:t>Speech: We know that TGF’s are very bright as measured by satellites such as RHESSI. However, we have not seen the lower end of the spectrum for TGF’s. Maybe there are less intense TGF’s that are not as bright and therefore can not be detected by these satellites. As can be seen by the map of RHESSI satellite data, the TGF’s are focused near the equator. This is in part because lightning is more common in these places, even so there are no TGF’s in the Montana area. This may mean that there are other qualifications for a TGF, and not just a lightning strike. Lastly, LAFTR aims to find out which production model is most likely for TGF’s. It is uncertain whether or not the electron avalanche is caused by a single seed which would cause a near instantaneous burst of radiation similar to this graph(point at a sharp slope). Or maybe, the avalanche is started by multiple seeds in a sort of stepped leader process similar to this graph (point to stepped graph). Other  LAFTR will be the first detector of its kind with a fast enough time resolution to see which production model is more likely. </a:t>
            </a: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7</a:t>
            </a:fld>
            <a:endParaRPr lang="en-US"/>
          </a:p>
        </p:txBody>
      </p:sp>
    </p:spTree>
    <p:extLst>
      <p:ext uri="{BB962C8B-B14F-4D97-AF65-F5344CB8AC3E}">
        <p14:creationId xmlns:p14="http://schemas.microsoft.com/office/powerpoint/2010/main" val="304559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Gain signal</a:t>
            </a:r>
            <a:r>
              <a:rPr lang="en-US" baseline="0" dirty="0"/>
              <a:t> according to 1/r^2, atmospheric absorption is eliminated </a:t>
            </a:r>
          </a:p>
          <a:p>
            <a:pPr marL="171450" indent="-171450">
              <a:buFont typeface="Arial" panose="020B0604020202020204" pitchFamily="34" charset="0"/>
              <a:buChar char="•"/>
            </a:pPr>
            <a:r>
              <a:rPr lang="en-US" baseline="0" dirty="0"/>
              <a:t>Measure at least 1000 counts in a millisecond\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Speech: LAFTR will get much closer to the TGF’s than satellites have before. Since the signal drops off at a rate of 1/r</a:t>
            </a:r>
            <a:r>
              <a:rPr lang="en-US" baseline="30000" dirty="0"/>
              <a:t>2</a:t>
            </a:r>
            <a:r>
              <a:rPr lang="en-US" baseline="0" dirty="0"/>
              <a:t> , The signal LAFTR receives will be roughly 1600 times brighter than the signal seen by a satellite. Also, there will be less atmosphere between LAFTR and the original electron avalanche, meaning that less of the gamma rays will be scattered by the air. As compared to detectors flown on aircraft such as ADELE, LAFTR will have a better chance of being in the direct beam radius. This is because the beam radius grows larger the farther away from the original source. Therefore LAFTR flown at 15 km above the avalanche has a 56 times better chance of being in the direct beam radius than a detector that is 2 km above the avalanche. Finally, LAFTR will focus on having a precise time resolution so that we can gain insight into how the TGF was started. </a:t>
            </a: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8</a:t>
            </a:fld>
            <a:endParaRPr lang="en-US"/>
          </a:p>
        </p:txBody>
      </p:sp>
    </p:spTree>
    <p:extLst>
      <p:ext uri="{BB962C8B-B14F-4D97-AF65-F5344CB8AC3E}">
        <p14:creationId xmlns:p14="http://schemas.microsoft.com/office/powerpoint/2010/main" val="75545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Less</a:t>
            </a:r>
            <a:r>
              <a:rPr lang="en-US" baseline="0" dirty="0"/>
              <a:t> than six pounds to satisfy FAA regulations</a:t>
            </a:r>
          </a:p>
          <a:p>
            <a:pPr marL="171450" indent="-171450">
              <a:buFont typeface="Arial" panose="020B0604020202020204" pitchFamily="34" charset="0"/>
              <a:buChar char="•"/>
            </a:pPr>
            <a:r>
              <a:rPr lang="en-US" baseline="0" dirty="0"/>
              <a:t>Smallest volume possible for aerodynamics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9</a:t>
            </a:fld>
            <a:endParaRPr lang="en-US"/>
          </a:p>
        </p:txBody>
      </p:sp>
    </p:spTree>
    <p:extLst>
      <p:ext uri="{BB962C8B-B14F-4D97-AF65-F5344CB8AC3E}">
        <p14:creationId xmlns:p14="http://schemas.microsoft.com/office/powerpoint/2010/main" val="1273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Wires</a:t>
            </a:r>
            <a:r>
              <a:rPr lang="en-US" baseline="0" dirty="0"/>
              <a:t> must be shielded as well</a:t>
            </a:r>
          </a:p>
          <a:p>
            <a:pPr marL="171450" indent="-171450">
              <a:buFont typeface="Arial" panose="020B0604020202020204" pitchFamily="34" charset="0"/>
              <a:buChar char="•"/>
            </a:pPr>
            <a:r>
              <a:rPr lang="en-US" baseline="0" dirty="0"/>
              <a:t>Special mounting hardware for PMT tube since it is delicate</a:t>
            </a:r>
          </a:p>
          <a:p>
            <a:pPr marL="171450" indent="-171450">
              <a:buFont typeface="Arial" panose="020B0604020202020204" pitchFamily="34" charset="0"/>
              <a:buChar char="•"/>
            </a:pPr>
            <a:r>
              <a:rPr lang="en-US" baseline="0" dirty="0"/>
              <a:t>Run vibration tests on hardware to ensure it can handle the forces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10</a:t>
            </a:fld>
            <a:endParaRPr lang="en-US"/>
          </a:p>
        </p:txBody>
      </p:sp>
    </p:spTree>
    <p:extLst>
      <p:ext uri="{BB962C8B-B14F-4D97-AF65-F5344CB8AC3E}">
        <p14:creationId xmlns:p14="http://schemas.microsoft.com/office/powerpoint/2010/main" val="126402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a:t>
            </a:r>
            <a:r>
              <a:rPr lang="en-US" baseline="0" dirty="0"/>
              <a:t> things need be to finalized about the detector. How much power will it draw? Will the voltage divider/D-socket work in a vacuum? What is the best way to support it?</a:t>
            </a:r>
          </a:p>
          <a:p>
            <a:pPr marL="171450" indent="-171450">
              <a:buFont typeface="Arial" panose="020B0604020202020204" pitchFamily="34" charset="0"/>
              <a:buChar char="•"/>
            </a:pPr>
            <a:r>
              <a:rPr lang="en-US" baseline="0" dirty="0"/>
              <a:t>See if the computer science guys code is fast enough for what we need</a:t>
            </a:r>
            <a:endParaRPr lang="en-US" dirty="0"/>
          </a:p>
        </p:txBody>
      </p:sp>
      <p:sp>
        <p:nvSpPr>
          <p:cNvPr id="4" name="Slide Number Placeholder 3"/>
          <p:cNvSpPr>
            <a:spLocks noGrp="1"/>
          </p:cNvSpPr>
          <p:nvPr>
            <p:ph type="sldNum" sz="quarter" idx="10"/>
          </p:nvPr>
        </p:nvSpPr>
        <p:spPr/>
        <p:txBody>
          <a:bodyPr/>
          <a:lstStyle/>
          <a:p>
            <a:fld id="{2F2EB495-B9A3-43EB-89D5-3F534187DFDD}" type="slidenum">
              <a:rPr lang="en-US" smtClean="0"/>
              <a:t>12</a:t>
            </a:fld>
            <a:endParaRPr lang="en-US"/>
          </a:p>
        </p:txBody>
      </p:sp>
    </p:spTree>
    <p:extLst>
      <p:ext uri="{BB962C8B-B14F-4D97-AF65-F5344CB8AC3E}">
        <p14:creationId xmlns:p14="http://schemas.microsoft.com/office/powerpoint/2010/main" val="182290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9A79CF-E8F8-4543-ACB7-5879146ED5D1}" type="datetimeFigureOut">
              <a:rPr lang="en-US" smtClean="0"/>
              <a:t>8/2/2016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6405830-79CD-46FB-96DC-A3BD17B87C0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A79CF-E8F8-4543-ACB7-5879146ED5D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5830-79CD-46FB-96DC-A3BD17B87C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A79CF-E8F8-4543-ACB7-5879146ED5D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5830-79CD-46FB-96DC-A3BD17B87C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9A79CF-E8F8-4543-ACB7-5879146ED5D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5830-79CD-46FB-96DC-A3BD17B87C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A9A79CF-E8F8-4543-ACB7-5879146ED5D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5830-79CD-46FB-96DC-A3BD17B87C0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9A79CF-E8F8-4543-ACB7-5879146ED5D1}"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05830-79CD-46FB-96DC-A3BD17B87C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A9A79CF-E8F8-4543-ACB7-5879146ED5D1}"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05830-79CD-46FB-96DC-A3BD17B87C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2A9A79CF-E8F8-4543-ACB7-5879146ED5D1}" type="datetimeFigureOut">
              <a:rPr lang="en-US" smtClean="0"/>
              <a:t>8/2/2016</a:t>
            </a:fld>
            <a:endParaRPr lang="en-US"/>
          </a:p>
        </p:txBody>
      </p:sp>
      <p:sp>
        <p:nvSpPr>
          <p:cNvPr id="8" name="Slide Number Placeholder 7"/>
          <p:cNvSpPr>
            <a:spLocks noGrp="1"/>
          </p:cNvSpPr>
          <p:nvPr>
            <p:ph type="sldNum" sz="quarter" idx="11"/>
          </p:nvPr>
        </p:nvSpPr>
        <p:spPr/>
        <p:txBody>
          <a:bodyPr/>
          <a:lstStyle/>
          <a:p>
            <a:fld id="{06405830-79CD-46FB-96DC-A3BD17B87C0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A79CF-E8F8-4543-ACB7-5879146ED5D1}"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05830-79CD-46FB-96DC-A3BD17B87C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9A79CF-E8F8-4543-ACB7-5879146ED5D1}"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6405830-79CD-46FB-96DC-A3BD17B87C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A9A79CF-E8F8-4543-ACB7-5879146ED5D1}"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05830-79CD-46FB-96DC-A3BD17B87C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A9A79CF-E8F8-4543-ACB7-5879146ED5D1}" type="datetimeFigureOut">
              <a:rPr lang="en-US" smtClean="0"/>
              <a:t>8/2/2016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6405830-79CD-46FB-96DC-A3BD17B87C0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ermalink.lanl.gov/object/tr?what=info:lanl-repo/lareport/LA-UR-12-2645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6480048" cy="2301240"/>
          </a:xfrm>
        </p:spPr>
        <p:txBody>
          <a:bodyPr>
            <a:normAutofit/>
          </a:bodyPr>
          <a:lstStyle/>
          <a:p>
            <a:r>
              <a:rPr lang="en-US" dirty="0"/>
              <a:t>Light and Fast Terrestrial Gamma Flash Recorder</a:t>
            </a:r>
          </a:p>
        </p:txBody>
      </p:sp>
      <p:sp>
        <p:nvSpPr>
          <p:cNvPr id="3" name="Subtitle 2"/>
          <p:cNvSpPr>
            <a:spLocks noGrp="1"/>
          </p:cNvSpPr>
          <p:nvPr>
            <p:ph type="subTitle" idx="1"/>
          </p:nvPr>
        </p:nvSpPr>
        <p:spPr>
          <a:xfrm>
            <a:off x="762000" y="685800"/>
            <a:ext cx="6480048" cy="1752600"/>
          </a:xfrm>
        </p:spPr>
        <p:txBody>
          <a:bodyPr/>
          <a:lstStyle/>
          <a:p>
            <a:r>
              <a:rPr lang="en-US" dirty="0"/>
              <a:t>Jacob Adams</a:t>
            </a:r>
          </a:p>
        </p:txBody>
      </p:sp>
    </p:spTree>
    <p:extLst>
      <p:ext uri="{BB962C8B-B14F-4D97-AF65-F5344CB8AC3E}">
        <p14:creationId xmlns:p14="http://schemas.microsoft.com/office/powerpoint/2010/main" val="368469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a:t>
            </a:r>
          </a:p>
        </p:txBody>
      </p:sp>
      <p:sp>
        <p:nvSpPr>
          <p:cNvPr id="3" name="Content Placeholder 2"/>
          <p:cNvSpPr>
            <a:spLocks noGrp="1"/>
          </p:cNvSpPr>
          <p:nvPr>
            <p:ph idx="1"/>
          </p:nvPr>
        </p:nvSpPr>
        <p:spPr/>
        <p:txBody>
          <a:bodyPr/>
          <a:lstStyle/>
          <a:p>
            <a:r>
              <a:rPr lang="en-US" dirty="0"/>
              <a:t>Surround individual components in aluminum enclosures to avoid noise </a:t>
            </a:r>
          </a:p>
          <a:p>
            <a:r>
              <a:rPr lang="en-US" dirty="0"/>
              <a:t>Bolt aluminum enclosures together and place into thin plastic shell</a:t>
            </a:r>
          </a:p>
          <a:p>
            <a:r>
              <a:rPr lang="en-US" dirty="0"/>
              <a:t>Plastic shell placed into polythene foam box for insulation and shock absorption</a:t>
            </a:r>
          </a:p>
          <a:p>
            <a:r>
              <a:rPr lang="en-US" dirty="0"/>
              <a:t>Wrapped in aluminum tape to reflect radiation from the sun </a:t>
            </a:r>
          </a:p>
          <a:p>
            <a:endParaRPr lang="en-US" dirty="0"/>
          </a:p>
        </p:txBody>
      </p:sp>
    </p:spTree>
    <p:extLst>
      <p:ext uri="{BB962C8B-B14F-4D97-AF65-F5344CB8AC3E}">
        <p14:creationId xmlns:p14="http://schemas.microsoft.com/office/powerpoint/2010/main" val="1436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5.png"/>
          <p:cNvPicPr/>
          <p:nvPr/>
        </p:nvPicPr>
        <p:blipFill>
          <a:blip r:embed="rId2"/>
          <a:srcRect l="57789" t="14479" r="2536" b="10407"/>
          <a:stretch>
            <a:fillRect/>
          </a:stretch>
        </p:blipFill>
        <p:spPr>
          <a:xfrm>
            <a:off x="4953000" y="1752600"/>
            <a:ext cx="4012248" cy="3507105"/>
          </a:xfrm>
          <a:prstGeom prst="rect">
            <a:avLst/>
          </a:prstGeom>
          <a:ln/>
        </p:spPr>
      </p:pic>
      <p:pic>
        <p:nvPicPr>
          <p:cNvPr id="6" name="image03.png"/>
          <p:cNvPicPr>
            <a:picLocks noGrp="1"/>
          </p:cNvPicPr>
          <p:nvPr>
            <p:ph idx="1"/>
          </p:nvPr>
        </p:nvPicPr>
        <p:blipFill>
          <a:blip r:embed="rId3"/>
          <a:srcRect l="57971" t="12217" r="2536" b="10407"/>
          <a:stretch>
            <a:fillRect/>
          </a:stretch>
        </p:blipFill>
        <p:spPr>
          <a:xfrm>
            <a:off x="304800" y="1371600"/>
            <a:ext cx="4621696" cy="3965009"/>
          </a:xfrm>
          <a:prstGeom prst="rect">
            <a:avLst/>
          </a:prstGeom>
          <a:ln/>
        </p:spPr>
      </p:pic>
      <p:sp>
        <p:nvSpPr>
          <p:cNvPr id="2" name="TextBox 1"/>
          <p:cNvSpPr txBox="1"/>
          <p:nvPr/>
        </p:nvSpPr>
        <p:spPr>
          <a:xfrm>
            <a:off x="457200" y="5486400"/>
            <a:ext cx="4343400" cy="1169551"/>
          </a:xfrm>
          <a:prstGeom prst="rect">
            <a:avLst/>
          </a:prstGeom>
          <a:noFill/>
        </p:spPr>
        <p:txBody>
          <a:bodyPr wrap="square" rtlCol="0">
            <a:spAutoFit/>
          </a:bodyPr>
          <a:lstStyle/>
          <a:p>
            <a:r>
              <a:rPr lang="en-US" sz="1400" i="1" dirty="0"/>
              <a:t>Transparent portion is the plastic case, red case represents the power supply, yellow case is the UCSC board, orange case is the MSU board, and the black case is the detector (PMT). Units given in inches</a:t>
            </a:r>
          </a:p>
        </p:txBody>
      </p:sp>
      <p:sp>
        <p:nvSpPr>
          <p:cNvPr id="3" name="TextBox 2"/>
          <p:cNvSpPr txBox="1"/>
          <p:nvPr/>
        </p:nvSpPr>
        <p:spPr>
          <a:xfrm>
            <a:off x="5489944" y="5486400"/>
            <a:ext cx="3200400" cy="738664"/>
          </a:xfrm>
          <a:prstGeom prst="rect">
            <a:avLst/>
          </a:prstGeom>
          <a:noFill/>
        </p:spPr>
        <p:txBody>
          <a:bodyPr wrap="square" rtlCol="0">
            <a:spAutoFit/>
          </a:bodyPr>
          <a:lstStyle/>
          <a:p>
            <a:r>
              <a:rPr lang="en-US" sz="1400" i="1" dirty="0"/>
              <a:t>Transparent portion is the foam enclosure, colored box is the plastic case. Units given in inches.</a:t>
            </a:r>
          </a:p>
        </p:txBody>
      </p:sp>
    </p:spTree>
    <p:extLst>
      <p:ext uri="{BB962C8B-B14F-4D97-AF65-F5344CB8AC3E}">
        <p14:creationId xmlns:p14="http://schemas.microsoft.com/office/powerpoint/2010/main" val="293857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meantime</a:t>
            </a:r>
          </a:p>
        </p:txBody>
      </p:sp>
      <p:sp>
        <p:nvSpPr>
          <p:cNvPr id="3" name="Content Placeholder 2"/>
          <p:cNvSpPr>
            <a:spLocks noGrp="1"/>
          </p:cNvSpPr>
          <p:nvPr>
            <p:ph idx="1"/>
          </p:nvPr>
        </p:nvSpPr>
        <p:spPr/>
        <p:txBody>
          <a:bodyPr/>
          <a:lstStyle/>
          <a:p>
            <a:r>
              <a:rPr lang="en-US" dirty="0"/>
              <a:t>Get PMT detector up and running for testing</a:t>
            </a:r>
          </a:p>
          <a:p>
            <a:r>
              <a:rPr lang="en-US" dirty="0"/>
              <a:t>Use oscilloscope to generate a function similar to that of an event in order to test the software</a:t>
            </a:r>
          </a:p>
          <a:p>
            <a:endParaRPr lang="en-US" dirty="0"/>
          </a:p>
        </p:txBody>
      </p:sp>
    </p:spTree>
    <p:extLst>
      <p:ext uri="{BB962C8B-B14F-4D97-AF65-F5344CB8AC3E}">
        <p14:creationId xmlns:p14="http://schemas.microsoft.com/office/powerpoint/2010/main" val="205199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36576" indent="0">
              <a:buNone/>
            </a:pPr>
            <a:r>
              <a:rPr lang="en-US" sz="2000" dirty="0"/>
              <a:t>1. D. M. Smith </a:t>
            </a:r>
            <a:r>
              <a:rPr lang="en-US" sz="2000" i="1" dirty="0"/>
              <a:t>et al. </a:t>
            </a:r>
            <a:r>
              <a:rPr lang="en-US" sz="2000" dirty="0"/>
              <a:t>, Science </a:t>
            </a:r>
            <a:r>
              <a:rPr lang="en-US" sz="2000" b="1" dirty="0"/>
              <a:t>307</a:t>
            </a:r>
            <a:r>
              <a:rPr lang="en-US" sz="2000" dirty="0"/>
              <a:t>, 1085 (2005).</a:t>
            </a:r>
          </a:p>
          <a:p>
            <a:pPr marL="36576" indent="0">
              <a:buNone/>
            </a:pPr>
            <a:r>
              <a:rPr lang="en-US" sz="2000" dirty="0"/>
              <a:t>2. D. Smith. (2015). Results and Prospects for    Terrestrial Gamma-ray Flashes [PowerPoint slides].</a:t>
            </a:r>
          </a:p>
          <a:p>
            <a:pPr marL="36576" indent="0">
              <a:buNone/>
            </a:pPr>
            <a:r>
              <a:rPr lang="en-US" sz="2000" dirty="0"/>
              <a:t>3. M. </a:t>
            </a:r>
            <a:r>
              <a:rPr lang="en-US" sz="2000" dirty="0" err="1"/>
              <a:t>Kippen</a:t>
            </a:r>
            <a:r>
              <a:rPr lang="en-US" sz="2000" dirty="0"/>
              <a:t>. (2012). Terrestrial Gamma-ray Flashes [PowerPoint slides]. Retrieved from </a:t>
            </a:r>
            <a:r>
              <a:rPr lang="en-US" sz="2000" dirty="0">
                <a:hlinkClick r:id="rId2"/>
              </a:rPr>
              <a:t>http://permalink.lanl.gov/object/tr?what=info:lanl-repo/lareport/LA-UR-12-26453</a:t>
            </a:r>
            <a:endParaRPr lang="en-US" sz="2000" dirty="0"/>
          </a:p>
          <a:p>
            <a:pPr marL="36576" indent="0">
              <a:buNone/>
            </a:pPr>
            <a:r>
              <a:rPr lang="en-US" sz="2000" dirty="0"/>
              <a:t>4. D.M. Smith, J.R. Dwyer, B.J. Hazelton, B.W. </a:t>
            </a:r>
            <a:r>
              <a:rPr lang="en-US" sz="2000" dirty="0" err="1"/>
              <a:t>Grefenstette</a:t>
            </a:r>
            <a:r>
              <a:rPr lang="en-US" sz="2000" dirty="0"/>
              <a:t>, G.F.M. Martinez-McKinney, Z.Y. Zhang, A.W. Lowell, N.A. Kelley, M.E. </a:t>
            </a:r>
            <a:r>
              <a:rPr lang="en-US" sz="2000" dirty="0" err="1"/>
              <a:t>Splitt</a:t>
            </a:r>
            <a:r>
              <a:rPr lang="en-US" sz="2000" dirty="0"/>
              <a:t>, S.M. Lazarus, W. Ulrich, M. </a:t>
            </a:r>
            <a:r>
              <a:rPr lang="en-US" sz="2000" dirty="0" err="1"/>
              <a:t>Schaal</a:t>
            </a:r>
            <a:r>
              <a:rPr lang="en-US" sz="2000" dirty="0"/>
              <a:t>, Z.H. Saleh, E. Cramer, H.K. </a:t>
            </a:r>
            <a:r>
              <a:rPr lang="en-US" sz="2000" dirty="0" err="1"/>
              <a:t>Rassoul</a:t>
            </a:r>
            <a:r>
              <a:rPr lang="en-US" sz="2000" dirty="0"/>
              <a:t>, S.A. </a:t>
            </a:r>
            <a:r>
              <a:rPr lang="en-US" sz="2000" dirty="0" err="1"/>
              <a:t>Cummer</a:t>
            </a:r>
            <a:r>
              <a:rPr lang="en-US" sz="2000" dirty="0"/>
              <a:t>, G. Lu, R.J. Blakeslee, </a:t>
            </a:r>
            <a:r>
              <a:rPr lang="en-US" sz="2000" dirty="0" err="1"/>
              <a:t>Geophys</a:t>
            </a:r>
            <a:r>
              <a:rPr lang="en-US" sz="2000" dirty="0"/>
              <a:t>. Res. Lett. </a:t>
            </a:r>
            <a:r>
              <a:rPr lang="en-US" sz="2000" b="1" dirty="0"/>
              <a:t>38</a:t>
            </a:r>
            <a:r>
              <a:rPr lang="en-US" sz="2000" dirty="0"/>
              <a:t>(8), L08807 (2011b)</a:t>
            </a:r>
            <a:endParaRPr lang="en-US" sz="2000" b="1" dirty="0"/>
          </a:p>
        </p:txBody>
      </p:sp>
    </p:spTree>
    <p:extLst>
      <p:ext uri="{BB962C8B-B14F-4D97-AF65-F5344CB8AC3E}">
        <p14:creationId xmlns:p14="http://schemas.microsoft.com/office/powerpoint/2010/main" val="388200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 Terrestrial Gamma-ray Flash (TGF) is a ~millisecond burst of radiation</a:t>
            </a:r>
          </a:p>
        </p:txBody>
      </p:sp>
      <p:sp>
        <p:nvSpPr>
          <p:cNvPr id="3" name="Content Placeholder 2"/>
          <p:cNvSpPr>
            <a:spLocks noGrp="1"/>
          </p:cNvSpPr>
          <p:nvPr>
            <p:ph idx="1"/>
          </p:nvPr>
        </p:nvSpPr>
        <p:spPr/>
        <p:txBody>
          <a:bodyPr>
            <a:normAutofit/>
          </a:bodyPr>
          <a:lstStyle/>
          <a:p>
            <a:r>
              <a:rPr lang="en-US" dirty="0"/>
              <a:t>Produced from lightning strikes</a:t>
            </a:r>
          </a:p>
          <a:p>
            <a:r>
              <a:rPr lang="en-US" dirty="0"/>
              <a:t>Beamed from within thunderstorm, 10-15 km up in the atmosphere</a:t>
            </a:r>
          </a:p>
          <a:p>
            <a:r>
              <a:rPr lang="en-US" dirty="0"/>
              <a:t>Accelerated electrons with energies up to tens of MeV (this is disputed)</a:t>
            </a:r>
          </a:p>
          <a:p>
            <a:r>
              <a:rPr lang="en-US" dirty="0"/>
              <a:t>Short duration on the order of 0.1 to 2 </a:t>
            </a:r>
            <a:r>
              <a:rPr lang="en-US" dirty="0" err="1"/>
              <a:t>ms</a:t>
            </a:r>
            <a:endParaRPr lang="en-US" dirty="0"/>
          </a:p>
          <a:p>
            <a:r>
              <a:rPr lang="en-US" dirty="0"/>
              <a:t>Extraordinarily bright ~10</a:t>
            </a:r>
            <a:r>
              <a:rPr lang="en-US" baseline="30000" dirty="0"/>
              <a:t>18</a:t>
            </a:r>
            <a:r>
              <a:rPr lang="en-US" dirty="0"/>
              <a:t> gamma rays</a:t>
            </a:r>
          </a:p>
          <a:p>
            <a:pPr marL="0" indent="0">
              <a:buNone/>
            </a:pPr>
            <a:endParaRPr lang="en-US" dirty="0"/>
          </a:p>
        </p:txBody>
      </p:sp>
    </p:spTree>
    <p:extLst>
      <p:ext uri="{BB962C8B-B14F-4D97-AF65-F5344CB8AC3E}">
        <p14:creationId xmlns:p14="http://schemas.microsoft.com/office/powerpoint/2010/main" val="1771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TGF’s can be harmful</a:t>
            </a:r>
          </a:p>
        </p:txBody>
      </p:sp>
      <p:sp>
        <p:nvSpPr>
          <p:cNvPr id="3" name="Content Placeholder 2"/>
          <p:cNvSpPr>
            <a:spLocks noGrp="1"/>
          </p:cNvSpPr>
          <p:nvPr>
            <p:ph idx="1"/>
          </p:nvPr>
        </p:nvSpPr>
        <p:spPr/>
        <p:txBody>
          <a:bodyPr/>
          <a:lstStyle/>
          <a:p>
            <a:r>
              <a:rPr lang="en-US" dirty="0"/>
              <a:t>High energy electrons scattered by TGF’s can escape the atmosphere and hit orbiting spacecraft (Dwyer et al., 2008; Briggs et al., 2011)</a:t>
            </a:r>
          </a:p>
          <a:p>
            <a:r>
              <a:rPr lang="en-US" dirty="0"/>
              <a:t>Radiation is intense enough to create health concern for passengers and crew (Dwyer et al., 2010) </a:t>
            </a:r>
          </a:p>
        </p:txBody>
      </p:sp>
    </p:spTree>
    <p:extLst>
      <p:ext uri="{BB962C8B-B14F-4D97-AF65-F5344CB8AC3E}">
        <p14:creationId xmlns:p14="http://schemas.microsoft.com/office/powerpoint/2010/main" val="354626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TGF’s are created by high energy electrons</a:t>
            </a:r>
          </a:p>
        </p:txBody>
      </p:sp>
      <p:sp>
        <p:nvSpPr>
          <p:cNvPr id="3" name="Content Placeholder 2"/>
          <p:cNvSpPr>
            <a:spLocks noGrp="1"/>
          </p:cNvSpPr>
          <p:nvPr>
            <p:ph idx="1"/>
          </p:nvPr>
        </p:nvSpPr>
        <p:spPr>
          <a:xfrm>
            <a:off x="457200" y="1600200"/>
            <a:ext cx="4495800" cy="4525963"/>
          </a:xfrm>
        </p:spPr>
        <p:txBody>
          <a:bodyPr>
            <a:normAutofit/>
          </a:bodyPr>
          <a:lstStyle/>
          <a:p>
            <a:r>
              <a:rPr lang="en-US" sz="2400" dirty="0"/>
              <a:t>Electrons are accelerated via strong electric field inside a thundercloud. These high energy electrons collide with the air and emit gamma rays through bremsstrahlung interactions. (</a:t>
            </a:r>
            <a:r>
              <a:rPr lang="en-US" sz="2400" dirty="0" err="1"/>
              <a:t>Kippen</a:t>
            </a:r>
            <a:r>
              <a:rPr lang="en-US" sz="2400" dirty="0"/>
              <a:t>, 2012)</a:t>
            </a:r>
          </a:p>
          <a:p>
            <a:r>
              <a:rPr lang="en-US" sz="2400" dirty="0"/>
              <a:t>Still unsure what causes the initial avalanche of electrons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62" t="19619" r="10952" b="12000"/>
          <a:stretch/>
        </p:blipFill>
        <p:spPr bwMode="auto">
          <a:xfrm>
            <a:off x="5029200" y="990600"/>
            <a:ext cx="407581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lum/>
            <a:alphaModFix/>
          </a:blip>
          <a:srcRect/>
          <a:stretch>
            <a:fillRect/>
          </a:stretch>
        </p:blipFill>
        <p:spPr>
          <a:xfrm>
            <a:off x="4990214" y="4939498"/>
            <a:ext cx="3352800" cy="1855802"/>
          </a:xfrm>
          <a:prstGeom prst="rect">
            <a:avLst/>
          </a:prstGeom>
          <a:noFill/>
          <a:ln>
            <a:noFill/>
          </a:ln>
        </p:spPr>
      </p:pic>
      <p:sp>
        <p:nvSpPr>
          <p:cNvPr id="6" name="TextBox 5"/>
          <p:cNvSpPr txBox="1"/>
          <p:nvPr/>
        </p:nvSpPr>
        <p:spPr>
          <a:xfrm>
            <a:off x="3352800" y="6132374"/>
            <a:ext cx="1828800" cy="584775"/>
          </a:xfrm>
          <a:prstGeom prst="rect">
            <a:avLst/>
          </a:prstGeom>
          <a:noFill/>
        </p:spPr>
        <p:txBody>
          <a:bodyPr wrap="square" rtlCol="0">
            <a:spAutoFit/>
          </a:bodyPr>
          <a:lstStyle/>
          <a:p>
            <a:r>
              <a:rPr lang="en-US" sz="1600" i="1" dirty="0"/>
              <a:t>Bremsstrahlung interaction</a:t>
            </a:r>
          </a:p>
        </p:txBody>
      </p:sp>
    </p:spTree>
    <p:extLst>
      <p:ext uri="{BB962C8B-B14F-4D97-AF65-F5344CB8AC3E}">
        <p14:creationId xmlns:p14="http://schemas.microsoft.com/office/powerpoint/2010/main" val="3594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content.springer.com/image/art%3A10.1007%2Fs11214-012-9894-0/MediaObjects/11214_2012_9894_Fig9_HT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546735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0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38047" cy="1143000"/>
          </a:xfrm>
        </p:spPr>
        <p:txBody>
          <a:bodyPr>
            <a:normAutofit fontScale="90000"/>
          </a:bodyPr>
          <a:lstStyle/>
          <a:p>
            <a:r>
              <a:rPr lang="en-US" dirty="0"/>
              <a:t>Previous detection of TGF’s</a:t>
            </a:r>
          </a:p>
        </p:txBody>
      </p:sp>
      <p:sp>
        <p:nvSpPr>
          <p:cNvPr id="3" name="Content Placeholder 2"/>
          <p:cNvSpPr>
            <a:spLocks noGrp="1"/>
          </p:cNvSpPr>
          <p:nvPr>
            <p:ph idx="1"/>
          </p:nvPr>
        </p:nvSpPr>
        <p:spPr>
          <a:xfrm>
            <a:off x="267553" y="1066800"/>
            <a:ext cx="6438047" cy="4525963"/>
          </a:xfrm>
        </p:spPr>
        <p:txBody>
          <a:bodyPr>
            <a:normAutofit fontScale="85000" lnSpcReduction="10000"/>
          </a:bodyPr>
          <a:lstStyle/>
          <a:p>
            <a:r>
              <a:rPr lang="en-US" dirty="0"/>
              <a:t>BATSE 1994</a:t>
            </a:r>
          </a:p>
          <a:p>
            <a:pPr lvl="1"/>
            <a:r>
              <a:rPr lang="en-US" dirty="0"/>
              <a:t>First detection</a:t>
            </a:r>
          </a:p>
          <a:p>
            <a:pPr lvl="1"/>
            <a:r>
              <a:rPr lang="en-US" dirty="0"/>
              <a:t>Found association with thunderstorms </a:t>
            </a:r>
          </a:p>
          <a:p>
            <a:r>
              <a:rPr lang="en-US" dirty="0"/>
              <a:t>RHESSI 2005</a:t>
            </a:r>
          </a:p>
          <a:p>
            <a:pPr lvl="1"/>
            <a:r>
              <a:rPr lang="en-US" dirty="0"/>
              <a:t>Measured many TGF’s, </a:t>
            </a:r>
          </a:p>
          <a:p>
            <a:pPr lvl="1"/>
            <a:r>
              <a:rPr lang="en-US" dirty="0"/>
              <a:t>Energies greater than 20 MeV</a:t>
            </a:r>
          </a:p>
          <a:p>
            <a:pPr lvl="1"/>
            <a:r>
              <a:rPr lang="en-US" dirty="0"/>
              <a:t>Association with Intra Cloud (IC) lightning</a:t>
            </a:r>
          </a:p>
          <a:p>
            <a:r>
              <a:rPr lang="en-US" dirty="0"/>
              <a:t>Adele 2009-present</a:t>
            </a:r>
          </a:p>
          <a:p>
            <a:pPr lvl="1"/>
            <a:r>
              <a:rPr lang="en-US" dirty="0"/>
              <a:t>Flown on a plane at ~14 km</a:t>
            </a:r>
          </a:p>
          <a:p>
            <a:pPr lvl="1"/>
            <a:r>
              <a:rPr lang="en-US" dirty="0"/>
              <a:t>ADELE passed by 1213 lightning flashes within 10km horizontal distance and saw only one TGF (Smith, 2011)</a:t>
            </a:r>
          </a:p>
          <a:p>
            <a:pPr lvl="1"/>
            <a:endParaRPr lang="en-US" dirty="0"/>
          </a:p>
          <a:p>
            <a:pPr lvl="1"/>
            <a:endParaRPr lang="en-US" dirty="0"/>
          </a:p>
        </p:txBody>
      </p:sp>
      <p:pic>
        <p:nvPicPr>
          <p:cNvPr id="4" name="Picture 3"/>
          <p:cNvPicPr>
            <a:picLocks noChangeAspect="1"/>
          </p:cNvPicPr>
          <p:nvPr/>
        </p:nvPicPr>
        <p:blipFill>
          <a:blip r:embed="rId3">
            <a:lum/>
            <a:alphaModFix/>
          </a:blip>
          <a:srcRect/>
          <a:stretch>
            <a:fillRect/>
          </a:stretch>
        </p:blipFill>
        <p:spPr>
          <a:xfrm>
            <a:off x="6705600" y="381000"/>
            <a:ext cx="2238120" cy="1920239"/>
          </a:xfrm>
          <a:prstGeom prst="rect">
            <a:avLst/>
          </a:prstGeom>
          <a:noFill/>
          <a:ln>
            <a:noFill/>
          </a:ln>
        </p:spPr>
      </p:pic>
      <p:pic>
        <p:nvPicPr>
          <p:cNvPr id="5" name="Picture 4"/>
          <p:cNvPicPr>
            <a:picLocks noChangeAspect="1"/>
          </p:cNvPicPr>
          <p:nvPr/>
        </p:nvPicPr>
        <p:blipFill>
          <a:blip r:embed="rId4">
            <a:lum/>
            <a:alphaModFix/>
          </a:blip>
          <a:srcRect/>
          <a:stretch>
            <a:fillRect/>
          </a:stretch>
        </p:blipFill>
        <p:spPr>
          <a:xfrm>
            <a:off x="6714460" y="2301239"/>
            <a:ext cx="2286000" cy="1920239"/>
          </a:xfrm>
          <a:prstGeom prst="rect">
            <a:avLst/>
          </a:prstGeom>
          <a:noFill/>
          <a:ln>
            <a:noFill/>
          </a:ln>
        </p:spPr>
      </p:pic>
      <p:pic>
        <p:nvPicPr>
          <p:cNvPr id="6" name="Picture 5"/>
          <p:cNvPicPr>
            <a:picLocks noChangeAspect="1"/>
          </p:cNvPicPr>
          <p:nvPr/>
        </p:nvPicPr>
        <p:blipFill>
          <a:blip r:embed="rId5">
            <a:lum/>
            <a:alphaModFix/>
          </a:blip>
          <a:srcRect/>
          <a:stretch>
            <a:fillRect/>
          </a:stretch>
        </p:blipFill>
        <p:spPr>
          <a:xfrm>
            <a:off x="6705600" y="4191000"/>
            <a:ext cx="1966079" cy="2752060"/>
          </a:xfrm>
          <a:prstGeom prst="rect">
            <a:avLst/>
          </a:prstGeom>
          <a:noFill/>
          <a:ln>
            <a:noFill/>
          </a:ln>
        </p:spPr>
      </p:pic>
    </p:spTree>
    <p:extLst>
      <p:ext uri="{BB962C8B-B14F-4D97-AF65-F5344CB8AC3E}">
        <p14:creationId xmlns:p14="http://schemas.microsoft.com/office/powerpoint/2010/main" val="38507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Light and Fast TGF Recorder (LAFTR) aims to answer questions about TGF’s</a:t>
            </a:r>
          </a:p>
        </p:txBody>
      </p:sp>
      <p:sp>
        <p:nvSpPr>
          <p:cNvPr id="3" name="Content Placeholder 2"/>
          <p:cNvSpPr>
            <a:spLocks noGrp="1"/>
          </p:cNvSpPr>
          <p:nvPr>
            <p:ph idx="1"/>
          </p:nvPr>
        </p:nvSpPr>
        <p:spPr/>
        <p:txBody>
          <a:bodyPr>
            <a:normAutofit/>
          </a:bodyPr>
          <a:lstStyle/>
          <a:p>
            <a:r>
              <a:rPr lang="en-US" sz="2400" dirty="0"/>
              <a:t>What is the low intensity end of the luminosity distribution?</a:t>
            </a:r>
          </a:p>
          <a:p>
            <a:r>
              <a:rPr lang="en-US" sz="2400" dirty="0"/>
              <a:t>What production model is favored by the time substructure?</a:t>
            </a:r>
          </a:p>
        </p:txBody>
      </p:sp>
      <p:pic>
        <p:nvPicPr>
          <p:cNvPr id="4" name="Picture 3"/>
          <p:cNvPicPr>
            <a:picLocks noChangeAspect="1"/>
          </p:cNvPicPr>
          <p:nvPr/>
        </p:nvPicPr>
        <p:blipFill>
          <a:blip r:embed="rId3">
            <a:lum/>
            <a:alphaModFix/>
          </a:blip>
          <a:stretch>
            <a:fillRect/>
          </a:stretch>
        </p:blipFill>
        <p:spPr>
          <a:xfrm>
            <a:off x="4778516" y="3276600"/>
            <a:ext cx="4282645" cy="2824323"/>
          </a:xfrm>
          <a:prstGeom prst="rect">
            <a:avLst/>
          </a:prstGeom>
          <a:noFill/>
          <a:ln>
            <a:noFill/>
          </a:ln>
        </p:spPr>
      </p:pic>
      <p:pic>
        <p:nvPicPr>
          <p:cNvPr id="5" name="Picture 4"/>
          <p:cNvPicPr>
            <a:picLocks noChangeAspect="1"/>
          </p:cNvPicPr>
          <p:nvPr/>
        </p:nvPicPr>
        <p:blipFill>
          <a:blip r:embed="rId4">
            <a:lum/>
            <a:alphaModFix/>
          </a:blip>
          <a:stretch>
            <a:fillRect/>
          </a:stretch>
        </p:blipFill>
        <p:spPr>
          <a:xfrm>
            <a:off x="0" y="3276600"/>
            <a:ext cx="4746618" cy="2824322"/>
          </a:xfrm>
          <a:prstGeom prst="rect">
            <a:avLst/>
          </a:prstGeom>
          <a:noFill/>
          <a:ln>
            <a:noFill/>
          </a:ln>
        </p:spPr>
      </p:pic>
      <p:sp>
        <p:nvSpPr>
          <p:cNvPr id="6" name="TextBox 5"/>
          <p:cNvSpPr txBox="1"/>
          <p:nvPr/>
        </p:nvSpPr>
        <p:spPr>
          <a:xfrm>
            <a:off x="4850920" y="6173688"/>
            <a:ext cx="4137836" cy="503812"/>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400" b="0" i="0" u="none" strike="noStrike" kern="1200" dirty="0">
                <a:ln>
                  <a:noFill/>
                </a:ln>
                <a:solidFill>
                  <a:srgbClr val="FFFFFF"/>
                </a:solidFill>
                <a:latin typeface="Liberation Sans" pitchFamily="18"/>
                <a:ea typeface="DejaVu Sans" pitchFamily="2"/>
                <a:cs typeface="Lohit Devanagari" pitchFamily="2"/>
              </a:rPr>
              <a:t>TGF time profiles from BATSE satellite data (Fishman et al. 1994, </a:t>
            </a:r>
            <a:r>
              <a:rPr lang="en-US" sz="1400" b="0" i="1" u="none" strike="noStrike" kern="1200" dirty="0">
                <a:ln>
                  <a:noFill/>
                </a:ln>
                <a:solidFill>
                  <a:srgbClr val="FFFFFF"/>
                </a:solidFill>
                <a:latin typeface="Liberation Sans" pitchFamily="18"/>
                <a:ea typeface="DejaVu Sans" pitchFamily="2"/>
                <a:cs typeface="Lohit Devanagari" pitchFamily="2"/>
              </a:rPr>
              <a:t>Science</a:t>
            </a:r>
            <a:r>
              <a:rPr lang="en-US" sz="1400" b="0" i="0" u="none" strike="noStrike" kern="1200" dirty="0">
                <a:ln>
                  <a:noFill/>
                </a:ln>
                <a:solidFill>
                  <a:srgbClr val="FFFFFF"/>
                </a:solidFill>
                <a:latin typeface="Liberation Sans" pitchFamily="18"/>
                <a:ea typeface="DejaVu Sans" pitchFamily="2"/>
                <a:cs typeface="Lohit Devanagari" pitchFamily="2"/>
              </a:rPr>
              <a:t>)</a:t>
            </a:r>
          </a:p>
        </p:txBody>
      </p:sp>
      <p:sp>
        <p:nvSpPr>
          <p:cNvPr id="7" name="Rectangle 6"/>
          <p:cNvSpPr/>
          <p:nvPr/>
        </p:nvSpPr>
        <p:spPr>
          <a:xfrm>
            <a:off x="87309" y="6240928"/>
            <a:ext cx="4572000" cy="369332"/>
          </a:xfrm>
          <a:prstGeom prst="rect">
            <a:avLst/>
          </a:prstGeom>
        </p:spPr>
        <p:txBody>
          <a:bodyPr>
            <a:spAutoFit/>
          </a:bodyPr>
          <a:lstStyle/>
          <a:p>
            <a:pPr lvl="0" hangingPunct="0"/>
            <a:r>
              <a:rPr lang="en-US" dirty="0">
                <a:solidFill>
                  <a:srgbClr val="FFFFFF"/>
                </a:solidFill>
                <a:latin typeface="URW Bookman L" pitchFamily="18"/>
                <a:ea typeface="DejaVu Sans" pitchFamily="2"/>
                <a:cs typeface="Lohit Devanagari" pitchFamily="2"/>
              </a:rPr>
              <a:t>TGF map from RHESSI satellite data</a:t>
            </a:r>
          </a:p>
        </p:txBody>
      </p:sp>
    </p:spTree>
    <p:extLst>
      <p:ext uri="{BB962C8B-B14F-4D97-AF65-F5344CB8AC3E}">
        <p14:creationId xmlns:p14="http://schemas.microsoft.com/office/powerpoint/2010/main" val="319533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LAFTR has advantages over previous detectors </a:t>
            </a:r>
          </a:p>
        </p:txBody>
      </p:sp>
      <p:sp>
        <p:nvSpPr>
          <p:cNvPr id="3" name="Content Placeholder 2"/>
          <p:cNvSpPr>
            <a:spLocks noGrp="1"/>
          </p:cNvSpPr>
          <p:nvPr>
            <p:ph idx="1"/>
          </p:nvPr>
        </p:nvSpPr>
        <p:spPr>
          <a:xfrm>
            <a:off x="457200" y="1600200"/>
            <a:ext cx="4572000" cy="4525963"/>
          </a:xfrm>
        </p:spPr>
        <p:txBody>
          <a:bodyPr/>
          <a:lstStyle/>
          <a:p>
            <a:r>
              <a:rPr lang="en-US" sz="2400" dirty="0"/>
              <a:t>Get closer to the thunderstorm</a:t>
            </a:r>
          </a:p>
          <a:p>
            <a:pPr lvl="1"/>
            <a:r>
              <a:rPr lang="en-US" sz="2000" dirty="0"/>
              <a:t>Gain signal according to 1/r</a:t>
            </a:r>
            <a:r>
              <a:rPr lang="en-US" sz="2000" baseline="30000" dirty="0"/>
              <a:t>2</a:t>
            </a:r>
          </a:p>
          <a:p>
            <a:pPr lvl="1"/>
            <a:r>
              <a:rPr lang="en-US" sz="2000" dirty="0"/>
              <a:t>Some atmospheric absorption is eliminated as compared to satellites</a:t>
            </a:r>
          </a:p>
          <a:p>
            <a:r>
              <a:rPr lang="en-US" sz="2400" dirty="0"/>
              <a:t>Lightweight, micro payload design allows for wide deployment</a:t>
            </a:r>
          </a:p>
          <a:p>
            <a:r>
              <a:rPr lang="en-US" sz="2400" dirty="0"/>
              <a:t>High time resolution</a:t>
            </a:r>
          </a:p>
          <a:p>
            <a:endParaRPr lang="en-US" dirty="0"/>
          </a:p>
        </p:txBody>
      </p:sp>
      <p:pic>
        <p:nvPicPr>
          <p:cNvPr id="5" name="Picture 4" descr="C:\Users\jsample\Downloads\direct_scatter.gif"/>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75890"/>
            <a:ext cx="3810000" cy="3572510"/>
          </a:xfrm>
          <a:prstGeom prst="rect">
            <a:avLst/>
          </a:prstGeom>
          <a:noFill/>
          <a:ln>
            <a:noFill/>
          </a:ln>
        </p:spPr>
      </p:pic>
    </p:spTree>
    <p:extLst>
      <p:ext uri="{BB962C8B-B14F-4D97-AF65-F5344CB8AC3E}">
        <p14:creationId xmlns:p14="http://schemas.microsoft.com/office/powerpoint/2010/main" val="320281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Mechanical design requirements</a:t>
            </a:r>
          </a:p>
        </p:txBody>
      </p:sp>
      <p:sp>
        <p:nvSpPr>
          <p:cNvPr id="3" name="Content Placeholder 2"/>
          <p:cNvSpPr>
            <a:spLocks noGrp="1"/>
          </p:cNvSpPr>
          <p:nvPr>
            <p:ph idx="1"/>
          </p:nvPr>
        </p:nvSpPr>
        <p:spPr/>
        <p:txBody>
          <a:bodyPr/>
          <a:lstStyle/>
          <a:p>
            <a:r>
              <a:rPr lang="en-US" dirty="0"/>
              <a:t>Withstand forces of up to 2 g’s on takeoff and 10 g’s on parachute deployment</a:t>
            </a:r>
          </a:p>
          <a:p>
            <a:r>
              <a:rPr lang="en-US" dirty="0"/>
              <a:t>Shield electronic components from noise</a:t>
            </a:r>
          </a:p>
          <a:p>
            <a:r>
              <a:rPr lang="en-US" dirty="0"/>
              <a:t>Total weight less than 6 </a:t>
            </a:r>
            <a:r>
              <a:rPr lang="en-US" dirty="0" err="1"/>
              <a:t>lb</a:t>
            </a:r>
            <a:endParaRPr lang="en-US" dirty="0"/>
          </a:p>
          <a:p>
            <a:r>
              <a:rPr lang="en-US" dirty="0"/>
              <a:t>Keep payload thermally stable</a:t>
            </a:r>
          </a:p>
          <a:p>
            <a:endParaRPr lang="en-US" dirty="0"/>
          </a:p>
        </p:txBody>
      </p:sp>
    </p:spTree>
    <p:extLst>
      <p:ext uri="{BB962C8B-B14F-4D97-AF65-F5344CB8AC3E}">
        <p14:creationId xmlns:p14="http://schemas.microsoft.com/office/powerpoint/2010/main" val="440890869"/>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1884</TotalTime>
  <Words>1771</Words>
  <Application>Microsoft Office PowerPoint</Application>
  <PresentationFormat>On-screen Show (4:3)</PresentationFormat>
  <Paragraphs>97</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DejaVu Sans</vt:lpstr>
      <vt:lpstr>Franklin Gothic Book</vt:lpstr>
      <vt:lpstr>Liberation Sans</vt:lpstr>
      <vt:lpstr>Lohit Devanagari</vt:lpstr>
      <vt:lpstr>URW Bookman L</vt:lpstr>
      <vt:lpstr>Wingdings 2</vt:lpstr>
      <vt:lpstr>Technic</vt:lpstr>
      <vt:lpstr>Light and Fast Terrestrial Gamma Flash Recorder</vt:lpstr>
      <vt:lpstr>A Terrestrial Gamma-ray Flash (TGF) is a ~millisecond burst of radiation</vt:lpstr>
      <vt:lpstr>TGF’s can be harmful</vt:lpstr>
      <vt:lpstr>TGF’s are created by high energy electrons</vt:lpstr>
      <vt:lpstr>PowerPoint Presentation</vt:lpstr>
      <vt:lpstr>Previous detection of TGF’s</vt:lpstr>
      <vt:lpstr>Light and Fast TGF Recorder (LAFTR) aims to answer questions about TGF’s</vt:lpstr>
      <vt:lpstr>LAFTR has advantages over previous detectors </vt:lpstr>
      <vt:lpstr>Mechanical design requirements</vt:lpstr>
      <vt:lpstr>Design</vt:lpstr>
      <vt:lpstr>PowerPoint Presentation</vt:lpstr>
      <vt:lpstr>In the meantime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Terrestrial Gamma Flashes</dc:title>
  <dc:creator>Lazer</dc:creator>
  <cp:lastModifiedBy>Jacob</cp:lastModifiedBy>
  <cp:revision>45</cp:revision>
  <dcterms:created xsi:type="dcterms:W3CDTF">2016-07-05T21:50:57Z</dcterms:created>
  <dcterms:modified xsi:type="dcterms:W3CDTF">2016-08-02T16:00:19Z</dcterms:modified>
</cp:coreProperties>
</file>