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notesMasterIdLst>
    <p:notesMasterId r:id="rId19"/>
  </p:notesMasterIdLst>
  <p:sldIdLst>
    <p:sldId id="256" r:id="rId2"/>
    <p:sldId id="275" r:id="rId3"/>
    <p:sldId id="264" r:id="rId4"/>
    <p:sldId id="270" r:id="rId5"/>
    <p:sldId id="269" r:id="rId6"/>
    <p:sldId id="274" r:id="rId7"/>
    <p:sldId id="261" r:id="rId8"/>
    <p:sldId id="263" r:id="rId9"/>
    <p:sldId id="262" r:id="rId10"/>
    <p:sldId id="273" r:id="rId11"/>
    <p:sldId id="258" r:id="rId12"/>
    <p:sldId id="271" r:id="rId13"/>
    <p:sldId id="266" r:id="rId14"/>
    <p:sldId id="272" r:id="rId15"/>
    <p:sldId id="265" r:id="rId16"/>
    <p:sldId id="267" r:id="rId17"/>
    <p:sldId id="26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ndra" initials="K" lastIdx="1" clrIdx="0">
    <p:extLst>
      <p:ext uri="{19B8F6BF-5375-455C-9EA6-DF929625EA0E}">
        <p15:presenceInfo xmlns:p15="http://schemas.microsoft.com/office/powerpoint/2012/main" userId="Kend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9" autoAdjust="0"/>
    <p:restoredTop sz="89299" autoAdjust="0"/>
  </p:normalViewPr>
  <p:slideViewPr>
    <p:cSldViewPr snapToGrid="0">
      <p:cViewPr varScale="1">
        <p:scale>
          <a:sx n="65" d="100"/>
          <a:sy n="65" d="100"/>
        </p:scale>
        <p:origin x="9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1509E-962A-4305-AAE3-F96E4A3C89C8}" type="datetimeFigureOut">
              <a:rPr lang="en-US" smtClean="0"/>
              <a:t>7/8/2016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3B925-68F3-47B6-B307-B20EC2B532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31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DSLR =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single-lens reflex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719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Contrail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989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Polarizing filter had to be put in on the back</a:t>
            </a:r>
          </a:p>
          <a:p>
            <a:r>
              <a:rPr lang="en-US" dirty="0"/>
              <a:t>We’re unsure how the polarization of light will be affected by the lens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23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367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future, We want three or four cameras, each with a different polarizing lens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058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may be in house</a:t>
            </a:r>
          </a:p>
          <a:p>
            <a:r>
              <a:rPr lang="en-US" dirty="0"/>
              <a:t>Don’t know how the fish eye lens will affect polarization</a:t>
            </a:r>
          </a:p>
          <a:p>
            <a:r>
              <a:rPr lang="en-US" dirty="0"/>
              <a:t>Mention Yoav Schechner!!!</a:t>
            </a:r>
          </a:p>
          <a:p>
            <a:r>
              <a:rPr lang="en-US" dirty="0"/>
              <a:t>Horizontal then vertical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035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Sky brightness will be equivalent to full moon or twilight</a:t>
            </a:r>
          </a:p>
          <a:p>
            <a:r>
              <a:rPr lang="en-US" dirty="0"/>
              <a:t>Can’t rely on automatic settings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945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of the slightly different angles the pictures won’t be perfectly aligned</a:t>
            </a:r>
          </a:p>
          <a:p>
            <a:r>
              <a:rPr lang="en-US" dirty="0"/>
              <a:t>It’s a next step sort of 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623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415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Quickly explain that your research is in reference to the coming eclipse (as Logan already pointed out).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74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what polarization looks like on a normal day</a:t>
            </a:r>
          </a:p>
          <a:p>
            <a:r>
              <a:rPr lang="en-US" dirty="0"/>
              <a:t>Explain why (Rayleigh scattering)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574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what polarization looks like on a normal day</a:t>
            </a:r>
          </a:p>
          <a:p>
            <a:r>
              <a:rPr lang="en-US" dirty="0"/>
              <a:t>Explain why (Rayleigh scattering, dipole scattering)</a:t>
            </a:r>
          </a:p>
          <a:p>
            <a:r>
              <a:rPr lang="en-US" dirty="0"/>
              <a:t>Remember,</a:t>
            </a:r>
            <a:r>
              <a:rPr lang="en-US" baseline="0" dirty="0"/>
              <a:t> most of these arrows go into the screen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94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what polarization looks like on a normal day</a:t>
            </a:r>
          </a:p>
          <a:p>
            <a:r>
              <a:rPr lang="en-US" dirty="0"/>
              <a:t>Explain why (Rayleigh scattering)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062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what polarization looks like on a normal day</a:t>
            </a:r>
          </a:p>
          <a:p>
            <a:r>
              <a:rPr lang="en-US" dirty="0"/>
              <a:t>Explain why (Rayleigh scattering)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737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Measurements have been made, but have been a sweep</a:t>
            </a:r>
          </a:p>
          <a:p>
            <a:r>
              <a:rPr lang="en-US" dirty="0"/>
              <a:t>There was a-symmetry, unsure where it came from so we want an all-sky imager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381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why the polarization is different</a:t>
            </a:r>
          </a:p>
          <a:p>
            <a:r>
              <a:rPr lang="en-US" dirty="0"/>
              <a:t>Explain multiple scattering</a:t>
            </a:r>
          </a:p>
          <a:p>
            <a:r>
              <a:rPr lang="en-US" dirty="0"/>
              <a:t>Explain the intense lighting difference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64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7/8/2016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426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7/8/2016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79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7/8/2016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157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7/8/2016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864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7/8/2016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389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7/8/2016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550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7/8/2016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335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7/8/2016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781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7/8/2016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065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7/8/2016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438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7/8/2016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9014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7/8/2016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202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7/8/2016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241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7/8/2016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025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7/8/2016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331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7/8/2016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145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D433F25D-9285-41C8-8B2B-487EFD468FBE}" type="datetimeFigureOut">
              <a:rPr lang="en-US" smtClean="0"/>
              <a:t>7/8/2016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082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433F25D-9285-41C8-8B2B-487EFD468FBE}" type="datetimeFigureOut">
              <a:rPr lang="en-US" smtClean="0"/>
              <a:t>7/8/2016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3797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4/42/Eclipse_fromISS_2006-03-29.jpg" TargetMode="External"/><Relationship Id="rId2" Type="http://schemas.openxmlformats.org/officeDocument/2006/relationships/hyperlink" Target="http://www.timeanddate.com/eclipse/total-solar-eclipse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Sky Polarimetry with DSLR Cameras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/>
              <a:t>Advisor: Dr. Joseph Shaw</a:t>
            </a:r>
          </a:p>
          <a:p>
            <a:pPr algn="r"/>
            <a:r>
              <a:rPr lang="en-US" dirty="0"/>
              <a:t>Presenter: Kendra Gillis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968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41413" y="15240"/>
            <a:ext cx="9905998" cy="1905000"/>
          </a:xfrm>
        </p:spPr>
        <p:txBody>
          <a:bodyPr/>
          <a:lstStyle/>
          <a:p>
            <a:r>
              <a:rPr lang="en-US" dirty="0"/>
              <a:t>DSLR Camera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078" y="1430591"/>
            <a:ext cx="7646668" cy="508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04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5240"/>
            <a:ext cx="9905998" cy="1905000"/>
          </a:xfrm>
        </p:spPr>
        <p:txBody>
          <a:bodyPr/>
          <a:lstStyle/>
          <a:p>
            <a:r>
              <a:rPr lang="en-US" dirty="0"/>
              <a:t>DSLR Camera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212" t="11041" r="33955" b="17917"/>
          <a:stretch/>
        </p:blipFill>
        <p:spPr>
          <a:xfrm>
            <a:off x="5577841" y="1690688"/>
            <a:ext cx="6614159" cy="5196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0205" t="16458" r="26925" b="12501"/>
          <a:stretch/>
        </p:blipFill>
        <p:spPr>
          <a:xfrm>
            <a:off x="0" y="1690688"/>
            <a:ext cx="5577841" cy="519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61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621" y="15240"/>
            <a:ext cx="9905998" cy="1905000"/>
          </a:xfrm>
        </p:spPr>
        <p:txBody>
          <a:bodyPr/>
          <a:lstStyle/>
          <a:p>
            <a:r>
              <a:rPr lang="en-US" dirty="0"/>
              <a:t>DSLR Camera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992" t="8541" r="13807" b="15000"/>
          <a:stretch/>
        </p:blipFill>
        <p:spPr>
          <a:xfrm>
            <a:off x="1847850" y="1679822"/>
            <a:ext cx="8511540" cy="493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65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16908"/>
            <a:ext cx="9905998" cy="1905000"/>
          </a:xfrm>
        </p:spPr>
        <p:txBody>
          <a:bodyPr/>
          <a:lstStyle/>
          <a:p>
            <a:r>
              <a:rPr lang="en-US" dirty="0"/>
              <a:t>Whole set-up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67100" y="2086928"/>
            <a:ext cx="5257800" cy="3963352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lumOff val="50000"/>
                </a:schemeClr>
              </a:gs>
              <a:gs pos="74000">
                <a:schemeClr val="tx1">
                  <a:lumMod val="85000"/>
                </a:schemeClr>
              </a:gs>
              <a:gs pos="100000">
                <a:schemeClr val="tx1">
                  <a:lumMod val="6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053840" y="2206228"/>
            <a:ext cx="1828800" cy="1828800"/>
          </a:xfrm>
          <a:prstGeom prst="ellipse">
            <a:avLst/>
          </a:prstGeom>
          <a:pattFill prst="dkVert">
            <a:fgClr>
              <a:schemeClr val="bg1"/>
            </a:fgClr>
            <a:bgClr>
              <a:schemeClr val="bg1">
                <a:lumMod val="50000"/>
                <a:lumOff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053840" y="4154328"/>
            <a:ext cx="1828800" cy="1828800"/>
          </a:xfrm>
          <a:prstGeom prst="ellipse">
            <a:avLst/>
          </a:prstGeom>
          <a:pattFill prst="wdUpDiag">
            <a:fgClr>
              <a:schemeClr val="bg1"/>
            </a:fgClr>
            <a:bgClr>
              <a:schemeClr val="bg1">
                <a:lumMod val="50000"/>
                <a:lumOff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389370" y="4154328"/>
            <a:ext cx="1828800" cy="1828800"/>
          </a:xfrm>
          <a:prstGeom prst="ellipse">
            <a:avLst/>
          </a:prstGeom>
          <a:pattFill prst="dkHorz">
            <a:fgClr>
              <a:schemeClr val="bg1"/>
            </a:fgClr>
            <a:bgClr>
              <a:schemeClr val="bg1">
                <a:lumMod val="50000"/>
                <a:lumOff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389370" y="2206228"/>
            <a:ext cx="1828800" cy="1828800"/>
          </a:xfrm>
          <a:prstGeom prst="ellipse">
            <a:avLst/>
          </a:prstGeom>
          <a:pattFill prst="wdDnDiag">
            <a:fgClr>
              <a:schemeClr val="bg1"/>
            </a:fgClr>
            <a:bgClr>
              <a:schemeClr val="bg1">
                <a:lumMod val="50000"/>
                <a:lumOff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582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905000"/>
          </a:xfrm>
        </p:spPr>
        <p:txBody>
          <a:bodyPr/>
          <a:lstStyle/>
          <a:p>
            <a:r>
              <a:rPr lang="en-US" dirty="0"/>
              <a:t>Polarizer Orientation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862" r="21273"/>
          <a:stretch/>
        </p:blipFill>
        <p:spPr>
          <a:xfrm>
            <a:off x="1141413" y="1670858"/>
            <a:ext cx="4695507" cy="4562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1068" r="21068"/>
          <a:stretch/>
        </p:blipFill>
        <p:spPr>
          <a:xfrm>
            <a:off x="6351904" y="1670859"/>
            <a:ext cx="4695507" cy="456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5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5240"/>
            <a:ext cx="9905998" cy="1905000"/>
          </a:xfrm>
        </p:spPr>
        <p:txBody>
          <a:bodyPr/>
          <a:lstStyle/>
          <a:p>
            <a:r>
              <a:rPr lang="en-US" dirty="0"/>
              <a:t>Changing Sky Brightness</a:t>
            </a:r>
          </a:p>
        </p:txBody>
      </p:sp>
      <p:pic>
        <p:nvPicPr>
          <p:cNvPr id="2050" name="Picture 2" descr="https://upload.wikimedia.org/wikipedia/commons/4/42/Eclipse_fromISS_2006-03-2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2798" y="1920240"/>
            <a:ext cx="6963230" cy="461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576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5240"/>
            <a:ext cx="9905998" cy="1905000"/>
          </a:xfrm>
        </p:spPr>
        <p:txBody>
          <a:bodyPr/>
          <a:lstStyle/>
          <a:p>
            <a:r>
              <a:rPr lang="en-US" dirty="0"/>
              <a:t>Aligning pictures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9" r="16729"/>
          <a:stretch/>
        </p:blipFill>
        <p:spPr>
          <a:xfrm rot="16200000">
            <a:off x="974262" y="1384202"/>
            <a:ext cx="5058696" cy="502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4" r="17115"/>
          <a:stretch/>
        </p:blipFill>
        <p:spPr>
          <a:xfrm>
            <a:off x="6436083" y="1401848"/>
            <a:ext cx="5029201" cy="502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7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5240"/>
            <a:ext cx="9905998" cy="190500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41413" y="1920240"/>
            <a:ext cx="9905998" cy="3870960"/>
          </a:xfrm>
        </p:spPr>
        <p:txBody>
          <a:bodyPr anchor="t">
            <a:normAutofit fontScale="92500" lnSpcReduction="10000"/>
          </a:bodyPr>
          <a:lstStyle/>
          <a:p>
            <a:r>
              <a:rPr lang="en-US" dirty="0"/>
              <a:t>Eclipse picture: </a:t>
            </a:r>
            <a:r>
              <a:rPr lang="en-US" dirty="0">
                <a:hlinkClick r:id="rId2"/>
              </a:rPr>
              <a:t>http://www.timeanddate.com/eclipse/total-solar-eclipse.html</a:t>
            </a:r>
            <a:endParaRPr lang="en-US" dirty="0"/>
          </a:p>
          <a:p>
            <a:r>
              <a:rPr lang="en-US" dirty="0"/>
              <a:t>Picture of sky polarization: Shaw, Joseph A., et al. "Continuous Outdoor Operation of an All-sky Polarization Imager." (n.d.): n. pag. Web.</a:t>
            </a:r>
          </a:p>
          <a:p>
            <a:r>
              <a:rPr lang="en-US" dirty="0"/>
              <a:t>Sweeping eclipse polarization: Shaw, Glenn E. “Sky Brightness and Polarization During the 1973 African Eclipse”</a:t>
            </a:r>
          </a:p>
          <a:p>
            <a:r>
              <a:rPr lang="en-US" dirty="0"/>
              <a:t>All-sky eclipse polarization: Brigitta Sipo ̋cz, et al. “Spatiotemporal change of sky polarization during the total solar eclipse on 29 March 2006 in Turkey: polarization patterns of the eclipsed sky observed by full-sky imaging polarimetry</a:t>
            </a:r>
          </a:p>
          <a:p>
            <a:r>
              <a:rPr lang="en-US" dirty="0"/>
              <a:t>Shadow on earth: </a:t>
            </a:r>
            <a:r>
              <a:rPr lang="en-US" dirty="0">
                <a:hlinkClick r:id="rId3"/>
              </a:rPr>
              <a:t>https://upload.wikimedia.org/wikipedia/commons/4/42/Eclipse_fromISS_2006-03-29.jpg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158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621" y="15240"/>
            <a:ext cx="9905998" cy="1905000"/>
          </a:xfrm>
        </p:spPr>
        <p:txBody>
          <a:bodyPr/>
          <a:lstStyle/>
          <a:p>
            <a:r>
              <a:rPr lang="en-US" dirty="0"/>
              <a:t>DSLR Camera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992" t="8541" r="13807" b="15000"/>
          <a:stretch/>
        </p:blipFill>
        <p:spPr>
          <a:xfrm>
            <a:off x="1847850" y="1679822"/>
            <a:ext cx="8511540" cy="493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66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13758"/>
            <a:ext cx="9905998" cy="1905000"/>
          </a:xfrm>
        </p:spPr>
        <p:txBody>
          <a:bodyPr/>
          <a:lstStyle/>
          <a:p>
            <a:r>
              <a:rPr lang="en-US" dirty="0"/>
              <a:t>The Coming Solar Eclipse</a:t>
            </a:r>
          </a:p>
        </p:txBody>
      </p:sp>
      <p:pic>
        <p:nvPicPr>
          <p:cNvPr id="1026" name="Picture 2" descr="Total Solar Eclips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6803" y="1600200"/>
            <a:ext cx="7475220" cy="49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711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5240"/>
            <a:ext cx="9905998" cy="1905000"/>
          </a:xfrm>
        </p:spPr>
        <p:txBody>
          <a:bodyPr/>
          <a:lstStyle/>
          <a:p>
            <a:r>
              <a:rPr lang="en-US" dirty="0"/>
              <a:t>Sky Polarization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320732" y="3474720"/>
            <a:ext cx="2773680" cy="15240"/>
          </a:xfrm>
          <a:prstGeom prst="straightConnector1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094412" y="3337560"/>
            <a:ext cx="274320" cy="2743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231572" y="3611880"/>
            <a:ext cx="10394" cy="2057400"/>
          </a:xfrm>
          <a:prstGeom prst="straightConnector1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7"/>
          </p:cNvCxnSpPr>
          <p:nvPr/>
        </p:nvCxnSpPr>
        <p:spPr>
          <a:xfrm flipV="1">
            <a:off x="6328559" y="1783080"/>
            <a:ext cx="1853733" cy="1594653"/>
          </a:xfrm>
          <a:prstGeom prst="straightConnector1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5"/>
          </p:cNvCxnSpPr>
          <p:nvPr/>
        </p:nvCxnSpPr>
        <p:spPr>
          <a:xfrm>
            <a:off x="6328559" y="3571707"/>
            <a:ext cx="2067093" cy="1594653"/>
          </a:xfrm>
          <a:prstGeom prst="straightConnector1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6"/>
          </p:cNvCxnSpPr>
          <p:nvPr/>
        </p:nvCxnSpPr>
        <p:spPr>
          <a:xfrm>
            <a:off x="6368732" y="3474720"/>
            <a:ext cx="2499360" cy="96987"/>
          </a:xfrm>
          <a:prstGeom prst="straightConnector1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200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147" y="9221"/>
            <a:ext cx="9905998" cy="1905000"/>
          </a:xfrm>
        </p:spPr>
        <p:txBody>
          <a:bodyPr/>
          <a:lstStyle/>
          <a:p>
            <a:r>
              <a:rPr lang="en-US" dirty="0"/>
              <a:t>Sky Polarization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802914" y="1468386"/>
            <a:ext cx="6552516" cy="4206641"/>
            <a:chOff x="2802914" y="1468386"/>
            <a:chExt cx="6552516" cy="4206641"/>
          </a:xfrm>
        </p:grpSpPr>
        <p:grpSp>
          <p:nvGrpSpPr>
            <p:cNvPr id="12" name="Group 11"/>
            <p:cNvGrpSpPr/>
            <p:nvPr/>
          </p:nvGrpSpPr>
          <p:grpSpPr>
            <a:xfrm>
              <a:off x="2802914" y="1788827"/>
              <a:ext cx="6552516" cy="3886200"/>
              <a:chOff x="2802914" y="1788827"/>
              <a:chExt cx="6552516" cy="388620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3322466" y="3480467"/>
                <a:ext cx="2773680" cy="15240"/>
              </a:xfrm>
              <a:prstGeom prst="straightConnector1">
                <a:avLst/>
              </a:prstGeom>
              <a:ln w="76200">
                <a:solidFill>
                  <a:schemeClr val="accent4">
                    <a:lumMod val="20000"/>
                    <a:lumOff val="80000"/>
                  </a:schemeClr>
                </a:solidFill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7" name="Oval 6"/>
              <p:cNvSpPr/>
              <p:nvPr/>
            </p:nvSpPr>
            <p:spPr>
              <a:xfrm>
                <a:off x="6096146" y="3343307"/>
                <a:ext cx="274320" cy="27432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 flipH="1">
                <a:off x="6233306" y="3617627"/>
                <a:ext cx="10394" cy="2057400"/>
              </a:xfrm>
              <a:prstGeom prst="straightConnector1">
                <a:avLst/>
              </a:prstGeom>
              <a:ln w="76200">
                <a:solidFill>
                  <a:schemeClr val="accent4">
                    <a:lumMod val="20000"/>
                    <a:lumOff val="80000"/>
                  </a:schemeClr>
                </a:solidFill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>
                <a:stCxn id="7" idx="7"/>
              </p:cNvCxnSpPr>
              <p:nvPr/>
            </p:nvCxnSpPr>
            <p:spPr>
              <a:xfrm flipV="1">
                <a:off x="6330293" y="1788827"/>
                <a:ext cx="1853733" cy="1594653"/>
              </a:xfrm>
              <a:prstGeom prst="straightConnector1">
                <a:avLst/>
              </a:prstGeom>
              <a:ln w="76200">
                <a:solidFill>
                  <a:schemeClr val="accent4">
                    <a:lumMod val="20000"/>
                    <a:lumOff val="80000"/>
                  </a:schemeClr>
                </a:solidFill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>
                <a:stCxn id="7" idx="5"/>
              </p:cNvCxnSpPr>
              <p:nvPr/>
            </p:nvCxnSpPr>
            <p:spPr>
              <a:xfrm>
                <a:off x="6330293" y="3577454"/>
                <a:ext cx="2067093" cy="1594653"/>
              </a:xfrm>
              <a:prstGeom prst="straightConnector1">
                <a:avLst/>
              </a:prstGeom>
              <a:ln w="76200">
                <a:solidFill>
                  <a:schemeClr val="accent4">
                    <a:lumMod val="20000"/>
                    <a:lumOff val="80000"/>
                  </a:schemeClr>
                </a:solidFill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>
                <a:stCxn id="7" idx="6"/>
              </p:cNvCxnSpPr>
              <p:nvPr/>
            </p:nvCxnSpPr>
            <p:spPr>
              <a:xfrm>
                <a:off x="6370466" y="3480467"/>
                <a:ext cx="2499360" cy="96987"/>
              </a:xfrm>
              <a:prstGeom prst="straightConnector1">
                <a:avLst/>
              </a:prstGeom>
              <a:ln w="76200">
                <a:solidFill>
                  <a:schemeClr val="accent4">
                    <a:lumMod val="20000"/>
                    <a:lumOff val="80000"/>
                  </a:schemeClr>
                </a:solidFill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grpSp>
            <p:nvGrpSpPr>
              <p:cNvPr id="42" name="Group 41"/>
              <p:cNvGrpSpPr/>
              <p:nvPr/>
            </p:nvGrpSpPr>
            <p:grpSpPr>
              <a:xfrm>
                <a:off x="8799558" y="3303134"/>
                <a:ext cx="555872" cy="548640"/>
                <a:chOff x="9189720" y="4465320"/>
                <a:chExt cx="548640" cy="548640"/>
              </a:xfrm>
            </p:grpSpPr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9464040" y="4465320"/>
                  <a:ext cx="0" cy="548640"/>
                </a:xfrm>
                <a:prstGeom prst="straightConnector1">
                  <a:avLst/>
                </a:prstGeom>
                <a:ln w="38100">
                  <a:solidFill>
                    <a:schemeClr val="accent3">
                      <a:lumMod val="60000"/>
                      <a:lumOff val="4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>
                  <a:off x="9189720" y="4739640"/>
                  <a:ext cx="548640" cy="0"/>
                </a:xfrm>
                <a:prstGeom prst="straightConnector1">
                  <a:avLst/>
                </a:prstGeom>
                <a:ln w="38100">
                  <a:solidFill>
                    <a:schemeClr val="accent3">
                      <a:lumMod val="60000"/>
                      <a:lumOff val="4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/>
                <p:cNvCxnSpPr/>
                <p:nvPr/>
              </p:nvCxnSpPr>
              <p:spPr>
                <a:xfrm>
                  <a:off x="9281160" y="4541520"/>
                  <a:ext cx="365760" cy="365760"/>
                </a:xfrm>
                <a:prstGeom prst="straightConnector1">
                  <a:avLst/>
                </a:prstGeom>
                <a:ln w="38100">
                  <a:solidFill>
                    <a:schemeClr val="accent3">
                      <a:lumMod val="60000"/>
                      <a:lumOff val="4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 flipV="1">
                  <a:off x="9296400" y="4533900"/>
                  <a:ext cx="365760" cy="365760"/>
                </a:xfrm>
                <a:prstGeom prst="straightConnector1">
                  <a:avLst/>
                </a:prstGeom>
                <a:ln w="38100">
                  <a:solidFill>
                    <a:schemeClr val="accent3">
                      <a:lumMod val="60000"/>
                      <a:lumOff val="4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Straight Arrow Connector 43"/>
              <p:cNvCxnSpPr/>
              <p:nvPr/>
            </p:nvCxnSpPr>
            <p:spPr>
              <a:xfrm>
                <a:off x="5958986" y="5675027"/>
                <a:ext cx="548640" cy="0"/>
              </a:xfrm>
              <a:prstGeom prst="straightConnector1">
                <a:avLst/>
              </a:prstGeom>
              <a:ln w="38100">
                <a:solidFill>
                  <a:schemeClr val="accent3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45"/>
              <p:cNvGrpSpPr/>
              <p:nvPr/>
            </p:nvGrpSpPr>
            <p:grpSpPr>
              <a:xfrm>
                <a:off x="2802914" y="3105014"/>
                <a:ext cx="736143" cy="746760"/>
                <a:chOff x="9189720" y="4465320"/>
                <a:chExt cx="548640" cy="548640"/>
              </a:xfrm>
            </p:grpSpPr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9464040" y="4465320"/>
                  <a:ext cx="0" cy="548640"/>
                </a:xfrm>
                <a:prstGeom prst="straightConnector1">
                  <a:avLst/>
                </a:prstGeom>
                <a:ln w="38100">
                  <a:solidFill>
                    <a:schemeClr val="accent3">
                      <a:lumMod val="60000"/>
                      <a:lumOff val="4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>
                  <a:off x="9189720" y="4739640"/>
                  <a:ext cx="548640" cy="0"/>
                </a:xfrm>
                <a:prstGeom prst="straightConnector1">
                  <a:avLst/>
                </a:prstGeom>
                <a:ln w="38100">
                  <a:solidFill>
                    <a:schemeClr val="accent3">
                      <a:lumMod val="60000"/>
                      <a:lumOff val="4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9281160" y="4541520"/>
                  <a:ext cx="365760" cy="365760"/>
                </a:xfrm>
                <a:prstGeom prst="straightConnector1">
                  <a:avLst/>
                </a:prstGeom>
                <a:ln w="38100">
                  <a:solidFill>
                    <a:schemeClr val="accent3">
                      <a:lumMod val="60000"/>
                      <a:lumOff val="4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flipV="1">
                  <a:off x="9296400" y="4533900"/>
                  <a:ext cx="365760" cy="365760"/>
                </a:xfrm>
                <a:prstGeom prst="straightConnector1">
                  <a:avLst/>
                </a:prstGeom>
                <a:ln w="38100">
                  <a:solidFill>
                    <a:schemeClr val="accent3">
                      <a:lumMod val="60000"/>
                      <a:lumOff val="4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Group 62"/>
              <p:cNvGrpSpPr/>
              <p:nvPr/>
            </p:nvGrpSpPr>
            <p:grpSpPr>
              <a:xfrm>
                <a:off x="8231314" y="5000797"/>
                <a:ext cx="459609" cy="460394"/>
                <a:chOff x="6783368" y="4461650"/>
                <a:chExt cx="459609" cy="460394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>
                  <a:off x="7000344" y="4461650"/>
                  <a:ext cx="0" cy="457200"/>
                </a:xfrm>
                <a:prstGeom prst="straightConnector1">
                  <a:avLst/>
                </a:prstGeom>
                <a:ln w="38100">
                  <a:solidFill>
                    <a:schemeClr val="accent3">
                      <a:lumMod val="60000"/>
                      <a:lumOff val="4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>
                  <a:off x="6783368" y="4690250"/>
                  <a:ext cx="457200" cy="0"/>
                </a:xfrm>
                <a:prstGeom prst="straightConnector1">
                  <a:avLst/>
                </a:prstGeom>
                <a:ln w="38100">
                  <a:solidFill>
                    <a:schemeClr val="accent3">
                      <a:lumMod val="60000"/>
                      <a:lumOff val="4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/>
                <p:cNvCxnSpPr/>
                <p:nvPr/>
              </p:nvCxnSpPr>
              <p:spPr>
                <a:xfrm flipV="1">
                  <a:off x="6785777" y="4464844"/>
                  <a:ext cx="457200" cy="457200"/>
                </a:xfrm>
                <a:prstGeom prst="straightConnector1">
                  <a:avLst/>
                </a:prstGeom>
                <a:ln w="38100">
                  <a:solidFill>
                    <a:schemeClr val="accent3">
                      <a:lumMod val="60000"/>
                      <a:lumOff val="4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" name="Group 4"/>
            <p:cNvGrpSpPr/>
            <p:nvPr/>
          </p:nvGrpSpPr>
          <p:grpSpPr>
            <a:xfrm>
              <a:off x="8017753" y="1468386"/>
              <a:ext cx="460394" cy="462114"/>
              <a:chOff x="8017753" y="1468386"/>
              <a:chExt cx="460394" cy="462114"/>
            </a:xfrm>
          </p:grpSpPr>
          <p:cxnSp>
            <p:nvCxnSpPr>
              <p:cNvPr id="60" name="Straight Arrow Connector 59"/>
              <p:cNvCxnSpPr/>
              <p:nvPr/>
            </p:nvCxnSpPr>
            <p:spPr>
              <a:xfrm rot="16200000">
                <a:off x="8246353" y="1469894"/>
                <a:ext cx="0" cy="457200"/>
              </a:xfrm>
              <a:prstGeom prst="straightConnector1">
                <a:avLst/>
              </a:prstGeom>
              <a:ln w="38100">
                <a:solidFill>
                  <a:schemeClr val="accent3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rot="16200000">
                <a:off x="8025268" y="1701900"/>
                <a:ext cx="457200" cy="0"/>
              </a:xfrm>
              <a:prstGeom prst="straightConnector1">
                <a:avLst/>
              </a:prstGeom>
              <a:ln w="38100">
                <a:solidFill>
                  <a:schemeClr val="accent3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rot="16200000" flipV="1">
                <a:off x="8020947" y="1468386"/>
                <a:ext cx="457200" cy="457200"/>
              </a:xfrm>
              <a:prstGeom prst="straightConnector1">
                <a:avLst/>
              </a:prstGeom>
              <a:ln w="38100">
                <a:solidFill>
                  <a:schemeClr val="accent3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74644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Arrow Connector 38"/>
          <p:cNvCxnSpPr/>
          <p:nvPr/>
        </p:nvCxnSpPr>
        <p:spPr>
          <a:xfrm>
            <a:off x="1478849" y="3525027"/>
            <a:ext cx="5279238" cy="1580311"/>
          </a:xfrm>
          <a:prstGeom prst="straightConnector1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147" y="9221"/>
            <a:ext cx="9905998" cy="1905000"/>
          </a:xfrm>
        </p:spPr>
        <p:txBody>
          <a:bodyPr/>
          <a:lstStyle/>
          <a:p>
            <a:r>
              <a:rPr lang="en-US" dirty="0"/>
              <a:t>Sky Polarization</a:t>
            </a:r>
          </a:p>
        </p:txBody>
      </p:sp>
      <p:sp>
        <p:nvSpPr>
          <p:cNvPr id="7" name="Oval 6"/>
          <p:cNvSpPr/>
          <p:nvPr/>
        </p:nvSpPr>
        <p:spPr>
          <a:xfrm>
            <a:off x="4404506" y="3739547"/>
            <a:ext cx="274320" cy="2743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777100" y="3480467"/>
            <a:ext cx="19013" cy="1624871"/>
          </a:xfrm>
          <a:prstGeom prst="straightConnector1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5"/>
          </p:cNvCxnSpPr>
          <p:nvPr/>
        </p:nvCxnSpPr>
        <p:spPr>
          <a:xfrm>
            <a:off x="4638653" y="3973694"/>
            <a:ext cx="2138447" cy="1131644"/>
          </a:xfrm>
          <a:prstGeom prst="straightConnector1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533406" y="4619797"/>
            <a:ext cx="548640" cy="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endCxn id="32" idx="2"/>
          </p:cNvCxnSpPr>
          <p:nvPr/>
        </p:nvCxnSpPr>
        <p:spPr>
          <a:xfrm>
            <a:off x="1615586" y="3480467"/>
            <a:ext cx="5029200" cy="15240"/>
          </a:xfrm>
          <a:prstGeom prst="straightConnector1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464106" y="3105014"/>
            <a:ext cx="0" cy="74676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096034" y="3478394"/>
            <a:ext cx="736143" cy="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1218725" y="3208731"/>
            <a:ext cx="490762" cy="49784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1239173" y="3198359"/>
            <a:ext cx="490762" cy="49784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 rot="21007082">
            <a:off x="5946745" y="4547507"/>
            <a:ext cx="459609" cy="460394"/>
            <a:chOff x="6783368" y="4461650"/>
            <a:chExt cx="459609" cy="460394"/>
          </a:xfrm>
        </p:grpSpPr>
        <p:cxnSp>
          <p:nvCxnSpPr>
            <p:cNvPr id="52" name="Straight Arrow Connector 51"/>
            <p:cNvCxnSpPr/>
            <p:nvPr/>
          </p:nvCxnSpPr>
          <p:spPr>
            <a:xfrm>
              <a:off x="7000344" y="4461650"/>
              <a:ext cx="0" cy="45720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6783368" y="4690250"/>
              <a:ext cx="457200" cy="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6785777" y="4464844"/>
              <a:ext cx="457200" cy="45720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Oval 31"/>
          <p:cNvSpPr/>
          <p:nvPr/>
        </p:nvSpPr>
        <p:spPr>
          <a:xfrm>
            <a:off x="6644786" y="3358547"/>
            <a:ext cx="274320" cy="2743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Arrow Connector 37"/>
          <p:cNvCxnSpPr>
            <a:endCxn id="7" idx="2"/>
          </p:cNvCxnSpPr>
          <p:nvPr/>
        </p:nvCxnSpPr>
        <p:spPr>
          <a:xfrm>
            <a:off x="1478297" y="3525026"/>
            <a:ext cx="2926209" cy="351681"/>
          </a:xfrm>
          <a:prstGeom prst="straightConnector1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5682897" y="4455010"/>
            <a:ext cx="0" cy="74676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5314825" y="4828390"/>
            <a:ext cx="736143" cy="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437516" y="4558727"/>
            <a:ext cx="490762" cy="49784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5457964" y="4548355"/>
            <a:ext cx="490762" cy="49784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318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359" t="12684" r="40098" b="13965"/>
          <a:stretch/>
        </p:blipFill>
        <p:spPr>
          <a:xfrm>
            <a:off x="3061627" y="1460090"/>
            <a:ext cx="6065570" cy="515308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43147" y="9221"/>
            <a:ext cx="9905998" cy="1905000"/>
          </a:xfrm>
        </p:spPr>
        <p:txBody>
          <a:bodyPr/>
          <a:lstStyle/>
          <a:p>
            <a:r>
              <a:rPr lang="en-US" dirty="0"/>
              <a:t>Sky Polarization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9127196" y="6098806"/>
            <a:ext cx="30648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Shaw, Joseph A., et al. "Continuous Outdoor Operation of an All-sky Polarization Imager."</a:t>
            </a:r>
          </a:p>
        </p:txBody>
      </p:sp>
    </p:spTree>
    <p:extLst>
      <p:ext uri="{BB962C8B-B14F-4D97-AF65-F5344CB8AC3E}">
        <p14:creationId xmlns:p14="http://schemas.microsoft.com/office/powerpoint/2010/main" val="1474891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1413" y="14288"/>
            <a:ext cx="9905998" cy="1905000"/>
          </a:xfrm>
        </p:spPr>
        <p:txBody>
          <a:bodyPr>
            <a:normAutofit/>
          </a:bodyPr>
          <a:lstStyle/>
          <a:p>
            <a:r>
              <a:rPr lang="en-US" dirty="0"/>
              <a:t>Sky Polarization During the Eclipse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780" t="9879" r="15344" b="11668"/>
          <a:stretch/>
        </p:blipFill>
        <p:spPr>
          <a:xfrm>
            <a:off x="2880270" y="1553528"/>
            <a:ext cx="6428284" cy="48158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29600" y="6334780"/>
            <a:ext cx="396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Shaw, Glenn E. “Sky Brightness and Polarization During the 1973 African Eclipse”</a:t>
            </a:r>
          </a:p>
        </p:txBody>
      </p:sp>
    </p:spTree>
    <p:extLst>
      <p:ext uri="{BB962C8B-B14F-4D97-AF65-F5344CB8AC3E}">
        <p14:creationId xmlns:p14="http://schemas.microsoft.com/office/powerpoint/2010/main" val="3172711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5240"/>
            <a:ext cx="9905998" cy="1905000"/>
          </a:xfrm>
        </p:spPr>
        <p:txBody>
          <a:bodyPr>
            <a:normAutofit/>
          </a:bodyPr>
          <a:lstStyle/>
          <a:p>
            <a:r>
              <a:rPr lang="en-US" dirty="0"/>
              <a:t>Sky Polarization During the Eclipse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359" t="34635" r="12124" b="9734"/>
          <a:stretch/>
        </p:blipFill>
        <p:spPr>
          <a:xfrm>
            <a:off x="893354" y="1818939"/>
            <a:ext cx="10402116" cy="42519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0" y="6313631"/>
            <a:ext cx="8382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/>
              <a:t>Brigitta Sipo ̋cz, et al. “Spatiotemporal change of sky polarization during the total solar eclipse on 29 March 2006 in Turkey: polarization patterns of the eclipsed sky observed by full-sky imaging polarimetry</a:t>
            </a:r>
          </a:p>
        </p:txBody>
      </p:sp>
    </p:spTree>
    <p:extLst>
      <p:ext uri="{BB962C8B-B14F-4D97-AF65-F5344CB8AC3E}">
        <p14:creationId xmlns:p14="http://schemas.microsoft.com/office/powerpoint/2010/main" val="17757982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966</TotalTime>
  <Words>482</Words>
  <Application>Microsoft Office PowerPoint</Application>
  <PresentationFormat>Widescreen</PresentationFormat>
  <Paragraphs>72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Century Gothic</vt:lpstr>
      <vt:lpstr>Mesh</vt:lpstr>
      <vt:lpstr>All Sky Polarimetry with DSLR Cameras</vt:lpstr>
      <vt:lpstr>DSLR Camera</vt:lpstr>
      <vt:lpstr>The Coming Solar Eclipse</vt:lpstr>
      <vt:lpstr>Sky Polarization</vt:lpstr>
      <vt:lpstr>Sky Polarization</vt:lpstr>
      <vt:lpstr>Sky Polarization</vt:lpstr>
      <vt:lpstr>Sky Polarization</vt:lpstr>
      <vt:lpstr>Sky Polarization During the Eclipse</vt:lpstr>
      <vt:lpstr>Sky Polarization During the Eclipse</vt:lpstr>
      <vt:lpstr>DSLR Camera</vt:lpstr>
      <vt:lpstr>DSLR Camera</vt:lpstr>
      <vt:lpstr>DSLR Camera</vt:lpstr>
      <vt:lpstr>Whole set-up</vt:lpstr>
      <vt:lpstr>Polarizer Orientation</vt:lpstr>
      <vt:lpstr>Changing Sky Brightness</vt:lpstr>
      <vt:lpstr>Aligning pictures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Kendra</dc:creator>
  <cp:lastModifiedBy>Kendra</cp:lastModifiedBy>
  <cp:revision>41</cp:revision>
  <dcterms:created xsi:type="dcterms:W3CDTF">2016-07-06T17:40:59Z</dcterms:created>
  <dcterms:modified xsi:type="dcterms:W3CDTF">2016-07-08T20:35:50Z</dcterms:modified>
</cp:coreProperties>
</file>