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9"/>
  </p:notesMasterIdLst>
  <p:sldIdLst>
    <p:sldId id="256" r:id="rId2"/>
    <p:sldId id="262" r:id="rId3"/>
    <p:sldId id="263" r:id="rId4"/>
    <p:sldId id="266" r:id="rId5"/>
    <p:sldId id="259" r:id="rId6"/>
    <p:sldId id="257" r:id="rId7"/>
    <p:sldId id="267" r:id="rId8"/>
    <p:sldId id="258" r:id="rId9"/>
    <p:sldId id="265" r:id="rId10"/>
    <p:sldId id="261" r:id="rId11"/>
    <p:sldId id="260" r:id="rId12"/>
    <p:sldId id="268" r:id="rId13"/>
    <p:sldId id="271" r:id="rId14"/>
    <p:sldId id="272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vertBarState="maximized">
    <p:restoredLeft sz="30909" autoAdjust="0"/>
    <p:restoredTop sz="94650" autoAdjust="0"/>
  </p:normalViewPr>
  <p:slideViewPr>
    <p:cSldViewPr snapToObjects="1">
      <p:cViewPr varScale="1">
        <p:scale>
          <a:sx n="92" d="100"/>
          <a:sy n="92" d="100"/>
        </p:scale>
        <p:origin x="-10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5F55-A336-9A4B-9306-ED2AE54D2E09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7A8AC-7605-D046-ABF0-5EF1E7118B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7A8AC-7605-D046-ABF0-5EF1E7118B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B196D83-E5A4-FF4E-8B6F-D79F841401C8}" type="datetimeFigureOut">
              <a:rPr lang="en-US" smtClean="0"/>
              <a:pPr/>
              <a:t>8/3/10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5582505-825D-CF40-8F86-6EAC3880AA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  <p:sldLayoutId r:id="rId18"/>
    <p:sldLayoutId r:id="rId19"/>
    <p:sldLayoutId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8463"/>
            <a:ext cx="4419600" cy="3182938"/>
          </a:xfrm>
        </p:spPr>
        <p:txBody>
          <a:bodyPr>
            <a:normAutofit/>
          </a:bodyPr>
          <a:lstStyle/>
          <a:p>
            <a:r>
              <a:rPr lang="en-US" dirty="0" smtClean="0"/>
              <a:t>Hard X-Ray </a:t>
            </a:r>
            <a:r>
              <a:rPr lang="en-US" dirty="0" err="1" smtClean="0"/>
              <a:t>Footpoint</a:t>
            </a:r>
            <a:r>
              <a:rPr lang="en-US" dirty="0" smtClean="0"/>
              <a:t> Motion and Progressive Hardening in Solar Flares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419600" y="4495800"/>
            <a:ext cx="3810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Margot Robinson</a:t>
            </a:r>
          </a:p>
          <a:p>
            <a:r>
              <a:rPr lang="en-US" dirty="0" smtClean="0"/>
              <a:t>Mentor: Dr. Angela </a:t>
            </a:r>
            <a:r>
              <a:rPr lang="en-US" dirty="0" err="1" smtClean="0"/>
              <a:t>DesJardins</a:t>
            </a:r>
            <a:endParaRPr lang="en-US" dirty="0" smtClean="0"/>
          </a:p>
          <a:p>
            <a:r>
              <a:rPr lang="en-US" dirty="0" smtClean="0"/>
              <a:t>MSU Solar Physics Summer REU, 2010</a:t>
            </a:r>
            <a:endParaRPr lang="en-US" dirty="0"/>
          </a:p>
        </p:txBody>
      </p:sp>
      <p:pic>
        <p:nvPicPr>
          <p:cNvPr id="28" name="Content Placeholder 27" descr="Flare4_35-100CW6_1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953000" y="398463"/>
            <a:ext cx="3657600" cy="3657600"/>
          </a:xfrm>
        </p:spPr>
      </p:pic>
      <p:pic>
        <p:nvPicPr>
          <p:cNvPr id="29" name="Picture 28" descr="My office m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6063"/>
            <a:ext cx="3024716" cy="226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Methods: </a:t>
            </a:r>
            <a:r>
              <a:rPr lang="en-US" dirty="0" smtClean="0"/>
              <a:t>Example 1, SHS Flare, June 9, 2003 </a:t>
            </a:r>
            <a:endParaRPr lang="en-US" dirty="0"/>
          </a:p>
        </p:txBody>
      </p:sp>
      <p:pic>
        <p:nvPicPr>
          <p:cNvPr id="10" name="Content Placeholder 9" descr="Flare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88" y="2447365"/>
            <a:ext cx="3657600" cy="365760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RHESSI detectors 1-9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results in 2.3 </a:t>
            </a:r>
            <a:r>
              <a:rPr lang="en-US" dirty="0" err="1" smtClean="0">
                <a:sym typeface="Wingdings"/>
              </a:rPr>
              <a:t>arcsec</a:t>
            </a:r>
            <a:r>
              <a:rPr lang="en-US" dirty="0" smtClean="0">
                <a:sym typeface="Wingdings"/>
              </a:rPr>
              <a:t> spatial resolution</a:t>
            </a:r>
            <a:endParaRPr lang="en-US" dirty="0" smtClean="0"/>
          </a:p>
          <a:p>
            <a:r>
              <a:rPr lang="en-US" dirty="0" smtClean="0"/>
              <a:t>CLEAN algorithm</a:t>
            </a:r>
          </a:p>
          <a:p>
            <a:r>
              <a:rPr lang="en-US" dirty="0" smtClean="0"/>
              <a:t>Created contour plots displaying time evolution of </a:t>
            </a:r>
            <a:r>
              <a:rPr lang="en-US" dirty="0" err="1" smtClean="0"/>
              <a:t>footpoints</a:t>
            </a:r>
            <a:endParaRPr lang="en-US" dirty="0" smtClean="0"/>
          </a:p>
          <a:p>
            <a:r>
              <a:rPr lang="en-US" dirty="0" smtClean="0"/>
              <a:t>Calculated the </a:t>
            </a:r>
            <a:r>
              <a:rPr lang="en-US" dirty="0" err="1" smtClean="0"/>
              <a:t>centroid</a:t>
            </a:r>
            <a:r>
              <a:rPr lang="en-US" dirty="0" smtClean="0"/>
              <a:t> of </a:t>
            </a:r>
            <a:r>
              <a:rPr lang="en-US" dirty="0" err="1" smtClean="0"/>
              <a:t>footpoints</a:t>
            </a:r>
            <a:r>
              <a:rPr lang="en-US" dirty="0" smtClean="0"/>
              <a:t> at each time interval</a:t>
            </a:r>
          </a:p>
          <a:p>
            <a:r>
              <a:rPr lang="en-US" dirty="0" smtClean="0"/>
              <a:t>From the </a:t>
            </a:r>
            <a:r>
              <a:rPr lang="en-US" dirty="0" err="1" smtClean="0"/>
              <a:t>centroids</a:t>
            </a:r>
            <a:r>
              <a:rPr lang="en-US" dirty="0" smtClean="0"/>
              <a:t>, calculate the velocity of the </a:t>
            </a:r>
            <a:r>
              <a:rPr lang="en-US" dirty="0" err="1" smtClean="0"/>
              <a:t>footpoints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35-100 </a:t>
            </a:r>
            <a:r>
              <a:rPr lang="en-US" dirty="0" err="1" smtClean="0"/>
              <a:t>keV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Steps: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Methods: </a:t>
            </a:r>
            <a:r>
              <a:rPr lang="en-US" dirty="0" smtClean="0"/>
              <a:t>Example 2, SHH Flare from April 21, 2002</a:t>
            </a:r>
            <a:endParaRPr lang="en-US" dirty="0"/>
          </a:p>
        </p:txBody>
      </p:sp>
      <p:pic>
        <p:nvPicPr>
          <p:cNvPr id="4" name="Content Placeholder 3" descr="Flare4_35-100keV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88" y="2458244"/>
            <a:ext cx="3657600" cy="3657600"/>
          </a:xfrm>
        </p:spPr>
      </p:pic>
      <p:pic>
        <p:nvPicPr>
          <p:cNvPr id="8" name="Content Placeholder 7" descr="Flare4_35-100CW6_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00550" y="2458244"/>
            <a:ext cx="36576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541" y="1828801"/>
            <a:ext cx="3657600" cy="564775"/>
          </a:xfrm>
        </p:spPr>
        <p:txBody>
          <a:bodyPr/>
          <a:lstStyle/>
          <a:p>
            <a:r>
              <a:rPr lang="en-US" dirty="0" smtClean="0"/>
              <a:t>35-100 </a:t>
            </a:r>
            <a:r>
              <a:rPr lang="en-US" dirty="0" err="1" smtClean="0"/>
              <a:t>keV</a:t>
            </a:r>
            <a:r>
              <a:rPr lang="en-US" dirty="0" smtClean="0"/>
              <a:t> Image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99878" y="1828801"/>
            <a:ext cx="3658272" cy="629444"/>
          </a:xfrm>
        </p:spPr>
        <p:txBody>
          <a:bodyPr/>
          <a:lstStyle/>
          <a:p>
            <a:r>
              <a:rPr lang="en-US" dirty="0" smtClean="0"/>
              <a:t>Hard X-Ray </a:t>
            </a:r>
            <a:r>
              <a:rPr lang="en-US" dirty="0" err="1" smtClean="0"/>
              <a:t>Footpoints</a:t>
            </a:r>
            <a:r>
              <a:rPr lang="en-US" dirty="0" smtClean="0"/>
              <a:t> and Thermal Loop 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Methods: </a:t>
            </a:r>
            <a:r>
              <a:rPr lang="en-US" dirty="0" err="1" smtClean="0"/>
              <a:t>Centroid</a:t>
            </a:r>
            <a:r>
              <a:rPr lang="en-US" dirty="0" smtClean="0"/>
              <a:t> Evolution</a:t>
            </a:r>
            <a:endParaRPr lang="en-US" dirty="0"/>
          </a:p>
        </p:txBody>
      </p:sp>
      <p:pic>
        <p:nvPicPr>
          <p:cNvPr id="12" name="Content Placeholder 11" descr="Flare4M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400" y="3733800"/>
            <a:ext cx="4952999" cy="2547342"/>
          </a:xfrm>
        </p:spPr>
      </p:pic>
      <p:pic>
        <p:nvPicPr>
          <p:cNvPr id="11" name="Content Placeholder 10" descr="Flare1Mod.jpg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676400" y="1198996"/>
            <a:ext cx="4952999" cy="2578262"/>
          </a:xfrm>
        </p:spPr>
      </p:pic>
      <p:sp>
        <p:nvSpPr>
          <p:cNvPr id="17" name="TextBox 16"/>
          <p:cNvSpPr txBox="1"/>
          <p:nvPr/>
        </p:nvSpPr>
        <p:spPr>
          <a:xfrm>
            <a:off x="2514600" y="4495800"/>
            <a:ext cx="63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1981200"/>
            <a:ext cx="59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12" descr="Flare8M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53478"/>
            <a:ext cx="5183335" cy="2460188"/>
          </a:xfrm>
          <a:prstGeom prst="rect">
            <a:avLst/>
          </a:prstGeom>
        </p:spPr>
      </p:pic>
      <p:pic>
        <p:nvPicPr>
          <p:cNvPr id="8" name="Content Placeholder 13" descr="Flare13M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81400"/>
            <a:ext cx="5183335" cy="24836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95600" y="1801297"/>
            <a:ext cx="59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95600" y="4164965"/>
            <a:ext cx="63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lare19M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42587"/>
            <a:ext cx="5206562" cy="2619813"/>
          </a:xfrm>
          <a:prstGeom prst="rect">
            <a:avLst/>
          </a:prstGeom>
        </p:spPr>
      </p:pic>
      <p:pic>
        <p:nvPicPr>
          <p:cNvPr id="8" name="Picture 7" descr="Flare20M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901850"/>
            <a:ext cx="5206562" cy="25361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54777" y="1616631"/>
            <a:ext cx="634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5691" y="4800600"/>
            <a:ext cx="593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8517" y="484094"/>
            <a:ext cx="7556270" cy="81130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Methods: </a:t>
            </a:r>
            <a:r>
              <a:rPr lang="en-US" dirty="0" smtClean="0"/>
              <a:t>Velocity data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98474" y="1828800"/>
          <a:ext cx="75692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/>
                <a:gridCol w="1892300"/>
                <a:gridCol w="1892300"/>
                <a:gridCol w="1892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Flare Date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SHH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#1 Velocity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 #2</a:t>
                      </a:r>
                      <a:r>
                        <a:rPr lang="en-US" baseline="0" dirty="0" smtClean="0"/>
                        <a:t> Velocity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25, 2002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212.39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87.93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 21, 2002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88.52</a:t>
                      </a:r>
                    </a:p>
                    <a:p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61.66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 3, 2002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217.63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92.89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 18, 2003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26.37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18.44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29, 2003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226.23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30.12</a:t>
                      </a:r>
                      <a:endParaRPr lang="en-US" dirty="0"/>
                    </a:p>
                  </a:txBody>
                  <a:tcPr marL="91594" marR="91594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</a:t>
                      </a:r>
                      <a:r>
                        <a:rPr lang="en-US" baseline="0" dirty="0" smtClean="0"/>
                        <a:t> 9, 2003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167.27</a:t>
                      </a:r>
                      <a:endParaRPr lang="en-US" dirty="0"/>
                    </a:p>
                  </a:txBody>
                  <a:tcPr marL="91594" marR="915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342.55</a:t>
                      </a:r>
                      <a:endParaRPr lang="en-US" dirty="0"/>
                    </a:p>
                  </a:txBody>
                  <a:tcPr marL="91594" marR="91594"/>
                </a:tc>
              </a:tr>
            </a:tbl>
          </a:graphicData>
        </a:graphic>
      </p:graphicFrame>
      <p:sp>
        <p:nvSpPr>
          <p:cNvPr id="14" name="Content Placeholder 13"/>
          <p:cNvSpPr>
            <a:spLocks noGrp="1"/>
          </p:cNvSpPr>
          <p:nvPr>
            <p:ph sz="half" idx="14"/>
          </p:nvPr>
        </p:nvSpPr>
        <p:spPr>
          <a:xfrm>
            <a:off x="498517" y="4952999"/>
            <a:ext cx="7569157" cy="1177925"/>
          </a:xfrm>
        </p:spPr>
        <p:txBody>
          <a:bodyPr/>
          <a:lstStyle/>
          <a:p>
            <a:r>
              <a:rPr lang="en-US" dirty="0" err="1" smtClean="0"/>
              <a:t>Nb</a:t>
            </a:r>
            <a:r>
              <a:rPr lang="en-US" dirty="0" smtClean="0"/>
              <a:t>: Above velocities are in km/sec</a:t>
            </a:r>
          </a:p>
          <a:p>
            <a:r>
              <a:rPr lang="en-US" dirty="0" smtClean="0"/>
              <a:t>Calculations are based on a 700 km per </a:t>
            </a:r>
            <a:r>
              <a:rPr lang="en-US" dirty="0" err="1" smtClean="0"/>
              <a:t>arcsec</a:t>
            </a:r>
            <a:r>
              <a:rPr lang="en-US" dirty="0" smtClean="0"/>
              <a:t> conversion.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8517" y="1415534"/>
            <a:ext cx="741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table shows the average velocity for each </a:t>
            </a:r>
            <a:r>
              <a:rPr lang="en-US" dirty="0" err="1" smtClean="0"/>
              <a:t>footpoint</a:t>
            </a:r>
            <a:r>
              <a:rPr lang="en-US" dirty="0" smtClean="0"/>
              <a:t> of each flare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Conclusions: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 average, the velocity of these SHS flare </a:t>
            </a:r>
            <a:r>
              <a:rPr lang="en-US" dirty="0" err="1" smtClean="0"/>
              <a:t>footpoints</a:t>
            </a:r>
            <a:r>
              <a:rPr lang="en-US" dirty="0" smtClean="0"/>
              <a:t> is 186.78 </a:t>
            </a:r>
            <a:r>
              <a:rPr lang="en-US" dirty="0" smtClean="0">
                <a:sym typeface="Wingdings"/>
              </a:rPr>
              <a:t>±71 km/sec</a:t>
            </a:r>
            <a:endParaRPr lang="en-US" dirty="0" smtClean="0"/>
          </a:p>
          <a:p>
            <a:r>
              <a:rPr lang="en-US" dirty="0" smtClean="0"/>
              <a:t>On average, the velocity of these SHH flare </a:t>
            </a:r>
            <a:r>
              <a:rPr lang="en-US" dirty="0" err="1" smtClean="0"/>
              <a:t>footpoints</a:t>
            </a:r>
            <a:r>
              <a:rPr lang="en-US" dirty="0" smtClean="0"/>
              <a:t> is 75.22 ±55 km/sec.</a:t>
            </a:r>
          </a:p>
          <a:p>
            <a:r>
              <a:rPr lang="en-US" dirty="0" smtClean="0"/>
              <a:t>Due to difficulty getting data from all flares imaged, we did not end up with many viable flares, which makes a conclusive statistical study difficult.</a:t>
            </a:r>
          </a:p>
          <a:p>
            <a:r>
              <a:rPr lang="en-US" dirty="0" smtClean="0"/>
              <a:t>More work to be done: 17 more flares on the Grayson et al. list to be imaged, and a more exact system for converting arc seconds to kilometers at different locations on the Sun implemented.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Angela </a:t>
            </a:r>
            <a:r>
              <a:rPr lang="en-US" dirty="0" err="1" smtClean="0"/>
              <a:t>DesJardins</a:t>
            </a:r>
            <a:r>
              <a:rPr lang="en-US" dirty="0" smtClean="0"/>
              <a:t>, Mentor</a:t>
            </a:r>
          </a:p>
          <a:p>
            <a:r>
              <a:rPr lang="en-US" dirty="0" smtClean="0"/>
              <a:t>MSU Solar Physics group</a:t>
            </a:r>
          </a:p>
          <a:p>
            <a:r>
              <a:rPr lang="en-US" dirty="0" smtClean="0"/>
              <a:t>Solar Physics REU group 2010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adIt's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43350"/>
            <a:ext cx="31496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648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Sad it’s over…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5106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19200"/>
            <a:ext cx="5597526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What is a Solar Flare?</a:t>
            </a:r>
          </a:p>
          <a:p>
            <a:pPr lvl="1"/>
            <a:r>
              <a:rPr lang="en-US" dirty="0" smtClean="0"/>
              <a:t>RHESSI</a:t>
            </a:r>
          </a:p>
          <a:p>
            <a:pPr lvl="1"/>
            <a:r>
              <a:rPr lang="en-US" dirty="0" smtClean="0"/>
              <a:t>Hard X-Ray </a:t>
            </a:r>
            <a:r>
              <a:rPr lang="en-US" dirty="0" err="1" smtClean="0"/>
              <a:t>Footpoints</a:t>
            </a:r>
            <a:endParaRPr lang="en-US" dirty="0" smtClean="0"/>
          </a:p>
          <a:p>
            <a:pPr lvl="1"/>
            <a:r>
              <a:rPr lang="en-US" dirty="0" smtClean="0"/>
              <a:t>Spectral Hardening</a:t>
            </a:r>
          </a:p>
          <a:p>
            <a:r>
              <a:rPr lang="en-US" dirty="0" smtClean="0"/>
              <a:t>Project Goals</a:t>
            </a:r>
          </a:p>
          <a:p>
            <a:r>
              <a:rPr lang="en-US" dirty="0" smtClean="0"/>
              <a:t>Methods and Data Analysis</a:t>
            </a:r>
          </a:p>
          <a:p>
            <a:pPr lvl="1"/>
            <a:r>
              <a:rPr lang="en-US" dirty="0" smtClean="0"/>
              <a:t>Creating </a:t>
            </a:r>
            <a:r>
              <a:rPr lang="en-US" dirty="0" err="1" smtClean="0"/>
              <a:t>Lightcurves</a:t>
            </a:r>
            <a:r>
              <a:rPr lang="en-US" dirty="0" smtClean="0"/>
              <a:t> and Images</a:t>
            </a:r>
          </a:p>
          <a:p>
            <a:pPr lvl="1"/>
            <a:r>
              <a:rPr lang="en-US" dirty="0" smtClean="0"/>
              <a:t>Imaging Example 1: SHS Flare</a:t>
            </a:r>
          </a:p>
          <a:p>
            <a:pPr lvl="1"/>
            <a:r>
              <a:rPr lang="en-US" dirty="0" smtClean="0"/>
              <a:t>Imaging Example 2: SHH Flare</a:t>
            </a:r>
          </a:p>
          <a:p>
            <a:pPr lvl="1"/>
            <a:r>
              <a:rPr lang="en-US" dirty="0" err="1" smtClean="0"/>
              <a:t>Centroid</a:t>
            </a:r>
            <a:r>
              <a:rPr lang="en-US" dirty="0" smtClean="0"/>
              <a:t> evolution </a:t>
            </a:r>
          </a:p>
          <a:p>
            <a:pPr lvl="1"/>
            <a:r>
              <a:rPr lang="en-US" dirty="0" smtClean="0"/>
              <a:t>Velocity data 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Correlation between SHH behavior and </a:t>
            </a:r>
            <a:r>
              <a:rPr lang="en-US" dirty="0" err="1" smtClean="0"/>
              <a:t>Footpoint</a:t>
            </a:r>
            <a:r>
              <a:rPr lang="en-US" dirty="0" smtClean="0"/>
              <a:t> Movement? 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5106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</a:t>
            </a:r>
            <a:r>
              <a:rPr lang="en-US" dirty="0" smtClean="0"/>
              <a:t>What is a solar flare?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4454526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explosion in the Sun’s atmosphere caused by magnetic reconnection</a:t>
            </a:r>
          </a:p>
          <a:p>
            <a:r>
              <a:rPr lang="en-US" dirty="0" smtClean="0"/>
              <a:t>Occur near sunspots</a:t>
            </a:r>
          </a:p>
          <a:p>
            <a:r>
              <a:rPr lang="en-US" dirty="0" smtClean="0"/>
              <a:t>Concerns for Earth</a:t>
            </a:r>
          </a:p>
          <a:p>
            <a:pPr lvl="1"/>
            <a:r>
              <a:rPr lang="en-US" dirty="0" smtClean="0"/>
              <a:t>Affect the Earth’s weather</a:t>
            </a:r>
          </a:p>
          <a:p>
            <a:pPr lvl="1"/>
            <a:r>
              <a:rPr lang="en-US" dirty="0" smtClean="0"/>
              <a:t>Radiation due to SEP (solar energetic particles) is potentially hazardous for astronauts, spacecraft, and satellites</a:t>
            </a:r>
          </a:p>
          <a:p>
            <a:pPr lvl="1"/>
            <a:r>
              <a:rPr lang="en-US" dirty="0" smtClean="0"/>
              <a:t>Potentially disruptive to Earth-based communications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unWithFla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29000"/>
            <a:ext cx="3307946" cy="3060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</a:t>
            </a:r>
            <a:r>
              <a:rPr lang="en-US" dirty="0" err="1" smtClean="0"/>
              <a:t>Reuven</a:t>
            </a:r>
            <a:r>
              <a:rPr lang="en-US" dirty="0" smtClean="0"/>
              <a:t> </a:t>
            </a:r>
            <a:r>
              <a:rPr lang="en-US" dirty="0" err="1" smtClean="0"/>
              <a:t>Ramaty</a:t>
            </a:r>
            <a:r>
              <a:rPr lang="en-US" dirty="0" smtClean="0"/>
              <a:t> High-Energy Solar Spectroscopic Imager (RHESSI)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5"/>
          </p:nvPr>
        </p:nvSpPr>
        <p:spPr>
          <a:xfrm>
            <a:off x="498518" y="2209799"/>
            <a:ext cx="3657600" cy="3916363"/>
          </a:xfrm>
        </p:spPr>
        <p:txBody>
          <a:bodyPr/>
          <a:lstStyle/>
          <a:p>
            <a:r>
              <a:rPr lang="en-US" dirty="0" smtClean="0"/>
              <a:t>Observes solar hard X-rays and gamma-rays from 3keV to 17MeV with a spatial resolution of 2.3 </a:t>
            </a:r>
            <a:r>
              <a:rPr lang="en-US" dirty="0" err="1" smtClean="0"/>
              <a:t>arcsec</a:t>
            </a:r>
            <a:endParaRPr lang="en-US" dirty="0" smtClean="0"/>
          </a:p>
          <a:p>
            <a:r>
              <a:rPr lang="en-US" dirty="0" smtClean="0"/>
              <a:t>Not a direct imager</a:t>
            </a:r>
          </a:p>
          <a:p>
            <a:r>
              <a:rPr lang="en-US" dirty="0" smtClean="0"/>
              <a:t>Uses rotating modulation collimators similar to how a radio telescope works</a:t>
            </a:r>
          </a:p>
          <a:p>
            <a:r>
              <a:rPr lang="en-US" dirty="0" smtClean="0"/>
              <a:t>Nine </a:t>
            </a:r>
            <a:r>
              <a:rPr lang="en-US" dirty="0" err="1" smtClean="0"/>
              <a:t>subcollimators</a:t>
            </a:r>
            <a:r>
              <a:rPr lang="en-US" dirty="0" smtClean="0"/>
              <a:t>, each with a photon detector at the back</a:t>
            </a:r>
          </a:p>
          <a:p>
            <a:endParaRPr lang="en-US" dirty="0"/>
          </a:p>
        </p:txBody>
      </p:sp>
      <p:pic>
        <p:nvPicPr>
          <p:cNvPr id="20" name="Content Placeholder 19" descr="RHESSI.jpg"/>
          <p:cNvPicPr>
            <a:picLocks noGrp="1" noChangeAspect="1"/>
          </p:cNvPicPr>
          <p:nvPr>
            <p:ph sz="half" idx="16"/>
          </p:nvPr>
        </p:nvPicPr>
        <p:blipFill>
          <a:blip r:embed="rId3"/>
          <a:stretch>
            <a:fillRect/>
          </a:stretch>
        </p:blipFill>
        <p:spPr>
          <a:xfrm>
            <a:off x="4979948" y="1985963"/>
            <a:ext cx="2517854" cy="1965325"/>
          </a:xfrm>
        </p:spPr>
      </p:pic>
      <p:pic>
        <p:nvPicPr>
          <p:cNvPr id="21" name="Picture 20" descr="RHESSI_detect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48" y="3951288"/>
            <a:ext cx="2517854" cy="2657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</a:t>
            </a:r>
            <a:r>
              <a:rPr lang="en-US" dirty="0" smtClean="0"/>
              <a:t>Hard X-Ray </a:t>
            </a:r>
            <a:r>
              <a:rPr lang="en-US" dirty="0" err="1" smtClean="0"/>
              <a:t>Footpoints</a:t>
            </a:r>
            <a:endParaRPr lang="en-US" dirty="0"/>
          </a:p>
        </p:txBody>
      </p:sp>
      <p:pic>
        <p:nvPicPr>
          <p:cNvPr id="4" name="Content Placeholder 3" descr="FlareStructu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8632" y="1985963"/>
            <a:ext cx="2957286" cy="41402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 of electrons being accelerated down along magnetic field lines</a:t>
            </a:r>
          </a:p>
          <a:p>
            <a:r>
              <a:rPr lang="en-US" dirty="0" smtClean="0"/>
              <a:t>Abruptly halted by the dense </a:t>
            </a:r>
            <a:r>
              <a:rPr lang="en-US" dirty="0" err="1" smtClean="0"/>
              <a:t>chromosphere</a:t>
            </a:r>
            <a:endParaRPr lang="en-US" dirty="0" smtClean="0"/>
          </a:p>
          <a:p>
            <a:r>
              <a:rPr lang="en-US" dirty="0" smtClean="0"/>
              <a:t>As the flare progresses, the </a:t>
            </a:r>
            <a:r>
              <a:rPr lang="en-US" dirty="0" err="1" smtClean="0"/>
              <a:t>footpoints</a:t>
            </a:r>
            <a:r>
              <a:rPr lang="en-US" dirty="0" smtClean="0"/>
              <a:t> may spread out, migrate randomly, or remain relatively fixed</a:t>
            </a:r>
          </a:p>
          <a:p>
            <a:r>
              <a:rPr lang="en-US" dirty="0" smtClean="0"/>
              <a:t>Causes behind and consequences of </a:t>
            </a:r>
            <a:r>
              <a:rPr lang="en-US" dirty="0" err="1" smtClean="0"/>
              <a:t>footpoint</a:t>
            </a:r>
            <a:r>
              <a:rPr lang="en-US" dirty="0" smtClean="0"/>
              <a:t> movement are mysterious, but possibly related to the acceleration mechanism active in the flare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</a:t>
            </a:r>
            <a:r>
              <a:rPr lang="en-US" dirty="0" smtClean="0"/>
              <a:t>What is spectral hardening?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2971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Definition:  When a spectra exhibits a decreased ratio of lower to higher energies</a:t>
            </a:r>
          </a:p>
          <a:p>
            <a:r>
              <a:rPr lang="en-US" dirty="0" smtClean="0"/>
              <a:t>When non-thermal hard X-ray spectra become increasingly hard over time, is is known as progressive hardening, or SHH</a:t>
            </a:r>
          </a:p>
          <a:p>
            <a:r>
              <a:rPr lang="en-US" dirty="0" smtClean="0"/>
              <a:t>SHS (Soft-Hard-Soft) behavior is observed more frequently</a:t>
            </a:r>
          </a:p>
          <a:p>
            <a:r>
              <a:rPr lang="en-US" dirty="0" smtClean="0"/>
              <a:t>Knowing </a:t>
            </a:r>
            <a:r>
              <a:rPr lang="en-US" dirty="0" smtClean="0">
                <a:sym typeface="Wingdings"/>
              </a:rPr>
              <a:t>more about these HXR spectral trends will be one more clue in illuminating acceleration mechanisms in flares.</a:t>
            </a:r>
          </a:p>
        </p:txBody>
      </p:sp>
      <p:pic>
        <p:nvPicPr>
          <p:cNvPr id="4" name="Picture 3" descr="Flare4Spectra.jpg"/>
          <p:cNvPicPr>
            <a:picLocks noChangeAspect="1"/>
          </p:cNvPicPr>
          <p:nvPr/>
        </p:nvPicPr>
        <p:blipFill>
          <a:blip r:embed="rId2"/>
          <a:srcRect l="2396" t="56971" b="18613"/>
          <a:stretch>
            <a:fillRect/>
          </a:stretch>
        </p:blipFill>
        <p:spPr>
          <a:xfrm>
            <a:off x="424309" y="5105400"/>
            <a:ext cx="7630478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474" y="4736068"/>
            <a:ext cx="636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21, 2002 SHH Flare: Plots ratio of low to high energies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Theory: </a:t>
            </a:r>
            <a:r>
              <a:rPr lang="en-US" dirty="0" smtClean="0"/>
              <a:t>SHH Behavior and SEP Events on Earth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Grayson et al. (2009) show a statistically significant correlation between SHH behavior and solar energetic particle (SEP) events</a:t>
            </a:r>
          </a:p>
          <a:p>
            <a:r>
              <a:rPr lang="en-US" dirty="0" smtClean="0"/>
              <a:t>Up until this point, we believed that SEP events originate with propagation of CME’s – this correlation supports the idea that </a:t>
            </a:r>
            <a:r>
              <a:rPr lang="en-US" dirty="0" err="1" smtClean="0"/>
              <a:t>SEP’s</a:t>
            </a:r>
            <a:r>
              <a:rPr lang="en-US" dirty="0" smtClean="0"/>
              <a:t> may originate at the sun.</a:t>
            </a:r>
          </a:p>
          <a:p>
            <a:r>
              <a:rPr lang="en-US" dirty="0" smtClean="0"/>
              <a:t>Investigating the causes of SHH behavior is an important next step in predicting SEP events. </a:t>
            </a:r>
          </a:p>
          <a:p>
            <a:endParaRPr lang="en-US" dirty="0"/>
          </a:p>
        </p:txBody>
      </p:sp>
      <p:pic>
        <p:nvPicPr>
          <p:cNvPr id="29" name="Content Placeholder 28" descr="flareSEPevent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56118" y="1985963"/>
            <a:ext cx="4378282" cy="3652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any correlation between significant HXR </a:t>
            </a:r>
            <a:r>
              <a:rPr lang="en-US" dirty="0" err="1" smtClean="0"/>
              <a:t>footpoint</a:t>
            </a:r>
            <a:r>
              <a:rPr lang="en-US" dirty="0" smtClean="0"/>
              <a:t> migration and SHH behavior. </a:t>
            </a:r>
          </a:p>
          <a:p>
            <a:pPr lvl="1"/>
            <a:r>
              <a:rPr lang="en-US" dirty="0" smtClean="0"/>
              <a:t>Image in hard X-rays the list of flares compiled in the Grayson et al. study using RHESSI data.</a:t>
            </a:r>
          </a:p>
          <a:p>
            <a:pPr lvl="1"/>
            <a:r>
              <a:rPr lang="en-US" dirty="0" smtClean="0"/>
              <a:t>Determine the </a:t>
            </a:r>
            <a:r>
              <a:rPr lang="en-US" dirty="0" err="1" smtClean="0"/>
              <a:t>centroids</a:t>
            </a:r>
            <a:r>
              <a:rPr lang="en-US" dirty="0" smtClean="0"/>
              <a:t> of visible </a:t>
            </a:r>
            <a:r>
              <a:rPr lang="en-US" dirty="0" err="1" smtClean="0"/>
              <a:t>footpoints</a:t>
            </a:r>
            <a:r>
              <a:rPr lang="en-US" dirty="0" smtClean="0"/>
              <a:t> and track their movements and velocities.</a:t>
            </a:r>
          </a:p>
          <a:p>
            <a:pPr lvl="1"/>
            <a:r>
              <a:rPr lang="en-US" dirty="0" smtClean="0"/>
              <a:t>Establish a standard for what constitutes significant </a:t>
            </a:r>
            <a:r>
              <a:rPr lang="en-US" dirty="0" err="1" smtClean="0"/>
              <a:t>footpoint</a:t>
            </a:r>
            <a:r>
              <a:rPr lang="en-US" dirty="0" smtClean="0"/>
              <a:t> motion.</a:t>
            </a:r>
          </a:p>
          <a:p>
            <a:pPr lvl="1"/>
            <a:r>
              <a:rPr lang="en-US" dirty="0" smtClean="0"/>
              <a:t>Determine if there is any evidence for a correlation between significant HXR </a:t>
            </a:r>
            <a:r>
              <a:rPr lang="en-US" dirty="0" err="1" smtClean="0"/>
              <a:t>footpoint</a:t>
            </a:r>
            <a:r>
              <a:rPr lang="en-US" dirty="0" smtClean="0"/>
              <a:t> motion and SHH behavior.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Methods: Creating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Lightcurves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Images</a:t>
            </a:r>
            <a:endParaRPr lang="en-US" dirty="0"/>
          </a:p>
        </p:txBody>
      </p:sp>
      <p:pic>
        <p:nvPicPr>
          <p:cNvPr id="6" name="Content Placeholder 5" descr="Flare4L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8475" y="1985963"/>
            <a:ext cx="3657600" cy="36576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 over highest energy with enough counts</a:t>
            </a:r>
          </a:p>
          <a:p>
            <a:r>
              <a:rPr lang="en-US" dirty="0" smtClean="0"/>
              <a:t>Time intervals in multiples of 4 seconds, the time RHESSI takes to complete a full rotation</a:t>
            </a:r>
          </a:p>
          <a:p>
            <a:r>
              <a:rPr lang="en-US" dirty="0" smtClean="0"/>
              <a:t>Roughly image over light curve peaks</a:t>
            </a:r>
          </a:p>
          <a:p>
            <a:r>
              <a:rPr lang="en-US" dirty="0" smtClean="0"/>
              <a:t>Avoid attenuator shifts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14700</TotalTime>
  <Words>851</Words>
  <Application>Microsoft Macintosh PowerPoint</Application>
  <PresentationFormat>On-screen Show (4:3)</PresentationFormat>
  <Paragraphs>125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Hard X-Ray Footpoint Motion and Progressive Hardening in Solar Flares</vt:lpstr>
      <vt:lpstr>Outline</vt:lpstr>
      <vt:lpstr>Theory: What is a solar flare?</vt:lpstr>
      <vt:lpstr>Theory: Reuven Ramaty High-Energy Solar Spectroscopic Imager (RHESSI)</vt:lpstr>
      <vt:lpstr>Theory: Hard X-Ray Footpoints</vt:lpstr>
      <vt:lpstr>Theory: What is spectral hardening?</vt:lpstr>
      <vt:lpstr>Theory: SHH Behavior and SEP Events on Earth</vt:lpstr>
      <vt:lpstr>Project goals</vt:lpstr>
      <vt:lpstr>Methods: Creating Lightcurves and Images</vt:lpstr>
      <vt:lpstr>Methods: Example 1, SHS Flare, June 9, 2003 </vt:lpstr>
      <vt:lpstr>Methods: Example 2, SHH Flare from April 21, 2002</vt:lpstr>
      <vt:lpstr>Methods: Centroid Evolution</vt:lpstr>
      <vt:lpstr>Continued…</vt:lpstr>
      <vt:lpstr>Continued…</vt:lpstr>
      <vt:lpstr>Methods: Velocity data</vt:lpstr>
      <vt:lpstr>Conclusions:</vt:lpstr>
      <vt:lpstr>Acknowledgements:</vt:lpstr>
    </vt:vector>
  </TitlesOfParts>
  <Company>Williams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 Robinson</dc:creator>
  <cp:lastModifiedBy>Margaret Robinson</cp:lastModifiedBy>
  <cp:revision>376</cp:revision>
  <dcterms:created xsi:type="dcterms:W3CDTF">2010-08-04T00:04:28Z</dcterms:created>
  <dcterms:modified xsi:type="dcterms:W3CDTF">2010-08-06T21:53:35Z</dcterms:modified>
</cp:coreProperties>
</file>