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71" r:id="rId5"/>
    <p:sldId id="258" r:id="rId6"/>
    <p:sldId id="260" r:id="rId7"/>
    <p:sldId id="263" r:id="rId8"/>
    <p:sldId id="266" r:id="rId9"/>
    <p:sldId id="270" r:id="rId10"/>
    <p:sldId id="259" r:id="rId11"/>
    <p:sldId id="264" r:id="rId12"/>
    <p:sldId id="272" r:id="rId13"/>
    <p:sldId id="273" r:id="rId14"/>
    <p:sldId id="274" r:id="rId15"/>
    <p:sldId id="275" r:id="rId16"/>
    <p:sldId id="276" r:id="rId17"/>
    <p:sldId id="26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F1D09B-31D8-426F-9155-1A397DA1B17E}" type="datetimeFigureOut">
              <a:rPr lang="en-GB" smtClean="0"/>
              <a:pPr/>
              <a:t>03/08/2011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DDF3F1-2E9C-47AD-AA5D-7EA6FEBB4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.bin"/><Relationship Id="rId2" Type="http://schemas.openxmlformats.org/officeDocument/2006/relationships/video" Target="file:///C:\Users\Jenny\montana\movie3.mp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MSU Solar Physics REU </a:t>
            </a:r>
            <a:br>
              <a:rPr lang="en-GB" dirty="0" smtClean="0"/>
            </a:br>
            <a:r>
              <a:rPr lang="en-GB" dirty="0" smtClean="0"/>
              <a:t> Jennifer O’Hara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7406640" cy="1656184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 smtClean="0"/>
              <a:t>Heating of Flare Loops With Observationally Constrained Heating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501317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Advisors</a:t>
            </a:r>
          </a:p>
          <a:p>
            <a:pPr algn="ctr"/>
            <a:r>
              <a:rPr lang="en-GB" sz="3200" dirty="0" err="1" smtClean="0"/>
              <a:t>Jiong</a:t>
            </a:r>
            <a:r>
              <a:rPr lang="en-GB" sz="3200" dirty="0" smtClean="0"/>
              <a:t> </a:t>
            </a:r>
            <a:r>
              <a:rPr lang="en-GB" sz="3200" dirty="0" err="1" smtClean="0"/>
              <a:t>Qiu</a:t>
            </a:r>
            <a:r>
              <a:rPr lang="en-GB" sz="3200" dirty="0" smtClean="0"/>
              <a:t>, </a:t>
            </a:r>
            <a:r>
              <a:rPr lang="en-GB" sz="3200" dirty="0" err="1" smtClean="0"/>
              <a:t>Wenjuan</a:t>
            </a:r>
            <a:r>
              <a:rPr lang="en-GB" sz="3200" dirty="0" smtClean="0"/>
              <a:t> Liu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346050"/>
          </a:xfrm>
        </p:spPr>
        <p:txBody>
          <a:bodyPr>
            <a:noAutofit/>
          </a:bodyPr>
          <a:lstStyle/>
          <a:p>
            <a:r>
              <a:rPr lang="en-GB" sz="3200" dirty="0" smtClean="0"/>
              <a:t>EBTEL model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4704"/>
            <a:ext cx="8229600" cy="151216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Models evolution of plasma in a single strand.</a:t>
            </a:r>
          </a:p>
          <a:p>
            <a:r>
              <a:rPr lang="en-GB" dirty="0" smtClean="0"/>
              <a:t>0D model : average T, n, P for each strand.</a:t>
            </a:r>
          </a:p>
          <a:p>
            <a:r>
              <a:rPr lang="en-GB" dirty="0" smtClean="0"/>
              <a:t>Equates the enthalpy flux with excess deficit of heat flux relative to transition region loss rate.</a:t>
            </a:r>
          </a:p>
          <a:p>
            <a:pPr>
              <a:buNone/>
            </a:pPr>
            <a:endParaRPr lang="en-GB" dirty="0"/>
          </a:p>
          <a:p>
            <a:pPr lvl="8"/>
            <a:endParaRPr lang="en-GB" dirty="0" smtClean="0"/>
          </a:p>
        </p:txBody>
      </p:sp>
      <p:pic>
        <p:nvPicPr>
          <p:cNvPr id="4" name="Picture 3" descr="pressure_eq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895528" y="2564904"/>
            <a:ext cx="4248472" cy="1104736"/>
          </a:xfrm>
          <a:prstGeom prst="rect">
            <a:avLst/>
          </a:prstGeom>
        </p:spPr>
      </p:pic>
      <p:pic>
        <p:nvPicPr>
          <p:cNvPr id="5" name="Picture 4" descr="density_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4392488" cy="1275511"/>
          </a:xfrm>
          <a:prstGeom prst="rect">
            <a:avLst/>
          </a:prstGeom>
        </p:spPr>
      </p:pic>
      <p:pic>
        <p:nvPicPr>
          <p:cNvPr id="6" name="Picture 5" descr="temp_e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301208"/>
            <a:ext cx="3744416" cy="1028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335699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Q</a:t>
            </a:r>
            <a:r>
              <a:rPr lang="en-GB" b="1" dirty="0" smtClean="0"/>
              <a:t> </a:t>
            </a:r>
            <a:r>
              <a:rPr lang="en-GB" dirty="0" smtClean="0"/>
              <a:t>- volumetric heating rate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</a:t>
            </a:r>
            <a:r>
              <a:rPr lang="en-GB" dirty="0" smtClean="0"/>
              <a:t>  -  electron number density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 </a:t>
            </a:r>
            <a:r>
              <a:rPr lang="en-GB" b="1" dirty="0" smtClean="0"/>
              <a:t> </a:t>
            </a:r>
            <a:r>
              <a:rPr lang="en-GB" dirty="0" smtClean="0"/>
              <a:t>- Temperature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  - Pressure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</a:t>
            </a:r>
            <a:r>
              <a:rPr lang="en-GB" dirty="0" smtClean="0"/>
              <a:t>  - Length of strand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</a:t>
            </a:r>
            <a:r>
              <a:rPr lang="en-GB" sz="800" b="1" dirty="0" smtClean="0">
                <a:solidFill>
                  <a:srgbClr val="FF0000"/>
                </a:solidFill>
              </a:rPr>
              <a:t>0</a:t>
            </a:r>
            <a:r>
              <a:rPr lang="en-GB" dirty="0" smtClean="0"/>
              <a:t> – </a:t>
            </a:r>
            <a:r>
              <a:rPr lang="en-GB" dirty="0" err="1" smtClean="0"/>
              <a:t>F</a:t>
            </a:r>
            <a:r>
              <a:rPr lang="en-GB" sz="1050" dirty="0" err="1" smtClean="0"/>
              <a:t>c</a:t>
            </a:r>
            <a:r>
              <a:rPr lang="en-GB" sz="1050" dirty="0" smtClean="0"/>
              <a:t> 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Heat flux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418058"/>
          </a:xfrm>
        </p:spPr>
        <p:txBody>
          <a:bodyPr>
            <a:noAutofit/>
          </a:bodyPr>
          <a:lstStyle/>
          <a:p>
            <a:r>
              <a:rPr lang="en-GB" sz="3200" dirty="0" smtClean="0"/>
              <a:t>EBTEL model cont’d</a:t>
            </a:r>
            <a:endParaRPr lang="en-GB" sz="3200" dirty="0"/>
          </a:p>
        </p:txBody>
      </p:sp>
      <p:pic>
        <p:nvPicPr>
          <p:cNvPr id="4" name="Content Placeholder 3" descr="approx_coronal_radloss_e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2952328" cy="971550"/>
          </a:xfrm>
        </p:spPr>
      </p:pic>
      <p:pic>
        <p:nvPicPr>
          <p:cNvPr id="5" name="Picture 4" descr="c1_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1825" y="692696"/>
            <a:ext cx="2162175" cy="1152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1916832"/>
            <a:ext cx="7920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/>
              <a:t>Inputs: </a:t>
            </a:r>
            <a:r>
              <a:rPr lang="en-GB" dirty="0" smtClean="0"/>
              <a:t>	</a:t>
            </a:r>
            <a:r>
              <a:rPr lang="en-GB" sz="2000" dirty="0" smtClean="0"/>
              <a:t>- initial temp, density and pressure</a:t>
            </a:r>
          </a:p>
          <a:p>
            <a:r>
              <a:rPr lang="en-GB" sz="2000" dirty="0" smtClean="0"/>
              <a:t>		- scalar parameters </a:t>
            </a:r>
            <a:r>
              <a:rPr lang="en-GB" sz="2000" dirty="0" smtClean="0">
                <a:solidFill>
                  <a:srgbClr val="FF0000"/>
                </a:solidFill>
              </a:rPr>
              <a:t>c1</a:t>
            </a:r>
            <a:r>
              <a:rPr lang="en-GB" sz="2000" dirty="0" smtClean="0"/>
              <a:t>, and total heating 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𝛌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		- Loop </a:t>
            </a:r>
            <a:r>
              <a:rPr lang="en-GB" sz="2000" dirty="0" smtClean="0">
                <a:solidFill>
                  <a:srgbClr val="FF0000"/>
                </a:solidFill>
              </a:rPr>
              <a:t>length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FF0000"/>
                </a:solidFill>
              </a:rPr>
              <a:t>L</a:t>
            </a:r>
            <a:r>
              <a:rPr lang="en-GB" sz="2000" dirty="0" smtClean="0"/>
              <a:t>): interpolated so increases for 			  different strands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EBTEL:</a:t>
            </a:r>
            <a:r>
              <a:rPr lang="en-GB" dirty="0" smtClean="0"/>
              <a:t>	</a:t>
            </a:r>
            <a:r>
              <a:rPr lang="en-GB" sz="2000" dirty="0" smtClean="0"/>
              <a:t>-Calculates initial </a:t>
            </a:r>
            <a:r>
              <a:rPr lang="en-GB" sz="2000" dirty="0" err="1" smtClean="0"/>
              <a:t>Rc</a:t>
            </a:r>
            <a:r>
              <a:rPr lang="en-GB" sz="2000" dirty="0" smtClean="0"/>
              <a:t>  from equation above</a:t>
            </a:r>
          </a:p>
          <a:p>
            <a:r>
              <a:rPr lang="en-GB" sz="2000" dirty="0" smtClean="0"/>
              <a:t> 		-Use C1 to calculate </a:t>
            </a:r>
            <a:r>
              <a:rPr lang="en-GB" sz="2000" dirty="0" err="1" smtClean="0"/>
              <a:t>Rtr</a:t>
            </a:r>
            <a:r>
              <a:rPr lang="en-GB" sz="2000" dirty="0" smtClean="0"/>
              <a:t>  .</a:t>
            </a:r>
          </a:p>
          <a:p>
            <a:r>
              <a:rPr lang="en-GB" sz="2000" dirty="0" smtClean="0"/>
              <a:t>		- Sub into 3 diff </a:t>
            </a:r>
            <a:r>
              <a:rPr lang="en-GB" sz="2000" dirty="0" err="1" smtClean="0"/>
              <a:t>eq.’s</a:t>
            </a:r>
            <a:r>
              <a:rPr lang="en-GB" sz="2000" dirty="0" smtClean="0"/>
              <a:t> to find rate of change and new 	  	  average n, P, T, then repeat</a:t>
            </a:r>
          </a:p>
          <a:p>
            <a:endParaRPr lang="en-GB" sz="22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Output:</a:t>
            </a:r>
            <a:r>
              <a:rPr lang="en-GB" dirty="0" smtClean="0"/>
              <a:t>	</a:t>
            </a:r>
            <a:r>
              <a:rPr lang="en-GB" sz="2000" dirty="0" smtClean="0"/>
              <a:t>- </a:t>
            </a:r>
            <a:r>
              <a:rPr lang="en-GB" sz="2000" dirty="0" smtClean="0">
                <a:solidFill>
                  <a:srgbClr val="FF0000"/>
                </a:solidFill>
              </a:rPr>
              <a:t>Average </a:t>
            </a:r>
            <a:r>
              <a:rPr lang="en-GB" sz="2000" dirty="0" err="1" smtClean="0">
                <a:solidFill>
                  <a:srgbClr val="FF0000"/>
                </a:solidFill>
              </a:rPr>
              <a:t>T,n,P</a:t>
            </a:r>
            <a:r>
              <a:rPr lang="en-GB" sz="2000" dirty="0" smtClean="0">
                <a:solidFill>
                  <a:srgbClr val="FF0000"/>
                </a:solidFill>
              </a:rPr>
              <a:t> at each time for each individual flux 		  tube</a:t>
            </a:r>
            <a:r>
              <a:rPr lang="en-GB" sz="2000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Use to make calculations and compare with observations</a:t>
            </a:r>
            <a:endParaRPr lang="en-GB" sz="2200" dirty="0"/>
          </a:p>
        </p:txBody>
      </p:sp>
      <p:pic>
        <p:nvPicPr>
          <p:cNvPr id="11" name="Picture 10" descr="heatfl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764704"/>
            <a:ext cx="3024336" cy="100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346050"/>
          </a:xfrm>
        </p:spPr>
        <p:txBody>
          <a:bodyPr>
            <a:noAutofit/>
          </a:bodyPr>
          <a:lstStyle/>
          <a:p>
            <a:r>
              <a:rPr lang="en-GB" sz="3200" dirty="0" smtClean="0"/>
              <a:t>Single Flux Tube Analysis </a:t>
            </a:r>
            <a:endParaRPr lang="en-GB" sz="3200" dirty="0"/>
          </a:p>
        </p:txBody>
      </p:sp>
      <p:pic>
        <p:nvPicPr>
          <p:cNvPr id="4" name="Content Placeholder 3" descr="presentation_ind_pixal_densitycomp_scl0=1.9_scl2=1.5_3.0_4.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253" y="836712"/>
            <a:ext cx="4139849" cy="4608512"/>
          </a:xfrm>
        </p:spPr>
      </p:pic>
      <p:pic>
        <p:nvPicPr>
          <p:cNvPr id="6" name="Picture 5" descr="presentation_ind_pixal_temprcomp_scl0=1.9_scl2=1.5_3.0_4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36712"/>
            <a:ext cx="3995936" cy="4622749"/>
          </a:xfrm>
          <a:prstGeom prst="rect">
            <a:avLst/>
          </a:prstGeom>
        </p:spPr>
      </p:pic>
      <p:pic>
        <p:nvPicPr>
          <p:cNvPr id="5" name="Picture 4" descr="c1_e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0"/>
            <a:ext cx="2162175" cy="836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54452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Increased C1</a:t>
            </a:r>
            <a:r>
              <a:rPr lang="en-GB" b="1" dirty="0" smtClean="0">
                <a:solidFill>
                  <a:srgbClr val="FF0000"/>
                </a:solidFill>
                <a:latin typeface="Cambria Math"/>
                <a:ea typeface="Cambria Math"/>
              </a:rPr>
              <a:t>→</a:t>
            </a:r>
            <a:r>
              <a:rPr lang="en-GB" dirty="0" smtClean="0">
                <a:solidFill>
                  <a:srgbClr val="FF0000"/>
                </a:solidFill>
                <a:latin typeface="Cambria Math"/>
                <a:ea typeface="Cambria Math"/>
              </a:rPr>
              <a:t> Greater total energy input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ambria Math"/>
                <a:ea typeface="Cambria Math"/>
              </a:rPr>
              <a:t>	           → </a:t>
            </a:r>
            <a:r>
              <a:rPr lang="en-GB" dirty="0" smtClean="0">
                <a:solidFill>
                  <a:srgbClr val="FF0000"/>
                </a:solidFill>
                <a:latin typeface="Cambria Math"/>
                <a:ea typeface="Cambria Math"/>
              </a:rPr>
              <a:t>Greater </a:t>
            </a:r>
            <a:r>
              <a:rPr lang="en-GB" dirty="0" err="1" smtClean="0">
                <a:solidFill>
                  <a:srgbClr val="FF0000"/>
                </a:solidFill>
                <a:latin typeface="Cambria Math"/>
                <a:ea typeface="Cambria Math"/>
              </a:rPr>
              <a:t>Rtr</a:t>
            </a:r>
            <a:r>
              <a:rPr lang="en-GB" b="1" dirty="0" smtClean="0">
                <a:solidFill>
                  <a:srgbClr val="FF0000"/>
                </a:solidFill>
                <a:latin typeface="Cambria Math"/>
                <a:ea typeface="Cambria Math"/>
              </a:rPr>
              <a:t>  </a:t>
            </a:r>
            <a:r>
              <a:rPr lang="en-GB" dirty="0" smtClean="0">
                <a:solidFill>
                  <a:srgbClr val="FF0000"/>
                </a:solidFill>
                <a:latin typeface="Cambria Math"/>
                <a:ea typeface="Cambria Math"/>
              </a:rPr>
              <a:t>to </a:t>
            </a:r>
            <a:r>
              <a:rPr lang="en-GB" dirty="0" err="1" smtClean="0">
                <a:solidFill>
                  <a:srgbClr val="FF0000"/>
                </a:solidFill>
                <a:latin typeface="Cambria Math"/>
                <a:ea typeface="Cambria Math"/>
              </a:rPr>
              <a:t>Rc</a:t>
            </a:r>
            <a:r>
              <a:rPr lang="en-GB" dirty="0" smtClean="0">
                <a:solidFill>
                  <a:srgbClr val="FF0000"/>
                </a:solidFill>
                <a:latin typeface="Cambria Math"/>
                <a:ea typeface="Cambria Math"/>
              </a:rPr>
              <a:t>  ratio</a:t>
            </a:r>
          </a:p>
          <a:p>
            <a:r>
              <a:rPr lang="en-GB" dirty="0" smtClean="0">
                <a:solidFill>
                  <a:srgbClr val="FF0000"/>
                </a:solidFill>
                <a:latin typeface="Cambria Math"/>
                <a:ea typeface="Cambria Math"/>
              </a:rPr>
              <a:t>	           </a:t>
            </a:r>
            <a:r>
              <a:rPr lang="en-GB" b="1" dirty="0" smtClean="0">
                <a:solidFill>
                  <a:srgbClr val="FF0000"/>
                </a:solidFill>
                <a:latin typeface="Cambria Math"/>
                <a:ea typeface="Cambria Math"/>
              </a:rPr>
              <a:t>→ </a:t>
            </a:r>
            <a:r>
              <a:rPr lang="en-GB" dirty="0" smtClean="0">
                <a:latin typeface="Cambria Math"/>
                <a:ea typeface="Cambria Math"/>
              </a:rPr>
              <a:t>After heating see less density: as less plasma as less evaporation</a:t>
            </a:r>
          </a:p>
          <a:p>
            <a:r>
              <a:rPr lang="en-GB" dirty="0" smtClean="0">
                <a:solidFill>
                  <a:srgbClr val="FF0000"/>
                </a:solidFill>
                <a:latin typeface="Cambria Math"/>
                <a:ea typeface="Cambria Math"/>
              </a:rPr>
              <a:t>	           </a:t>
            </a:r>
            <a:r>
              <a:rPr lang="en-GB" b="1" dirty="0" smtClean="0">
                <a:solidFill>
                  <a:srgbClr val="FF0000"/>
                </a:solidFill>
                <a:latin typeface="Cambria Math"/>
                <a:ea typeface="Cambria Math"/>
              </a:rPr>
              <a:t>→ </a:t>
            </a:r>
            <a:r>
              <a:rPr lang="en-GB" dirty="0" smtClean="0">
                <a:latin typeface="Cambria Math"/>
                <a:ea typeface="Cambria Math"/>
              </a:rPr>
              <a:t>Less </a:t>
            </a:r>
            <a:r>
              <a:rPr lang="en-GB" dirty="0" err="1" smtClean="0">
                <a:latin typeface="Cambria Math"/>
                <a:ea typeface="Cambria Math"/>
              </a:rPr>
              <a:t>Rc</a:t>
            </a:r>
            <a:r>
              <a:rPr lang="en-GB" dirty="0" smtClean="0">
                <a:latin typeface="Cambria Math"/>
                <a:ea typeface="Cambria Math"/>
              </a:rPr>
              <a:t> : cools more slowly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present_ind_pixal_171aiacomp_scl0=1.9_scl2=1.5_3.0_4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6672"/>
            <a:ext cx="4067944" cy="3081536"/>
          </a:xfrm>
          <a:prstGeom prst="rect">
            <a:avLst/>
          </a:prstGeom>
        </p:spPr>
      </p:pic>
      <p:pic>
        <p:nvPicPr>
          <p:cNvPr id="11" name="Picture 10" descr="2presentation_ind_pixal_goescomp_scl0=1.9_scl2=1.5_2.5_4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6672"/>
            <a:ext cx="4032448" cy="3089797"/>
          </a:xfrm>
          <a:prstGeom prst="rect">
            <a:avLst/>
          </a:prstGeom>
        </p:spPr>
      </p:pic>
      <p:pic>
        <p:nvPicPr>
          <p:cNvPr id="7" name="Picture 6" descr="2present_ind_pixal_94aiacomp_scl0=1.9_scl2=1.5_3.0_4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9" y="3573016"/>
            <a:ext cx="4032448" cy="3284984"/>
          </a:xfrm>
          <a:prstGeom prst="rect">
            <a:avLst/>
          </a:prstGeom>
        </p:spPr>
      </p:pic>
      <p:pic>
        <p:nvPicPr>
          <p:cNvPr id="9" name="Picture 8" descr="2present_ind_pixal_335aiacomp_scl0=1.9_scl2=1.5_3.0_4.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5" y="3589040"/>
            <a:ext cx="4067945" cy="326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44016"/>
          </a:xfrm>
        </p:spPr>
        <p:txBody>
          <a:bodyPr>
            <a:noAutofit/>
          </a:bodyPr>
          <a:lstStyle/>
          <a:p>
            <a:r>
              <a:rPr lang="en-GB" sz="3200" dirty="0" smtClean="0"/>
              <a:t>Single Flux Tube Analysis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216024"/>
          </a:xfrm>
        </p:spPr>
        <p:txBody>
          <a:bodyPr>
            <a:noAutofit/>
          </a:bodyPr>
          <a:lstStyle/>
          <a:p>
            <a:r>
              <a:rPr lang="en-GB" sz="3200" dirty="0" smtClean="0"/>
              <a:t>Temperature and Density Distribution</a:t>
            </a:r>
            <a:endParaRPr lang="en-GB" sz="3200" dirty="0"/>
          </a:p>
        </p:txBody>
      </p:sp>
      <p:pic>
        <p:nvPicPr>
          <p:cNvPr id="5" name="Content Placeholder 4" descr="present_peak_densityandtem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49488"/>
            <a:ext cx="7776864" cy="4608512"/>
          </a:xfrm>
        </p:spPr>
      </p:pic>
      <p:sp>
        <p:nvSpPr>
          <p:cNvPr id="6" name="TextBox 5"/>
          <p:cNvSpPr txBox="1"/>
          <p:nvPr/>
        </p:nvSpPr>
        <p:spPr>
          <a:xfrm>
            <a:off x="1403648" y="692696"/>
            <a:ext cx="7360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 982 flux tubes</a:t>
            </a:r>
          </a:p>
          <a:p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 Ranges are consistent with expected values</a:t>
            </a:r>
          </a:p>
          <a:p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 Use  T and n for each flux tube to calculate expected radiation and </a:t>
            </a:r>
          </a:p>
          <a:p>
            <a:r>
              <a:rPr lang="en-GB" dirty="0" smtClean="0"/>
              <a:t>     compare with obs.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49038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Comparison With Observed Data</a:t>
            </a:r>
            <a:endParaRPr lang="en-GB" sz="3200" dirty="0"/>
          </a:p>
        </p:txBody>
      </p:sp>
      <p:pic>
        <p:nvPicPr>
          <p:cNvPr id="6" name="Picture 5" descr="present_nevenbetter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980728"/>
            <a:ext cx="8028384" cy="5877272"/>
          </a:xfrm>
          <a:prstGeom prst="rect">
            <a:avLst/>
          </a:prstGeom>
        </p:spPr>
      </p:pic>
      <p:pic>
        <p:nvPicPr>
          <p:cNvPr id="7" name="Picture 6" descr="p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9744" y="188640"/>
            <a:ext cx="2304256" cy="718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1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836712"/>
            <a:ext cx="4608512" cy="3312368"/>
          </a:xfrm>
          <a:prstGeom prst="rect">
            <a:avLst/>
          </a:prstGeom>
        </p:spPr>
      </p:pic>
      <p:pic>
        <p:nvPicPr>
          <p:cNvPr id="4" name="Picture 3" descr="171pic_at14.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221088"/>
            <a:ext cx="2304256" cy="1927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6237312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Time :14.30 UT</a:t>
            </a:r>
            <a:endParaRPr lang="en-GB" dirty="0"/>
          </a:p>
        </p:txBody>
      </p:sp>
      <p:pic>
        <p:nvPicPr>
          <p:cNvPr id="6" name="Picture 5" descr="171pic_at15.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980728"/>
            <a:ext cx="2066168" cy="183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2852936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Time: 15.35 UT</a:t>
            </a:r>
            <a:endParaRPr lang="en-GB" dirty="0"/>
          </a:p>
        </p:txBody>
      </p:sp>
      <p:pic>
        <p:nvPicPr>
          <p:cNvPr id="8" name="Picture 7" descr="171pic_at14.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212976"/>
            <a:ext cx="2160240" cy="1927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5229200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Time: 14.16 UT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19099107">
            <a:off x="3257151" y="2928332"/>
            <a:ext cx="1566948" cy="107112"/>
          </a:xfrm>
          <a:prstGeom prst="rightArrow">
            <a:avLst>
              <a:gd name="adj1" fmla="val 50000"/>
              <a:gd name="adj2" fmla="val 557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8171579" flipV="1">
            <a:off x="5820595" y="2181151"/>
            <a:ext cx="1241591" cy="153778"/>
          </a:xfrm>
          <a:prstGeom prst="rightArrow">
            <a:avLst>
              <a:gd name="adj1" fmla="val 50000"/>
              <a:gd name="adj2" fmla="val 557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5521586">
            <a:off x="3818943" y="2947857"/>
            <a:ext cx="2782063" cy="141222"/>
          </a:xfrm>
          <a:prstGeom prst="rightArrow">
            <a:avLst>
              <a:gd name="adj1" fmla="val 50000"/>
              <a:gd name="adj2" fmla="val 557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171pic_at15.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933056"/>
            <a:ext cx="2128044" cy="1780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04248" y="5805264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r>
              <a:rPr lang="en-GB" smtClean="0"/>
              <a:t>: </a:t>
            </a:r>
            <a:r>
              <a:rPr lang="en-GB" smtClean="0"/>
              <a:t>15.10 </a:t>
            </a:r>
            <a:r>
              <a:rPr lang="en-GB" dirty="0" smtClean="0"/>
              <a:t>UT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15000287">
            <a:off x="4799663" y="3431503"/>
            <a:ext cx="2539583" cy="117370"/>
          </a:xfrm>
          <a:prstGeom prst="rightArrow">
            <a:avLst>
              <a:gd name="adj1" fmla="val 50000"/>
              <a:gd name="adj2" fmla="val 557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41837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Observed Coronal structures that radiate at 171 Angstroms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418376"/>
          </a:xfrm>
        </p:spPr>
        <p:txBody>
          <a:bodyPr>
            <a:noAutofit/>
          </a:bodyPr>
          <a:lstStyle/>
          <a:p>
            <a:r>
              <a:rPr lang="en-GB" sz="3200" dirty="0" smtClean="0"/>
              <a:t>Conclusions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764704"/>
            <a:ext cx="7740352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Calculated radiation using EBTEL fits reasonably well with observed values  </a:t>
            </a:r>
          </a:p>
          <a:p>
            <a:endParaRPr lang="en-GB" sz="600" dirty="0" smtClean="0"/>
          </a:p>
          <a:p>
            <a:pPr>
              <a:buNone/>
            </a:pPr>
            <a:r>
              <a:rPr lang="en-GB" dirty="0" smtClean="0"/>
              <a:t>                Supports </a:t>
            </a:r>
            <a:r>
              <a:rPr lang="en-GB" dirty="0" smtClean="0">
                <a:solidFill>
                  <a:srgbClr val="FF0000"/>
                </a:solidFill>
              </a:rPr>
              <a:t>use of Individual strand Heating Function from UV obs</a:t>
            </a:r>
            <a:r>
              <a:rPr lang="en-GB" dirty="0" smtClean="0"/>
              <a:t>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Effect of C1 : </a:t>
            </a:r>
          </a:p>
          <a:p>
            <a:pPr>
              <a:buNone/>
            </a:pPr>
            <a:r>
              <a:rPr lang="en-GB" dirty="0" smtClean="0"/>
              <a:t>		Some</a:t>
            </a:r>
            <a:r>
              <a:rPr lang="en-GB" dirty="0" smtClean="0">
                <a:solidFill>
                  <a:srgbClr val="FF0000"/>
                </a:solidFill>
              </a:rPr>
              <a:t> wavelengths </a:t>
            </a:r>
            <a:r>
              <a:rPr lang="en-GB" dirty="0" smtClean="0"/>
              <a:t>more sensitive </a:t>
            </a:r>
          </a:p>
          <a:p>
            <a:pPr>
              <a:buNone/>
            </a:pPr>
            <a:endParaRPr lang="en-GB" sz="900" dirty="0" smtClean="0"/>
          </a:p>
          <a:p>
            <a:pPr>
              <a:buNone/>
            </a:pPr>
            <a:endParaRPr lang="en-GB" sz="900" dirty="0" smtClean="0"/>
          </a:p>
          <a:p>
            <a:r>
              <a:rPr lang="en-GB" dirty="0" smtClean="0"/>
              <a:t>Effect of Inaccurate Response functions</a:t>
            </a:r>
          </a:p>
          <a:p>
            <a:pPr>
              <a:buNone/>
            </a:pPr>
            <a:endParaRPr lang="en-GB" sz="900" dirty="0" smtClean="0"/>
          </a:p>
          <a:p>
            <a:pPr>
              <a:buNone/>
            </a:pPr>
            <a:endParaRPr lang="en-GB" sz="900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In the Future?</a:t>
            </a:r>
          </a:p>
          <a:p>
            <a:pPr>
              <a:buNone/>
            </a:pPr>
            <a:r>
              <a:rPr lang="en-GB" dirty="0" smtClean="0"/>
              <a:t>	Physical model to determine how C1 should change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63688" y="1700808"/>
            <a:ext cx="936104" cy="2160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References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0527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980728"/>
            <a:ext cx="759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Klimchuk</a:t>
            </a:r>
            <a:r>
              <a:rPr lang="en-GB" sz="1600" dirty="0" smtClean="0"/>
              <a:t>, A. J., </a:t>
            </a:r>
            <a:r>
              <a:rPr lang="en-GB" sz="1600" dirty="0" err="1" smtClean="0"/>
              <a:t>Patsourakos</a:t>
            </a:r>
            <a:r>
              <a:rPr lang="en-GB" sz="1600" dirty="0" smtClean="0"/>
              <a:t>, S., Cargill, P. J. 2008, </a:t>
            </a:r>
            <a:r>
              <a:rPr lang="en-GB" sz="1600" dirty="0" err="1" smtClean="0"/>
              <a:t>ApJ</a:t>
            </a:r>
            <a:r>
              <a:rPr lang="en-GB" sz="1600" dirty="0" smtClean="0"/>
              <a:t>, 682, 1351</a:t>
            </a:r>
          </a:p>
          <a:p>
            <a:endParaRPr lang="en-GB" sz="800" dirty="0" smtClean="0"/>
          </a:p>
          <a:p>
            <a:r>
              <a:rPr lang="fr-FR" sz="1600" dirty="0" err="1" smtClean="0"/>
              <a:t>Longcope</a:t>
            </a:r>
            <a:r>
              <a:rPr lang="fr-FR" sz="1600" dirty="0" smtClean="0"/>
              <a:t>, D., Des Jardins, A., </a:t>
            </a:r>
            <a:r>
              <a:rPr lang="fr-FR" sz="1600" dirty="0" err="1" smtClean="0"/>
              <a:t>Carranza</a:t>
            </a:r>
            <a:r>
              <a:rPr lang="fr-FR" sz="1600" dirty="0" smtClean="0"/>
              <a:t>-</a:t>
            </a:r>
            <a:r>
              <a:rPr lang="fr-FR" sz="1600" dirty="0" err="1" smtClean="0"/>
              <a:t>Fulmer</a:t>
            </a:r>
            <a:r>
              <a:rPr lang="fr-FR" sz="1600" dirty="0" smtClean="0"/>
              <a:t>, T., Qiu, J., 2010, </a:t>
            </a:r>
            <a:r>
              <a:rPr lang="fr-FR" sz="1600" dirty="0" err="1" smtClean="0"/>
              <a:t>Solar</a:t>
            </a:r>
            <a:r>
              <a:rPr lang="fr-FR" sz="1600" dirty="0" smtClean="0"/>
              <a:t> </a:t>
            </a:r>
            <a:r>
              <a:rPr lang="fr-FR" sz="1600" dirty="0" err="1" smtClean="0"/>
              <a:t>Physics</a:t>
            </a:r>
            <a:r>
              <a:rPr lang="fr-FR" sz="1600" dirty="0" smtClean="0"/>
              <a:t>, 267, 107</a:t>
            </a:r>
            <a:endParaRPr lang="en-GB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648" y="2420888"/>
            <a:ext cx="7498080" cy="6480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Acknowledgements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</a:t>
            </a:r>
            <a:r>
              <a:rPr lang="en-GB" dirty="0" err="1" smtClean="0"/>
              <a:t>Jiong</a:t>
            </a:r>
            <a:r>
              <a:rPr lang="en-GB" dirty="0" smtClean="0"/>
              <a:t> </a:t>
            </a:r>
            <a:r>
              <a:rPr lang="en-GB" dirty="0" err="1" smtClean="0"/>
              <a:t>Qiu</a:t>
            </a:r>
            <a:r>
              <a:rPr lang="en-GB" dirty="0" smtClean="0"/>
              <a:t> for her patience and guidance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MSU Physics faculty for their warm welcome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All the REU Students 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Contents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916832"/>
            <a:ext cx="6048672" cy="3096344"/>
          </a:xfrm>
        </p:spPr>
        <p:txBody>
          <a:bodyPr>
            <a:normAutofit/>
          </a:bodyPr>
          <a:lstStyle/>
          <a:p>
            <a:pPr lvl="1" algn="just">
              <a:buBlip>
                <a:blip r:embed="rId2"/>
              </a:buBlip>
            </a:pPr>
            <a:r>
              <a:rPr lang="en-GB" sz="3200" dirty="0" smtClean="0"/>
              <a:t>Background: Reconnection</a:t>
            </a:r>
          </a:p>
          <a:p>
            <a:pPr lvl="1" algn="just">
              <a:buBlip>
                <a:blip r:embed="rId2"/>
              </a:buBlip>
            </a:pPr>
            <a:r>
              <a:rPr lang="en-GB" sz="3200" dirty="0" smtClean="0"/>
              <a:t>Project summary</a:t>
            </a:r>
          </a:p>
          <a:p>
            <a:pPr lvl="1" algn="just">
              <a:buBlip>
                <a:blip r:embed="rId2"/>
              </a:buBlip>
            </a:pPr>
            <a:r>
              <a:rPr lang="en-GB" sz="3200" dirty="0" smtClean="0"/>
              <a:t>Method</a:t>
            </a:r>
          </a:p>
          <a:p>
            <a:pPr lvl="1" algn="just">
              <a:buBlip>
                <a:blip r:embed="rId2"/>
              </a:buBlip>
            </a:pPr>
            <a:r>
              <a:rPr lang="en-GB" sz="3200" dirty="0" smtClean="0"/>
              <a:t>Data Analysis</a:t>
            </a:r>
          </a:p>
          <a:p>
            <a:pPr lvl="1" algn="just">
              <a:buBlip>
                <a:blip r:embed="rId2"/>
              </a:buBlip>
            </a:pPr>
            <a:r>
              <a:rPr lang="en-GB" sz="3200" dirty="0" smtClean="0"/>
              <a:t>Conclusions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56239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Magnetic Reconnection in Solar flares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737320"/>
            <a:ext cx="3528392" cy="564400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Where oppositely directed field lines are brought in close proximity and reconnect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Become a lower energy state: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rgbClr val="FFC000"/>
                </a:solidFill>
              </a:rPr>
              <a:t>-&gt;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energy release</a:t>
            </a:r>
          </a:p>
          <a:p>
            <a:endParaRPr lang="en-GB" sz="2000" dirty="0" smtClean="0"/>
          </a:p>
          <a:p>
            <a:r>
              <a:rPr lang="en-GB" sz="2000" dirty="0" smtClean="0"/>
              <a:t>Thermal and non-thermal electrons channelled down the loop </a:t>
            </a:r>
            <a:r>
              <a:rPr lang="en-GB" sz="2000" b="1" dirty="0" smtClean="0">
                <a:solidFill>
                  <a:srgbClr val="FFC000"/>
                </a:solidFill>
              </a:rPr>
              <a:t>-&gt;</a:t>
            </a:r>
            <a:r>
              <a:rPr lang="en-GB" sz="2000" dirty="0" smtClean="0"/>
              <a:t>emit </a:t>
            </a:r>
            <a:r>
              <a:rPr lang="en-GB" sz="2000" dirty="0" smtClean="0">
                <a:solidFill>
                  <a:srgbClr val="FF0000"/>
                </a:solidFill>
              </a:rPr>
              <a:t>hard  and soft X rays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Heat flux along flux tubes heat Chromosphere </a:t>
            </a:r>
            <a:r>
              <a:rPr lang="en-GB" sz="2000" b="1" dirty="0" smtClean="0">
                <a:solidFill>
                  <a:srgbClr val="FFC000"/>
                </a:solidFill>
              </a:rPr>
              <a:t>-&gt;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UV</a:t>
            </a:r>
          </a:p>
          <a:p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365104"/>
            <a:ext cx="3528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Heated plasma in Chromosphere can rise into the loop - </a:t>
            </a:r>
            <a:r>
              <a:rPr lang="en-GB" sz="2000" dirty="0" err="1" smtClean="0">
                <a:solidFill>
                  <a:srgbClr val="FF0000"/>
                </a:solidFill>
              </a:rPr>
              <a:t>Chromospheric</a:t>
            </a:r>
            <a:r>
              <a:rPr lang="en-GB" sz="2000" dirty="0" smtClean="0">
                <a:solidFill>
                  <a:srgbClr val="FF0000"/>
                </a:solidFill>
              </a:rPr>
              <a:t> evaporation</a:t>
            </a:r>
          </a:p>
          <a:p>
            <a:r>
              <a:rPr lang="en-GB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plasma cools and drains – </a:t>
            </a:r>
            <a:r>
              <a:rPr lang="en-GB" sz="2000" dirty="0" err="1" smtClean="0">
                <a:solidFill>
                  <a:srgbClr val="FF0000"/>
                </a:solidFill>
              </a:rPr>
              <a:t>Chromospheric</a:t>
            </a:r>
            <a:r>
              <a:rPr lang="en-GB" sz="2000" dirty="0" smtClean="0">
                <a:solidFill>
                  <a:srgbClr val="FF0000"/>
                </a:solidFill>
              </a:rPr>
              <a:t> condensation</a:t>
            </a:r>
          </a:p>
        </p:txBody>
      </p:sp>
      <p:pic>
        <p:nvPicPr>
          <p:cNvPr id="9" name="Picture 8" descr="solarflare mod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20688"/>
            <a:ext cx="3658612" cy="3528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418376"/>
          </a:xfrm>
        </p:spPr>
        <p:txBody>
          <a:bodyPr>
            <a:noAutofit/>
          </a:bodyPr>
          <a:lstStyle/>
          <a:p>
            <a:r>
              <a:rPr lang="en-GB" sz="3200" dirty="0" smtClean="0"/>
              <a:t>Magnetic Reconnection</a:t>
            </a:r>
            <a:endParaRPr lang="en-GB" sz="3200" dirty="0"/>
          </a:p>
        </p:txBody>
      </p:sp>
      <p:pic>
        <p:nvPicPr>
          <p:cNvPr id="5" name="movie3.mp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508104" y="188640"/>
            <a:ext cx="3456384" cy="3396867"/>
          </a:xfrm>
          <a:prstGeom prst="rect">
            <a:avLst/>
          </a:prstGeom>
        </p:spPr>
      </p:pic>
      <p:pic>
        <p:nvPicPr>
          <p:cNvPr id="6" name="Picture 41" descr="lo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780928"/>
            <a:ext cx="3886200" cy="3670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37444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GB" dirty="0" smtClean="0"/>
              <a:t> </a:t>
            </a:r>
            <a:r>
              <a:rPr lang="en-GB" sz="2000" dirty="0" smtClean="0"/>
              <a:t>Reconnection continues, new loops form above old, higher in corona</a:t>
            </a:r>
          </a:p>
          <a:p>
            <a:endParaRPr lang="en-GB" sz="800" dirty="0" smtClean="0"/>
          </a:p>
          <a:p>
            <a:pPr>
              <a:buBlip>
                <a:blip r:embed="rId6"/>
              </a:buBlip>
            </a:pPr>
            <a:r>
              <a:rPr lang="en-GB" sz="2000" dirty="0" smtClean="0"/>
              <a:t>Loops : 100’s of individual strands </a:t>
            </a:r>
            <a:r>
              <a:rPr lang="en-GB" sz="2000" dirty="0" smtClean="0">
                <a:solidFill>
                  <a:srgbClr val="FF0000"/>
                </a:solidFill>
              </a:rPr>
              <a:t>heated separately</a:t>
            </a:r>
          </a:p>
          <a:p>
            <a:endParaRPr lang="en-GB" sz="800" dirty="0" smtClean="0"/>
          </a:p>
          <a:p>
            <a:pPr>
              <a:buBlip>
                <a:blip r:embed="rId6"/>
              </a:buBlip>
            </a:pPr>
            <a:r>
              <a:rPr lang="en-GB" sz="2000" dirty="0" smtClean="0"/>
              <a:t>Footpoints move apart</a:t>
            </a:r>
          </a:p>
          <a:p>
            <a:pPr>
              <a:buBlip>
                <a:blip r:embed="rId6"/>
              </a:buBlip>
            </a:pPr>
            <a:endParaRPr lang="en-GB" dirty="0" smtClean="0"/>
          </a:p>
          <a:p>
            <a:pPr>
              <a:buBlip>
                <a:blip r:embed="rId6"/>
              </a:buBlip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220072" y="4509120"/>
          <a:ext cx="3744416" cy="1800200"/>
        </p:xfrm>
        <a:graphic>
          <a:graphicData uri="http://schemas.openxmlformats.org/presentationml/2006/ole">
            <p:oleObj spid="_x0000_s6145" name="Equation" r:id="rId7" imgW="1841400" imgH="8125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32040" y="378904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measure reconnection rate with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(Forbes)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8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6033864" cy="6206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Project 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4752528" cy="518457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What we know: </a:t>
            </a:r>
            <a:endParaRPr lang="en-GB" dirty="0" smtClean="0">
              <a:solidFill>
                <a:srgbClr val="00B050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en-GB" sz="2900" dirty="0" smtClean="0">
                <a:solidFill>
                  <a:srgbClr val="FF0000"/>
                </a:solidFill>
              </a:rPr>
              <a:t>know flux</a:t>
            </a:r>
            <a:r>
              <a:rPr lang="en-GB" sz="2900" dirty="0" smtClean="0"/>
              <a:t>: can measure reconnection</a:t>
            </a:r>
          </a:p>
          <a:p>
            <a:pPr lvl="2">
              <a:buFont typeface="Wingdings" pitchFamily="2" charset="2"/>
              <a:buChar char="ü"/>
            </a:pPr>
            <a:r>
              <a:rPr lang="en-GB" sz="2900" dirty="0" smtClean="0">
                <a:solidFill>
                  <a:srgbClr val="FF0000"/>
                </a:solidFill>
              </a:rPr>
              <a:t>Know radiation </a:t>
            </a:r>
            <a:r>
              <a:rPr lang="en-GB" sz="2900" dirty="0" smtClean="0"/>
              <a:t>(measured by GOES and AIA)</a:t>
            </a:r>
          </a:p>
          <a:p>
            <a:pPr lvl="2">
              <a:buNone/>
            </a:pPr>
            <a:r>
              <a:rPr lang="en-GB" sz="2900" dirty="0" smtClean="0"/>
              <a:t>Want to know link :how this energy is released!</a:t>
            </a:r>
          </a:p>
          <a:p>
            <a:pPr lvl="2">
              <a:buNone/>
            </a:pPr>
            <a:endParaRPr lang="en-GB" sz="1900" dirty="0" smtClean="0"/>
          </a:p>
          <a:p>
            <a:r>
              <a:rPr lang="en-GB" dirty="0" smtClean="0"/>
              <a:t>Specific Question:</a:t>
            </a:r>
          </a:p>
          <a:p>
            <a:pPr lvl="2">
              <a:buNone/>
            </a:pPr>
            <a:r>
              <a:rPr lang="en-GB" sz="2900" dirty="0" smtClean="0"/>
              <a:t> Link is : </a:t>
            </a:r>
            <a:r>
              <a:rPr lang="en-GB" sz="2900" b="1" dirty="0" smtClean="0">
                <a:solidFill>
                  <a:schemeClr val="accent2">
                    <a:lumMod val="75000"/>
                  </a:schemeClr>
                </a:solidFill>
              </a:rPr>
              <a:t>HEATING FUNCTION</a:t>
            </a:r>
            <a:r>
              <a:rPr lang="en-GB" sz="2900" dirty="0" smtClean="0"/>
              <a:t>	</a:t>
            </a:r>
            <a:endParaRPr lang="en-GB" dirty="0" smtClean="0"/>
          </a:p>
          <a:p>
            <a:r>
              <a:rPr lang="en-GB" dirty="0" smtClean="0"/>
              <a:t>Guess that UV pixel observations reflect heating -&gt; know times and place of heating.</a:t>
            </a:r>
          </a:p>
          <a:p>
            <a:endParaRPr lang="en-GB" sz="1900" dirty="0" smtClean="0"/>
          </a:p>
          <a:p>
            <a:r>
              <a:rPr lang="en-GB" dirty="0" smtClean="0"/>
              <a:t>Use model with heating function input to calculate radiation outputs and compare with GOES and AIA observations to see if our assumption is true.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903640" y="1772816"/>
            <a:ext cx="3240360" cy="442535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Reconnection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Heating Function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56176" y="2204864"/>
            <a:ext cx="484632" cy="324036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6768244" y="2312876"/>
            <a:ext cx="1224136" cy="864096"/>
          </a:xfrm>
          <a:prstGeom prst="curvedConnector3">
            <a:avLst>
              <a:gd name="adj1" fmla="val 4886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>
            <a:off x="6912260" y="4113076"/>
            <a:ext cx="1008112" cy="936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7624" y="620688"/>
            <a:ext cx="79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Big picture</a:t>
            </a:r>
            <a:r>
              <a:rPr lang="en-GB" sz="2000" dirty="0" smtClean="0"/>
              <a:t>: Understanding the relationship between reconnection and energy release.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Constructing a heating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980728"/>
            <a:ext cx="7056784" cy="561662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dirty="0" smtClean="0"/>
              <a:t>Model that each flare is made up of hundreds (thousands) of </a:t>
            </a:r>
            <a:r>
              <a:rPr lang="en-GB" dirty="0" err="1" smtClean="0"/>
              <a:t>ind</a:t>
            </a:r>
            <a:r>
              <a:rPr lang="en-GB" dirty="0" smtClean="0"/>
              <a:t>. Strands - each base is a pixel.</a:t>
            </a:r>
          </a:p>
          <a:p>
            <a:pPr>
              <a:buNone/>
            </a:pPr>
            <a:endParaRPr lang="en-GB" sz="1000" dirty="0" smtClean="0"/>
          </a:p>
          <a:p>
            <a:pPr>
              <a:buBlip>
                <a:blip r:embed="rId2"/>
              </a:buBlip>
            </a:pPr>
            <a:r>
              <a:rPr lang="en-GB" dirty="0" smtClean="0"/>
              <a:t>Formed and heated at </a:t>
            </a:r>
            <a:r>
              <a:rPr lang="en-GB" dirty="0" smtClean="0">
                <a:solidFill>
                  <a:srgbClr val="FF0000"/>
                </a:solidFill>
              </a:rPr>
              <a:t>different  times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sz="1000" dirty="0" smtClean="0"/>
          </a:p>
          <a:p>
            <a:pPr>
              <a:buBlip>
                <a:blip r:embed="rId2"/>
              </a:buBlip>
            </a:pPr>
            <a:r>
              <a:rPr lang="en-GB" dirty="0" smtClean="0"/>
              <a:t>Very bright </a:t>
            </a:r>
            <a:r>
              <a:rPr lang="en-GB" dirty="0" smtClean="0">
                <a:solidFill>
                  <a:srgbClr val="FF0000"/>
                </a:solidFill>
              </a:rPr>
              <a:t>U.V observations</a:t>
            </a:r>
            <a:r>
              <a:rPr lang="en-GB" dirty="0" smtClean="0"/>
              <a:t> at feet of loops appear almost </a:t>
            </a:r>
            <a:r>
              <a:rPr lang="en-GB" dirty="0" smtClean="0">
                <a:solidFill>
                  <a:srgbClr val="FF0000"/>
                </a:solidFill>
              </a:rPr>
              <a:t>instantaneously</a:t>
            </a:r>
          </a:p>
          <a:p>
            <a:pPr>
              <a:buNone/>
            </a:pPr>
            <a:endParaRPr lang="en-GB" sz="10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GB" dirty="0" smtClean="0"/>
              <a:t>So can use U.V to deduce </a:t>
            </a:r>
            <a:r>
              <a:rPr lang="en-GB" dirty="0" smtClean="0">
                <a:solidFill>
                  <a:srgbClr val="FF0000"/>
                </a:solidFill>
              </a:rPr>
              <a:t>reconnection rate </a:t>
            </a:r>
            <a:r>
              <a:rPr lang="en-GB" dirty="0" smtClean="0"/>
              <a:t>and can also calculate an </a:t>
            </a:r>
            <a:r>
              <a:rPr lang="en-GB" b="1" u="sng" dirty="0" smtClean="0"/>
              <a:t>individual heating function</a:t>
            </a:r>
            <a:r>
              <a:rPr lang="en-GB" dirty="0" smtClean="0"/>
              <a:t> for each strand.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sent_newind_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708920"/>
            <a:ext cx="5004048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88832" cy="418058"/>
          </a:xfrm>
        </p:spPr>
        <p:txBody>
          <a:bodyPr>
            <a:noAutofit/>
          </a:bodyPr>
          <a:lstStyle/>
          <a:p>
            <a:r>
              <a:rPr lang="en-GB" sz="3200" dirty="0" smtClean="0"/>
              <a:t>Constructing Heating Function cont’d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836712"/>
            <a:ext cx="3672408" cy="5616624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en-GB" dirty="0" smtClean="0"/>
              <a:t>Each pixel has an individual UV light curve and we want individual heating function to model rise time for each.</a:t>
            </a:r>
          </a:p>
          <a:p>
            <a:pPr>
              <a:buBlip>
                <a:blip r:embed="rId3"/>
              </a:buBlip>
            </a:pPr>
            <a:endParaRPr lang="en-GB" sz="1500" dirty="0" smtClean="0"/>
          </a:p>
          <a:p>
            <a:pPr>
              <a:buBlip>
                <a:blip r:embed="rId3"/>
              </a:buBlip>
            </a:pPr>
            <a:r>
              <a:rPr lang="en-GB" dirty="0" smtClean="0"/>
              <a:t>Can use different shapes to model UV rise: Gaussian, Linear </a:t>
            </a:r>
            <a:r>
              <a:rPr lang="en-GB" dirty="0" err="1" smtClean="0"/>
              <a:t>ect</a:t>
            </a:r>
            <a:r>
              <a:rPr lang="en-GB" dirty="0" smtClean="0"/>
              <a:t>. </a:t>
            </a:r>
          </a:p>
          <a:p>
            <a:pPr>
              <a:buBlip>
                <a:blip r:embed="rId3"/>
              </a:buBlip>
            </a:pPr>
            <a:endParaRPr lang="en-GB" sz="1100" dirty="0" smtClean="0"/>
          </a:p>
          <a:p>
            <a:pPr>
              <a:buBlip>
                <a:blip r:embed="rId3"/>
              </a:buBlip>
            </a:pPr>
            <a:r>
              <a:rPr lang="en-GB" dirty="0" smtClean="0"/>
              <a:t>For our purposes we used Gaussian: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		Observed UV</a:t>
            </a:r>
          </a:p>
          <a:p>
            <a:pPr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		Heating Function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8" name="Picture 7" descr="gaus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20688"/>
            <a:ext cx="3384375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096" y="630932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Time (minutes after 13.31 UT)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29009" y="2564904"/>
            <a:ext cx="4472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Comparison of Observed UV and Heat function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43608" y="188640"/>
          <a:ext cx="7343775" cy="5653087"/>
        </p:xfrm>
        <a:graphic>
          <a:graphicData uri="http://schemas.openxmlformats.org/presentationml/2006/ole">
            <p:oleObj spid="_x0000_s2050" name="Equation" r:id="rId3" imgW="4000320" imgH="313668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9" y="602128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Transition region</a:t>
            </a:r>
            <a:r>
              <a:rPr lang="en-GB" dirty="0" smtClean="0"/>
              <a:t>: Thin region between </a:t>
            </a:r>
            <a:r>
              <a:rPr lang="en-GB" dirty="0" err="1" smtClean="0"/>
              <a:t>Chromospere</a:t>
            </a:r>
            <a:r>
              <a:rPr lang="en-GB" dirty="0" smtClean="0"/>
              <a:t> and Corona, where most radiation is emitted.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2160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Resultant Heat Function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83671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March 7</a:t>
            </a:r>
            <a:r>
              <a:rPr lang="en-GB" baseline="30000" dirty="0" smtClean="0"/>
              <a:t>th</a:t>
            </a:r>
            <a:r>
              <a:rPr lang="en-GB" dirty="0" smtClean="0"/>
              <a:t> 2011, M1.7 class Flare, 13.45 UT</a:t>
            </a:r>
          </a:p>
          <a:p>
            <a:endParaRPr lang="en-GB" sz="800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Theoretical current = energy / mag flux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 descr="current_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4427984" cy="5085184"/>
          </a:xfrm>
          <a:prstGeom prst="rect">
            <a:avLst/>
          </a:prstGeom>
        </p:spPr>
      </p:pic>
      <p:pic>
        <p:nvPicPr>
          <p:cNvPr id="8" name="Picture 7" descr="2present_goesheatflu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4032448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2722</TotalTime>
  <Words>586</Words>
  <Application>Microsoft Office PowerPoint</Application>
  <PresentationFormat>On-screen Show (4:3)</PresentationFormat>
  <Paragraphs>141</Paragraphs>
  <Slides>18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Solstice</vt:lpstr>
      <vt:lpstr>Equation</vt:lpstr>
      <vt:lpstr>MSU Solar Physics REU   Jennifer O’Hara</vt:lpstr>
      <vt:lpstr>Contents</vt:lpstr>
      <vt:lpstr>Magnetic Reconnection in Solar flares</vt:lpstr>
      <vt:lpstr>Magnetic Reconnection</vt:lpstr>
      <vt:lpstr>Project Summary</vt:lpstr>
      <vt:lpstr>Constructing a heating function</vt:lpstr>
      <vt:lpstr>Constructing Heating Function cont’d</vt:lpstr>
      <vt:lpstr>Slide 8</vt:lpstr>
      <vt:lpstr>Resultant Heat Function</vt:lpstr>
      <vt:lpstr>EBTEL model</vt:lpstr>
      <vt:lpstr>EBTEL model cont’d</vt:lpstr>
      <vt:lpstr>Single Flux Tube Analysis </vt:lpstr>
      <vt:lpstr>Single Flux Tube Analysis</vt:lpstr>
      <vt:lpstr>Temperature and Density Distribution</vt:lpstr>
      <vt:lpstr>Comparison With Observed Data</vt:lpstr>
      <vt:lpstr>Observed Coronal structures that radiate at 171 Angstroms</vt:lpstr>
      <vt:lpstr>Conclusions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Physics REU  Jennifer O’Hara</dc:title>
  <dc:creator>Jenny O'Hara</dc:creator>
  <cp:lastModifiedBy>Jenny O'Hara</cp:lastModifiedBy>
  <cp:revision>209</cp:revision>
  <dcterms:created xsi:type="dcterms:W3CDTF">2011-07-20T15:15:08Z</dcterms:created>
  <dcterms:modified xsi:type="dcterms:W3CDTF">2011-08-03T01:16:56Z</dcterms:modified>
</cp:coreProperties>
</file>