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22"/>
  </p:notesMasterIdLst>
  <p:sldIdLst>
    <p:sldId id="257" r:id="rId4"/>
    <p:sldId id="258" r:id="rId5"/>
    <p:sldId id="259" r:id="rId6"/>
    <p:sldId id="260" r:id="rId7"/>
    <p:sldId id="261" r:id="rId8"/>
    <p:sldId id="262" r:id="rId9"/>
    <p:sldId id="264" r:id="rId10"/>
    <p:sldId id="265" r:id="rId11"/>
    <p:sldId id="266" r:id="rId12"/>
    <p:sldId id="267" r:id="rId13"/>
    <p:sldId id="269" r:id="rId14"/>
    <p:sldId id="274" r:id="rId15"/>
    <p:sldId id="272" r:id="rId16"/>
    <p:sldId id="270" r:id="rId17"/>
    <p:sldId id="271" r:id="rId18"/>
    <p:sldId id="273" r:id="rId19"/>
    <p:sldId id="268"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4660"/>
  </p:normalViewPr>
  <p:slideViewPr>
    <p:cSldViewPr>
      <p:cViewPr varScale="1">
        <p:scale>
          <a:sx n="87" d="100"/>
          <a:sy n="87" d="100"/>
        </p:scale>
        <p:origin x="147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023FD0-D7E5-4C01-A6C5-F025B69FB103}" type="datetimeFigureOut">
              <a:rPr lang="en-US" smtClean="0"/>
              <a:t>8/7/2013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8479B2-B137-4FAA-B6DC-C594B6658870}" type="slidenum">
              <a:rPr lang="en-US" smtClean="0"/>
              <a:t>‹#›</a:t>
            </a:fld>
            <a:endParaRPr lang="en-US"/>
          </a:p>
        </p:txBody>
      </p:sp>
    </p:spTree>
    <p:extLst>
      <p:ext uri="{BB962C8B-B14F-4D97-AF65-F5344CB8AC3E}">
        <p14:creationId xmlns:p14="http://schemas.microsoft.com/office/powerpoint/2010/main" val="1510096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8/7/2013 8:45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2570600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8/7/2013 8:45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extLst>
      <p:ext uri="{BB962C8B-B14F-4D97-AF65-F5344CB8AC3E}">
        <p14:creationId xmlns:p14="http://schemas.microsoft.com/office/powerpoint/2010/main" val="999634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8/7/2013 8:45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extLst>
      <p:ext uri="{BB962C8B-B14F-4D97-AF65-F5344CB8AC3E}">
        <p14:creationId xmlns:p14="http://schemas.microsoft.com/office/powerpoint/2010/main" val="3093205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8/7/2013 8:45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extLst>
      <p:ext uri="{BB962C8B-B14F-4D97-AF65-F5344CB8AC3E}">
        <p14:creationId xmlns:p14="http://schemas.microsoft.com/office/powerpoint/2010/main" val="251567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8/7/2013 8:45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extLst>
      <p:ext uri="{BB962C8B-B14F-4D97-AF65-F5344CB8AC3E}">
        <p14:creationId xmlns:p14="http://schemas.microsoft.com/office/powerpoint/2010/main" val="2349484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2838533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RD: isentropic,</a:t>
            </a:r>
            <a:r>
              <a:rPr lang="en-US" baseline="0" dirty="0" smtClean="0"/>
              <a:t> no gas property change </a:t>
            </a:r>
            <a:r>
              <a:rPr lang="en-US" baseline="0" dirty="0" err="1" smtClean="0"/>
              <a:t>ie</a:t>
            </a:r>
            <a:r>
              <a:rPr lang="en-US" baseline="0" dirty="0" smtClean="0"/>
              <a:t>. change in density. GDS: abrupt change in gas property.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8/7/2013 8:45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extLst>
      <p:ext uri="{BB962C8B-B14F-4D97-AF65-F5344CB8AC3E}">
        <p14:creationId xmlns:p14="http://schemas.microsoft.com/office/powerpoint/2010/main" val="2694586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1067932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8/7/2013 8:45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extLst>
      <p:ext uri="{BB962C8B-B14F-4D97-AF65-F5344CB8AC3E}">
        <p14:creationId xmlns:p14="http://schemas.microsoft.com/office/powerpoint/2010/main" val="4208910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8/7/2013 8:45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extLst>
      <p:ext uri="{BB962C8B-B14F-4D97-AF65-F5344CB8AC3E}">
        <p14:creationId xmlns:p14="http://schemas.microsoft.com/office/powerpoint/2010/main" val="2597783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8/7/2013 8:45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extLst>
      <p:ext uri="{BB962C8B-B14F-4D97-AF65-F5344CB8AC3E}">
        <p14:creationId xmlns:p14="http://schemas.microsoft.com/office/powerpoint/2010/main" val="678225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gradFill flip="none" rotWithShape="1">
                  <a:gsLst>
                    <a:gs pos="0">
                      <a:schemeClr val="accent1"/>
                    </a:gs>
                    <a:gs pos="86000">
                      <a:srgbClr val="FFFF99"/>
                    </a:gs>
                    <a:gs pos="86000">
                      <a:srgbClr val="F6AE1E"/>
                    </a:gs>
                  </a:gsLst>
                  <a:lin ang="5400000" scaled="0"/>
                  <a:tileRect/>
                </a:gra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image" Target="../media/image16.wmf"/></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3609303"/>
            <a:ext cx="7546226" cy="1080120"/>
          </a:xfrm>
        </p:spPr>
        <p:txBody>
          <a:bodyPr/>
          <a:lstStyle/>
          <a:p>
            <a:pPr algn="ctr"/>
            <a:r>
              <a:rPr lang="en-US" sz="3600" dirty="0" smtClean="0">
                <a:solidFill>
                  <a:schemeClr val="bg1"/>
                </a:solidFill>
              </a:rPr>
              <a:t>Flux Tube Retraction Following Multiple Simultaneous Reconnection Events</a:t>
            </a:r>
            <a:endParaRPr lang="en-US" sz="3600" dirty="0">
              <a:solidFill>
                <a:schemeClr val="bg1"/>
              </a:solidFill>
            </a:endParaRPr>
          </a:p>
        </p:txBody>
      </p:sp>
      <p:sp>
        <p:nvSpPr>
          <p:cNvPr id="3" name="Subtitle 2"/>
          <p:cNvSpPr>
            <a:spLocks noGrp="1"/>
          </p:cNvSpPr>
          <p:nvPr>
            <p:ph type="subTitle" idx="1"/>
          </p:nvPr>
        </p:nvSpPr>
        <p:spPr>
          <a:xfrm>
            <a:off x="737873" y="5733256"/>
            <a:ext cx="7681913" cy="1293812"/>
          </a:xfrm>
        </p:spPr>
        <p:txBody>
          <a:bodyPr>
            <a:normAutofit/>
          </a:bodyPr>
          <a:lstStyle/>
          <a:p>
            <a:pPr algn="ctr"/>
            <a:r>
              <a:rPr lang="en-US" sz="2400" dirty="0" smtClean="0"/>
              <a:t>Daniel Gordon</a:t>
            </a:r>
          </a:p>
          <a:p>
            <a:pPr algn="ctr"/>
            <a:r>
              <a:rPr lang="en-US" sz="2400" dirty="0" smtClean="0"/>
              <a:t>Supervisor: Dana </a:t>
            </a:r>
            <a:r>
              <a:rPr lang="en-US" sz="2400" dirty="0" err="1" smtClean="0"/>
              <a:t>Longcope</a:t>
            </a:r>
            <a:endParaRPr lang="en-US" sz="2400" dirty="0" smtClean="0"/>
          </a:p>
          <a:p>
            <a:endParaRPr lang="en-US" dirty="0"/>
          </a:p>
        </p:txBody>
      </p:sp>
      <p:sp>
        <p:nvSpPr>
          <p:cNvPr id="4" name="Title 1"/>
          <p:cNvSpPr txBox="1">
            <a:spLocks/>
          </p:cNvSpPr>
          <p:nvPr/>
        </p:nvSpPr>
        <p:spPr>
          <a:xfrm>
            <a:off x="899592" y="2926099"/>
            <a:ext cx="7681913" cy="1523494"/>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chemeClr val="accent1"/>
                    </a:gs>
                    <a:gs pos="86000">
                      <a:srgbClr val="FFFF99"/>
                    </a:gs>
                    <a:gs pos="86000">
                      <a:srgbClr val="F6AE1E"/>
                    </a:gs>
                  </a:gsLst>
                  <a:lin ang="5400000" scaled="0"/>
                  <a:tileRect/>
                </a:gradFill>
                <a:effectLst/>
                <a:latin typeface="+mj-lt"/>
                <a:ea typeface="+mn-ea"/>
                <a:cs typeface="Arial" charset="0"/>
              </a:defRPr>
            </a:lvl1pPr>
          </a:lstStyle>
          <a:p>
            <a:r>
              <a:rPr lang="en-GB" sz="4500" spc="0" dirty="0" smtClean="0">
                <a:ln w="0"/>
                <a:solidFill>
                  <a:srgbClr val="FF0000"/>
                </a:solidFill>
                <a:effectLst>
                  <a:outerShdw blurRad="38100" dist="25400" dir="5400000" algn="ctr" rotWithShape="0">
                    <a:srgbClr val="6E747A">
                      <a:alpha val="43000"/>
                    </a:srgbClr>
                  </a:outerShdw>
                </a:effectLst>
              </a:rPr>
              <a:t>Simulating Shocks in Solar Flares:</a:t>
            </a:r>
            <a:endParaRPr lang="en-GB" sz="4500" spc="0" dirty="0">
              <a:ln w="0"/>
              <a:solidFill>
                <a:srgbClr val="FF0000"/>
              </a:solidFill>
              <a:effectLst>
                <a:outerShdw blurRad="38100" dist="25400" dir="5400000" algn="ctr" rotWithShape="0">
                  <a:srgbClr val="6E747A">
                    <a:alpha val="43000"/>
                  </a:srgbClr>
                </a:outerShdw>
              </a:effectLs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79512" y="116632"/>
            <a:ext cx="8382000" cy="1163395"/>
          </a:xfrm>
          <a:prstGeom prst="rect">
            <a:avLst/>
          </a:prstGeom>
        </p:spPr>
        <p:txBody>
          <a:bodyPr vert="horz" wrap="square" lIns="0" tIns="0" rIns="0" bIns="0" rtlCol="0" anchor="ctr" anchorCtr="0">
            <a:normAutofit lnSpcReduction="10000"/>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GB" dirty="0" smtClean="0"/>
              <a:t>Results</a:t>
            </a:r>
            <a:br>
              <a:rPr lang="en-GB" dirty="0" smtClean="0"/>
            </a:br>
            <a:r>
              <a:rPr lang="en-GB" sz="3600" dirty="0" smtClean="0">
                <a:solidFill>
                  <a:schemeClr val="tx2"/>
                </a:solidFill>
              </a:rPr>
              <a:t>Field line shortening: double reconnection case </a:t>
            </a:r>
            <a:endParaRPr lang="en-GB" dirty="0">
              <a:solidFill>
                <a:schemeClr val="tx2"/>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4056" y="1280027"/>
            <a:ext cx="4229944" cy="295232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5816" y="3933056"/>
            <a:ext cx="4014403" cy="299987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1090" y="3903282"/>
            <a:ext cx="3802966" cy="2984937"/>
          </a:xfrm>
          <a:prstGeom prst="rect">
            <a:avLst/>
          </a:prstGeom>
        </p:spPr>
      </p:pic>
      <p:sp>
        <p:nvSpPr>
          <p:cNvPr id="13" name="TextBox 12"/>
          <p:cNvSpPr txBox="1"/>
          <p:nvPr/>
        </p:nvSpPr>
        <p:spPr>
          <a:xfrm>
            <a:off x="0" y="1412776"/>
            <a:ext cx="4942035" cy="2554545"/>
          </a:xfrm>
          <a:prstGeom prst="rect">
            <a:avLst/>
          </a:prstGeom>
          <a:noFill/>
        </p:spPr>
        <p:txBody>
          <a:bodyPr wrap="square" rtlCol="0">
            <a:spAutoFit/>
          </a:bodyPr>
          <a:lstStyle/>
          <a:p>
            <a:pPr marL="457200" indent="-457200">
              <a:buFont typeface="Arial" panose="020B0604020202020204" pitchFamily="34" charset="0"/>
              <a:buChar char="•"/>
            </a:pPr>
            <a:r>
              <a:rPr lang="en-GB" sz="3200" dirty="0" smtClean="0">
                <a:solidFill>
                  <a:schemeClr val="bg1"/>
                </a:solidFill>
              </a:rPr>
              <a:t>After shocks interact: plateau reached, thermal conversion pronounced</a:t>
            </a:r>
          </a:p>
          <a:p>
            <a:pPr marL="457200" indent="-457200">
              <a:buFont typeface="Arial" panose="020B0604020202020204" pitchFamily="34" charset="0"/>
              <a:buChar char="•"/>
            </a:pPr>
            <a:r>
              <a:rPr lang="en-GB" sz="3200" dirty="0" smtClean="0">
                <a:solidFill>
                  <a:schemeClr val="bg1"/>
                </a:solidFill>
              </a:rPr>
              <a:t>Energy transfer rate doubled</a:t>
            </a:r>
            <a:endParaRPr lang="en-GB" sz="3200" dirty="0">
              <a:solidFill>
                <a:schemeClr val="bg1"/>
              </a:solidFill>
            </a:endParaRPr>
          </a:p>
        </p:txBody>
      </p:sp>
      <p:grpSp>
        <p:nvGrpSpPr>
          <p:cNvPr id="2" name="Group 1"/>
          <p:cNvGrpSpPr/>
          <p:nvPr/>
        </p:nvGrpSpPr>
        <p:grpSpPr>
          <a:xfrm>
            <a:off x="-4043" y="3967321"/>
            <a:ext cx="993373" cy="2665978"/>
            <a:chOff x="-4043" y="3967321"/>
            <a:chExt cx="993373" cy="2665978"/>
          </a:xfrm>
        </p:grpSpPr>
        <p:sp>
          <p:nvSpPr>
            <p:cNvPr id="14" name="Rectangle 13"/>
            <p:cNvSpPr/>
            <p:nvPr/>
          </p:nvSpPr>
          <p:spPr bwMode="auto">
            <a:xfrm>
              <a:off x="629290" y="4100070"/>
              <a:ext cx="360040" cy="2376264"/>
            </a:xfrm>
            <a:prstGeom prst="rect">
              <a:avLst/>
            </a:prstGeom>
            <a:gradFill>
              <a:gsLst>
                <a:gs pos="31000">
                  <a:schemeClr val="tx2">
                    <a:lumMod val="75000"/>
                  </a:schemeClr>
                </a:gs>
                <a:gs pos="66000">
                  <a:srgbClr val="00B050"/>
                </a:gs>
                <a:gs pos="0">
                  <a:srgbClr val="FF0000"/>
                </a:gs>
                <a:gs pos="100000">
                  <a:schemeClr val="bg2"/>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 name="TextBox 14"/>
            <p:cNvSpPr txBox="1"/>
            <p:nvPr/>
          </p:nvSpPr>
          <p:spPr>
            <a:xfrm>
              <a:off x="1" y="3967321"/>
              <a:ext cx="539552" cy="369332"/>
            </a:xfrm>
            <a:prstGeom prst="rect">
              <a:avLst/>
            </a:prstGeom>
            <a:noFill/>
          </p:spPr>
          <p:txBody>
            <a:bodyPr wrap="square" rtlCol="0">
              <a:spAutoFit/>
            </a:bodyPr>
            <a:lstStyle/>
            <a:p>
              <a:pPr algn="ctr"/>
              <a:r>
                <a:rPr lang="en-GB" dirty="0" smtClean="0">
                  <a:solidFill>
                    <a:schemeClr val="bg1"/>
                  </a:solidFill>
                </a:rPr>
                <a:t>99</a:t>
              </a:r>
              <a:endParaRPr lang="en-GB" dirty="0">
                <a:solidFill>
                  <a:schemeClr val="bg1"/>
                </a:solidFill>
              </a:endParaRPr>
            </a:p>
          </p:txBody>
        </p:sp>
        <p:sp>
          <p:nvSpPr>
            <p:cNvPr id="16" name="TextBox 15"/>
            <p:cNvSpPr txBox="1"/>
            <p:nvPr/>
          </p:nvSpPr>
          <p:spPr>
            <a:xfrm>
              <a:off x="-4043" y="6263967"/>
              <a:ext cx="539552" cy="369332"/>
            </a:xfrm>
            <a:prstGeom prst="rect">
              <a:avLst/>
            </a:prstGeom>
            <a:noFill/>
          </p:spPr>
          <p:txBody>
            <a:bodyPr wrap="square" rtlCol="0">
              <a:spAutoFit/>
            </a:bodyPr>
            <a:lstStyle/>
            <a:p>
              <a:pPr algn="ctr"/>
              <a:r>
                <a:rPr lang="en-GB" dirty="0" smtClean="0">
                  <a:solidFill>
                    <a:schemeClr val="bg1"/>
                  </a:solidFill>
                </a:rPr>
                <a:t>177</a:t>
              </a:r>
              <a:endParaRPr lang="en-GB" dirty="0">
                <a:solidFill>
                  <a:schemeClr val="bg1"/>
                </a:solidFill>
              </a:endParaRPr>
            </a:p>
          </p:txBody>
        </p:sp>
      </p:gr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9512" y="116632"/>
            <a:ext cx="8382000" cy="1163395"/>
          </a:xfrm>
          <a:prstGeom prst="rect">
            <a:avLst/>
          </a:prstGeom>
        </p:spPr>
        <p:txBody>
          <a:bodyPr vert="horz" wrap="square" lIns="0" tIns="0" rIns="0" bIns="0" rtlCol="0" anchor="ctr" anchorCtr="0">
            <a:normAutofit lnSpcReduction="10000"/>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GB" dirty="0" smtClean="0"/>
              <a:t>Results</a:t>
            </a:r>
            <a:br>
              <a:rPr lang="en-GB" dirty="0" smtClean="0"/>
            </a:br>
            <a:r>
              <a:rPr lang="en-GB" sz="3600" dirty="0" smtClean="0">
                <a:solidFill>
                  <a:schemeClr val="tx2"/>
                </a:solidFill>
              </a:rPr>
              <a:t>Field line bending </a:t>
            </a:r>
            <a:endParaRPr lang="en-GB" dirty="0">
              <a:solidFill>
                <a:schemeClr val="tx2"/>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8092" y="1308821"/>
            <a:ext cx="3305086" cy="244865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1480" y="1412776"/>
            <a:ext cx="2998513" cy="2138382"/>
          </a:xfrm>
          <a:prstGeom prst="rect">
            <a:avLst/>
          </a:prstGeom>
        </p:spPr>
      </p:pic>
      <p:sp>
        <p:nvSpPr>
          <p:cNvPr id="6" name="TextBox 5"/>
          <p:cNvSpPr txBox="1"/>
          <p:nvPr/>
        </p:nvSpPr>
        <p:spPr>
          <a:xfrm>
            <a:off x="4067944" y="3499241"/>
            <a:ext cx="906134" cy="369332"/>
          </a:xfrm>
          <a:prstGeom prst="rect">
            <a:avLst/>
          </a:prstGeom>
          <a:noFill/>
        </p:spPr>
        <p:txBody>
          <a:bodyPr wrap="square" rtlCol="0">
            <a:spAutoFit/>
          </a:bodyPr>
          <a:lstStyle/>
          <a:p>
            <a:r>
              <a:rPr lang="en-GB" i="1" dirty="0" smtClean="0">
                <a:solidFill>
                  <a:schemeClr val="bg1"/>
                </a:solidFill>
              </a:rPr>
              <a:t>x (Mm) </a:t>
            </a:r>
            <a:endParaRPr lang="en-GB" i="1" dirty="0">
              <a:solidFill>
                <a:schemeClr val="bg1"/>
              </a:solidFill>
            </a:endParaRPr>
          </a:p>
        </p:txBody>
      </p:sp>
      <p:sp>
        <p:nvSpPr>
          <p:cNvPr id="7" name="TextBox 6"/>
          <p:cNvSpPr txBox="1"/>
          <p:nvPr/>
        </p:nvSpPr>
        <p:spPr>
          <a:xfrm>
            <a:off x="7308304" y="3499241"/>
            <a:ext cx="906134" cy="369332"/>
          </a:xfrm>
          <a:prstGeom prst="rect">
            <a:avLst/>
          </a:prstGeom>
          <a:noFill/>
        </p:spPr>
        <p:txBody>
          <a:bodyPr wrap="square" rtlCol="0">
            <a:spAutoFit/>
          </a:bodyPr>
          <a:lstStyle/>
          <a:p>
            <a:r>
              <a:rPr lang="en-GB" i="1" dirty="0" smtClean="0">
                <a:solidFill>
                  <a:schemeClr val="bg1"/>
                </a:solidFill>
              </a:rPr>
              <a:t>x (Mm) </a:t>
            </a:r>
            <a:endParaRPr lang="en-GB" i="1" dirty="0">
              <a:solidFill>
                <a:schemeClr val="bg1"/>
              </a:solidFill>
            </a:endParaRPr>
          </a:p>
        </p:txBody>
      </p:sp>
      <p:sp>
        <p:nvSpPr>
          <p:cNvPr id="8" name="TextBox 7"/>
          <p:cNvSpPr txBox="1"/>
          <p:nvPr/>
        </p:nvSpPr>
        <p:spPr>
          <a:xfrm rot="16200000">
            <a:off x="5527735" y="2041217"/>
            <a:ext cx="906134" cy="369332"/>
          </a:xfrm>
          <a:prstGeom prst="rect">
            <a:avLst/>
          </a:prstGeom>
          <a:noFill/>
        </p:spPr>
        <p:txBody>
          <a:bodyPr wrap="square" rtlCol="0">
            <a:spAutoFit/>
          </a:bodyPr>
          <a:lstStyle/>
          <a:p>
            <a:r>
              <a:rPr lang="en-GB" i="1" dirty="0">
                <a:solidFill>
                  <a:schemeClr val="bg1"/>
                </a:solidFill>
              </a:rPr>
              <a:t>z</a:t>
            </a:r>
            <a:r>
              <a:rPr lang="en-GB" i="1" dirty="0" smtClean="0">
                <a:solidFill>
                  <a:schemeClr val="bg1"/>
                </a:solidFill>
              </a:rPr>
              <a:t> (Mm) </a:t>
            </a:r>
            <a:endParaRPr lang="en-GB" i="1" dirty="0">
              <a:solidFill>
                <a:schemeClr val="bg1"/>
              </a:solidFill>
            </a:endParaRPr>
          </a:p>
        </p:txBody>
      </p:sp>
      <p:sp>
        <p:nvSpPr>
          <p:cNvPr id="9" name="TextBox 8"/>
          <p:cNvSpPr txBox="1"/>
          <p:nvPr/>
        </p:nvSpPr>
        <p:spPr>
          <a:xfrm rot="16200000">
            <a:off x="2253747" y="2041217"/>
            <a:ext cx="906134" cy="369332"/>
          </a:xfrm>
          <a:prstGeom prst="rect">
            <a:avLst/>
          </a:prstGeom>
          <a:noFill/>
        </p:spPr>
        <p:txBody>
          <a:bodyPr wrap="square" rtlCol="0">
            <a:spAutoFit/>
          </a:bodyPr>
          <a:lstStyle/>
          <a:p>
            <a:r>
              <a:rPr lang="en-GB" i="1" dirty="0">
                <a:solidFill>
                  <a:schemeClr val="bg1"/>
                </a:solidFill>
              </a:rPr>
              <a:t>z</a:t>
            </a:r>
            <a:r>
              <a:rPr lang="en-GB" i="1" dirty="0" smtClean="0">
                <a:solidFill>
                  <a:schemeClr val="bg1"/>
                </a:solidFill>
              </a:rPr>
              <a:t> (Mm) </a:t>
            </a:r>
            <a:endParaRPr lang="en-GB" i="1" dirty="0">
              <a:solidFill>
                <a:schemeClr val="bg1"/>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59963"/>
            <a:ext cx="3368399" cy="2502066"/>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5856" y="4403976"/>
            <a:ext cx="3240360" cy="2414039"/>
          </a:xfrm>
          <a:prstGeom prst="rect">
            <a:avLst/>
          </a:prstGeom>
        </p:spPr>
      </p:pic>
      <p:sp>
        <p:nvSpPr>
          <p:cNvPr id="12" name="TextBox 11"/>
          <p:cNvSpPr txBox="1"/>
          <p:nvPr/>
        </p:nvSpPr>
        <p:spPr>
          <a:xfrm>
            <a:off x="107504" y="1412776"/>
            <a:ext cx="2414644" cy="2554545"/>
          </a:xfrm>
          <a:prstGeom prst="rect">
            <a:avLst/>
          </a:prstGeom>
          <a:noFill/>
        </p:spPr>
        <p:txBody>
          <a:bodyPr wrap="square" rtlCol="0">
            <a:spAutoFit/>
          </a:bodyPr>
          <a:lstStyle/>
          <a:p>
            <a:pPr marL="285750" indent="-285750">
              <a:buFont typeface="Arial" panose="020B0604020202020204" pitchFamily="34" charset="0"/>
              <a:buChar char="•"/>
            </a:pPr>
            <a:r>
              <a:rPr lang="en-GB" sz="3200" dirty="0" smtClean="0">
                <a:solidFill>
                  <a:schemeClr val="bg1"/>
                </a:solidFill>
              </a:rPr>
              <a:t>From ~7s (left) tube begins to bend.</a:t>
            </a:r>
          </a:p>
          <a:p>
            <a:pPr marL="285750" indent="-285750">
              <a:buFont typeface="Arial" panose="020B0604020202020204" pitchFamily="34" charset="0"/>
              <a:buChar char="•"/>
            </a:pPr>
            <a:r>
              <a:rPr lang="en-GB" sz="3200" dirty="0" smtClean="0">
                <a:solidFill>
                  <a:schemeClr val="bg1"/>
                </a:solidFill>
              </a:rPr>
              <a:t>Right: 11.0s </a:t>
            </a:r>
            <a:endParaRPr lang="en-GB" sz="3200" dirty="0">
              <a:solidFill>
                <a:schemeClr val="bg1"/>
              </a:solidFill>
            </a:endParaRPr>
          </a:p>
        </p:txBody>
      </p:sp>
      <p:sp>
        <p:nvSpPr>
          <p:cNvPr id="13" name="TextBox 12"/>
          <p:cNvSpPr txBox="1"/>
          <p:nvPr/>
        </p:nvSpPr>
        <p:spPr>
          <a:xfrm>
            <a:off x="6429223" y="3973683"/>
            <a:ext cx="2664296" cy="2554545"/>
          </a:xfrm>
          <a:prstGeom prst="rect">
            <a:avLst/>
          </a:prstGeom>
          <a:noFill/>
        </p:spPr>
        <p:txBody>
          <a:bodyPr wrap="square" rtlCol="0">
            <a:spAutoFit/>
          </a:bodyPr>
          <a:lstStyle/>
          <a:p>
            <a:pPr marL="285750" indent="-285750">
              <a:buFont typeface="Arial" panose="020B0604020202020204" pitchFamily="34" charset="0"/>
              <a:buChar char="•"/>
            </a:pPr>
            <a:r>
              <a:rPr lang="en-GB" sz="3200" dirty="0" smtClean="0">
                <a:solidFill>
                  <a:schemeClr val="bg1"/>
                </a:solidFill>
              </a:rPr>
              <a:t>As tube bends kinetic energy reconverted to magnetic</a:t>
            </a:r>
            <a:endParaRPr lang="en-GB" sz="3200" dirty="0">
              <a:solidFill>
                <a:schemeClr val="bg1"/>
              </a:solidFill>
            </a:endParaRPr>
          </a:p>
        </p:txBody>
      </p:sp>
    </p:spTree>
    <p:extLst>
      <p:ext uri="{BB962C8B-B14F-4D97-AF65-F5344CB8AC3E}">
        <p14:creationId xmlns:p14="http://schemas.microsoft.com/office/powerpoint/2010/main" val="142953695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1520" y="116632"/>
            <a:ext cx="8382000" cy="1163395"/>
          </a:xfrm>
          <a:prstGeom prst="rect">
            <a:avLst/>
          </a:prstGeom>
        </p:spPr>
        <p:txBody>
          <a:bodyPr vert="horz" wrap="square" lIns="0" tIns="0" rIns="0" bIns="0" rtlCol="0" anchor="ctr" anchorCtr="0">
            <a:normAutofit lnSpcReduction="10000"/>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GB" dirty="0" smtClean="0"/>
              <a:t>Results</a:t>
            </a:r>
            <a:br>
              <a:rPr lang="en-GB" dirty="0" smtClean="0"/>
            </a:br>
            <a:r>
              <a:rPr lang="en-GB" sz="3600" dirty="0" smtClean="0">
                <a:solidFill>
                  <a:schemeClr val="tx2"/>
                </a:solidFill>
              </a:rPr>
              <a:t>Field line bending: explanation</a:t>
            </a:r>
            <a:endParaRPr lang="en-GB" dirty="0">
              <a:solidFill>
                <a:schemeClr val="tx2"/>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1282940"/>
            <a:ext cx="3603631" cy="261184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1280027"/>
            <a:ext cx="3686975" cy="265702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2520" y="4077072"/>
            <a:ext cx="3857498" cy="2653030"/>
          </a:xfrm>
          <a:prstGeom prst="rect">
            <a:avLst/>
          </a:prstGeom>
        </p:spPr>
      </p:pic>
      <p:sp>
        <p:nvSpPr>
          <p:cNvPr id="6" name="TextBox 5"/>
          <p:cNvSpPr txBox="1"/>
          <p:nvPr/>
        </p:nvSpPr>
        <p:spPr>
          <a:xfrm>
            <a:off x="0" y="3811012"/>
            <a:ext cx="5364088" cy="3046988"/>
          </a:xfrm>
          <a:prstGeom prst="rect">
            <a:avLst/>
          </a:prstGeom>
          <a:noFill/>
        </p:spPr>
        <p:txBody>
          <a:bodyPr wrap="square" rtlCol="0">
            <a:spAutoFit/>
          </a:bodyPr>
          <a:lstStyle/>
          <a:p>
            <a:pPr marL="457200" indent="-457200">
              <a:buFont typeface="Arial" panose="020B0604020202020204" pitchFamily="34" charset="0"/>
              <a:buChar char="•"/>
            </a:pPr>
            <a:r>
              <a:rPr lang="en-GB" sz="3200" dirty="0" smtClean="0">
                <a:solidFill>
                  <a:schemeClr val="bg1"/>
                </a:solidFill>
              </a:rPr>
              <a:t>Alfven speed influenced by the </a:t>
            </a:r>
            <a:r>
              <a:rPr lang="en-GB" sz="3200" dirty="0">
                <a:solidFill>
                  <a:schemeClr val="bg1"/>
                </a:solidFill>
              </a:rPr>
              <a:t>c</a:t>
            </a:r>
            <a:r>
              <a:rPr lang="en-GB" sz="3200" dirty="0" smtClean="0">
                <a:solidFill>
                  <a:schemeClr val="bg1"/>
                </a:solidFill>
              </a:rPr>
              <a:t>hromosphere</a:t>
            </a:r>
            <a:r>
              <a:rPr lang="en-GB" sz="3200" dirty="0" smtClean="0">
                <a:solidFill>
                  <a:schemeClr val="bg1"/>
                </a:solidFill>
              </a:rPr>
              <a:t>.</a:t>
            </a:r>
            <a:endParaRPr lang="en-GB" sz="3200" dirty="0" smtClean="0">
              <a:solidFill>
                <a:schemeClr val="bg1"/>
              </a:solidFill>
            </a:endParaRPr>
          </a:p>
          <a:p>
            <a:pPr marL="457200" indent="-457200">
              <a:buFont typeface="Arial" panose="020B0604020202020204" pitchFamily="34" charset="0"/>
              <a:buChar char="•"/>
            </a:pPr>
            <a:r>
              <a:rPr lang="en-GB" sz="3200" dirty="0" smtClean="0">
                <a:solidFill>
                  <a:schemeClr val="bg1"/>
                </a:solidFill>
              </a:rPr>
              <a:t>Outer RD’s generally slow down, inner speed up, resulting in the observed bending.  </a:t>
            </a:r>
            <a:endParaRPr lang="en-GB" sz="3200" dirty="0">
              <a:solidFill>
                <a:schemeClr val="bg1"/>
              </a:solidFill>
            </a:endParaRPr>
          </a:p>
        </p:txBody>
      </p:sp>
    </p:spTree>
    <p:extLst>
      <p:ext uri="{BB962C8B-B14F-4D97-AF65-F5344CB8AC3E}">
        <p14:creationId xmlns:p14="http://schemas.microsoft.com/office/powerpoint/2010/main" val="368190205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9512" y="116632"/>
            <a:ext cx="8382000" cy="1163395"/>
          </a:xfrm>
          <a:prstGeom prst="rect">
            <a:avLst/>
          </a:prstGeom>
        </p:spPr>
        <p:txBody>
          <a:bodyPr vert="horz" wrap="square" lIns="0" tIns="0" rIns="0" bIns="0" rtlCol="0" anchor="ctr" anchorCtr="0">
            <a:normAutofit lnSpcReduction="10000"/>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GB" dirty="0" smtClean="0"/>
              <a:t>Results</a:t>
            </a:r>
            <a:br>
              <a:rPr lang="en-GB" dirty="0" smtClean="0"/>
            </a:br>
            <a:r>
              <a:rPr lang="en-GB" sz="3600" dirty="0" smtClean="0">
                <a:solidFill>
                  <a:schemeClr val="tx2"/>
                </a:solidFill>
              </a:rPr>
              <a:t>Density drop-off </a:t>
            </a:r>
            <a:endParaRPr lang="en-GB" dirty="0">
              <a:solidFill>
                <a:schemeClr val="tx2"/>
              </a:solidFill>
            </a:endParaRPr>
          </a:p>
        </p:txBody>
      </p:sp>
      <p:grpSp>
        <p:nvGrpSpPr>
          <p:cNvPr id="7" name="Group 6"/>
          <p:cNvGrpSpPr/>
          <p:nvPr/>
        </p:nvGrpSpPr>
        <p:grpSpPr>
          <a:xfrm>
            <a:off x="0" y="1844824"/>
            <a:ext cx="6040453" cy="4268230"/>
            <a:chOff x="-4684" y="1372844"/>
            <a:chExt cx="6040453" cy="426823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2844"/>
              <a:ext cx="2999511" cy="207696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9511" y="1372844"/>
              <a:ext cx="2974193" cy="211730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4" y="3490150"/>
              <a:ext cx="2982565" cy="214043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7881" y="3508734"/>
              <a:ext cx="3057888" cy="2132340"/>
            </a:xfrm>
            <a:prstGeom prst="rect">
              <a:avLst/>
            </a:prstGeom>
          </p:spPr>
        </p:pic>
      </p:grpSp>
      <p:sp>
        <p:nvSpPr>
          <p:cNvPr id="8" name="TextBox 7"/>
          <p:cNvSpPr txBox="1"/>
          <p:nvPr/>
        </p:nvSpPr>
        <p:spPr>
          <a:xfrm>
            <a:off x="755576" y="1412776"/>
            <a:ext cx="1656184" cy="369332"/>
          </a:xfrm>
          <a:prstGeom prst="rect">
            <a:avLst/>
          </a:prstGeom>
          <a:noFill/>
        </p:spPr>
        <p:txBody>
          <a:bodyPr wrap="square" rtlCol="0">
            <a:spAutoFit/>
          </a:bodyPr>
          <a:lstStyle/>
          <a:p>
            <a:r>
              <a:rPr lang="en-GB" dirty="0" smtClean="0">
                <a:solidFill>
                  <a:schemeClr val="bg1"/>
                </a:solidFill>
              </a:rPr>
              <a:t>Angle: 105 </a:t>
            </a:r>
            <a:r>
              <a:rPr lang="en-GB" dirty="0" err="1" smtClean="0">
                <a:solidFill>
                  <a:schemeClr val="bg1"/>
                </a:solidFill>
              </a:rPr>
              <a:t>deg</a:t>
            </a:r>
            <a:endParaRPr lang="en-GB" dirty="0">
              <a:solidFill>
                <a:schemeClr val="bg1"/>
              </a:solidFill>
            </a:endParaRPr>
          </a:p>
        </p:txBody>
      </p:sp>
      <p:sp>
        <p:nvSpPr>
          <p:cNvPr id="9" name="TextBox 8"/>
          <p:cNvSpPr txBox="1"/>
          <p:nvPr/>
        </p:nvSpPr>
        <p:spPr>
          <a:xfrm>
            <a:off x="3851920" y="1446030"/>
            <a:ext cx="1656184" cy="369332"/>
          </a:xfrm>
          <a:prstGeom prst="rect">
            <a:avLst/>
          </a:prstGeom>
          <a:noFill/>
        </p:spPr>
        <p:txBody>
          <a:bodyPr wrap="square" rtlCol="0">
            <a:spAutoFit/>
          </a:bodyPr>
          <a:lstStyle/>
          <a:p>
            <a:r>
              <a:rPr lang="en-GB" dirty="0" smtClean="0">
                <a:solidFill>
                  <a:schemeClr val="bg1"/>
                </a:solidFill>
              </a:rPr>
              <a:t>Angle: 120 </a:t>
            </a:r>
            <a:r>
              <a:rPr lang="en-GB" dirty="0" err="1" smtClean="0">
                <a:solidFill>
                  <a:schemeClr val="bg1"/>
                </a:solidFill>
              </a:rPr>
              <a:t>deg</a:t>
            </a:r>
            <a:endParaRPr lang="en-GB" dirty="0">
              <a:solidFill>
                <a:schemeClr val="bg1"/>
              </a:solidFill>
            </a:endParaRPr>
          </a:p>
        </p:txBody>
      </p:sp>
      <p:sp>
        <p:nvSpPr>
          <p:cNvPr id="10" name="TextBox 9"/>
          <p:cNvSpPr txBox="1"/>
          <p:nvPr/>
        </p:nvSpPr>
        <p:spPr>
          <a:xfrm>
            <a:off x="2195736" y="6253144"/>
            <a:ext cx="1656184" cy="369332"/>
          </a:xfrm>
          <a:prstGeom prst="rect">
            <a:avLst/>
          </a:prstGeom>
          <a:noFill/>
        </p:spPr>
        <p:txBody>
          <a:bodyPr wrap="square" rtlCol="0">
            <a:spAutoFit/>
          </a:bodyPr>
          <a:lstStyle/>
          <a:p>
            <a:pPr algn="ctr"/>
            <a:r>
              <a:rPr lang="en-GB" dirty="0" smtClean="0">
                <a:solidFill>
                  <a:schemeClr val="bg1"/>
                </a:solidFill>
              </a:rPr>
              <a:t>t=4.0s</a:t>
            </a:r>
            <a:endParaRPr lang="en-GB" dirty="0">
              <a:solidFill>
                <a:schemeClr val="bg1"/>
              </a:solidFill>
            </a:endParaRPr>
          </a:p>
        </p:txBody>
      </p:sp>
      <p:sp>
        <p:nvSpPr>
          <p:cNvPr id="11" name="TextBox 10"/>
          <p:cNvSpPr txBox="1"/>
          <p:nvPr/>
        </p:nvSpPr>
        <p:spPr>
          <a:xfrm>
            <a:off x="5986373" y="1446030"/>
            <a:ext cx="3168353" cy="5509200"/>
          </a:xfrm>
          <a:prstGeom prst="rect">
            <a:avLst/>
          </a:prstGeom>
          <a:noFill/>
        </p:spPr>
        <p:txBody>
          <a:bodyPr wrap="square" rtlCol="0">
            <a:spAutoFit/>
          </a:bodyPr>
          <a:lstStyle/>
          <a:p>
            <a:pPr marL="457200" indent="-457200">
              <a:buFont typeface="Arial" panose="020B0604020202020204" pitchFamily="34" charset="0"/>
              <a:buChar char="•"/>
            </a:pPr>
            <a:r>
              <a:rPr lang="en-GB" sz="3200" dirty="0" smtClean="0">
                <a:solidFill>
                  <a:schemeClr val="bg1"/>
                </a:solidFill>
              </a:rPr>
              <a:t>Rarefaction evacuates mass from tube centre.</a:t>
            </a:r>
          </a:p>
          <a:p>
            <a:pPr marL="457200" indent="-457200">
              <a:buFont typeface="Arial" panose="020B0604020202020204" pitchFamily="34" charset="0"/>
              <a:buChar char="•"/>
            </a:pPr>
            <a:r>
              <a:rPr lang="en-GB" sz="3200" dirty="0" smtClean="0">
                <a:solidFill>
                  <a:schemeClr val="bg1"/>
                </a:solidFill>
              </a:rPr>
              <a:t>Degree of density deficit is angle dependent; steeper rarefaction at 120 degrees.</a:t>
            </a:r>
            <a:endParaRPr lang="en-GB" sz="3200" dirty="0">
              <a:solidFill>
                <a:schemeClr val="bg1"/>
              </a:solidFill>
            </a:endParaRPr>
          </a:p>
        </p:txBody>
      </p:sp>
    </p:spTree>
    <p:extLst>
      <p:ext uri="{BB962C8B-B14F-4D97-AF65-F5344CB8AC3E}">
        <p14:creationId xmlns:p14="http://schemas.microsoft.com/office/powerpoint/2010/main" val="395083140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9512" y="116632"/>
            <a:ext cx="8382000" cy="1163395"/>
          </a:xfrm>
          <a:prstGeom prst="rect">
            <a:avLst/>
          </a:prstGeom>
        </p:spPr>
        <p:txBody>
          <a:bodyPr vert="horz" wrap="square" lIns="0" tIns="0" rIns="0" bIns="0" rtlCol="0" anchor="ctr" anchorCtr="0">
            <a:normAutofit lnSpcReduction="10000"/>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GB" dirty="0" smtClean="0"/>
              <a:t>Results</a:t>
            </a:r>
            <a:br>
              <a:rPr lang="en-GB" dirty="0" smtClean="0"/>
            </a:br>
            <a:r>
              <a:rPr lang="en-GB" sz="3600" dirty="0" smtClean="0">
                <a:solidFill>
                  <a:schemeClr val="tx2"/>
                </a:solidFill>
              </a:rPr>
              <a:t>Density drop-off </a:t>
            </a:r>
            <a:endParaRPr lang="en-GB" dirty="0">
              <a:solidFill>
                <a:schemeClr val="tx2"/>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0027"/>
            <a:ext cx="5458587" cy="4267796"/>
          </a:xfrm>
          <a:prstGeom prst="rect">
            <a:avLst/>
          </a:prstGeom>
        </p:spPr>
      </p:pic>
      <p:sp>
        <p:nvSpPr>
          <p:cNvPr id="3" name="TextBox 2"/>
          <p:cNvSpPr txBox="1"/>
          <p:nvPr/>
        </p:nvSpPr>
        <p:spPr>
          <a:xfrm>
            <a:off x="-93984" y="5547823"/>
            <a:ext cx="9237984" cy="584775"/>
          </a:xfrm>
          <a:prstGeom prst="rect">
            <a:avLst/>
          </a:prstGeom>
          <a:noFill/>
        </p:spPr>
        <p:txBody>
          <a:bodyPr wrap="square" rtlCol="0">
            <a:spAutoFit/>
          </a:bodyPr>
          <a:lstStyle/>
          <a:p>
            <a:pPr marL="457200" indent="-457200">
              <a:buFont typeface="Arial" panose="020B0604020202020204" pitchFamily="34" charset="0"/>
              <a:buChar char="•"/>
            </a:pPr>
            <a:r>
              <a:rPr lang="en-GB" sz="3200" dirty="0" smtClean="0">
                <a:solidFill>
                  <a:schemeClr val="bg1"/>
                </a:solidFill>
              </a:rPr>
              <a:t>About 60% reduction near 120 deg. Why this angle?</a:t>
            </a:r>
            <a:endParaRPr lang="en-GB" sz="3200" dirty="0">
              <a:solidFill>
                <a:schemeClr val="bg1"/>
              </a:solidFill>
            </a:endParaRPr>
          </a:p>
        </p:txBody>
      </p:sp>
      <p:sp>
        <p:nvSpPr>
          <p:cNvPr id="6" name="TextBox 5"/>
          <p:cNvSpPr txBox="1"/>
          <p:nvPr/>
        </p:nvSpPr>
        <p:spPr>
          <a:xfrm>
            <a:off x="-93984" y="6126443"/>
            <a:ext cx="9237984" cy="584775"/>
          </a:xfrm>
          <a:prstGeom prst="rect">
            <a:avLst/>
          </a:prstGeom>
          <a:noFill/>
        </p:spPr>
        <p:txBody>
          <a:bodyPr wrap="square" rtlCol="0">
            <a:spAutoFit/>
          </a:bodyPr>
          <a:lstStyle/>
          <a:p>
            <a:pPr marL="457200" indent="-457200">
              <a:buFont typeface="Arial" panose="020B0604020202020204" pitchFamily="34" charset="0"/>
              <a:buChar char="•"/>
            </a:pPr>
            <a:r>
              <a:rPr lang="en-GB" sz="3200" dirty="0" smtClean="0">
                <a:solidFill>
                  <a:schemeClr val="bg1"/>
                </a:solidFill>
              </a:rPr>
              <a:t>Not ‘special’, angle varies with temperature. How?</a:t>
            </a:r>
            <a:endParaRPr lang="en-GB" sz="32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3797" y="1280027"/>
            <a:ext cx="2756100" cy="222098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3310" y="3508835"/>
            <a:ext cx="2726587" cy="2094131"/>
          </a:xfrm>
          <a:prstGeom prst="rect">
            <a:avLst/>
          </a:prstGeom>
        </p:spPr>
      </p:pic>
      <p:sp>
        <p:nvSpPr>
          <p:cNvPr id="8" name="TextBox 7"/>
          <p:cNvSpPr txBox="1"/>
          <p:nvPr/>
        </p:nvSpPr>
        <p:spPr>
          <a:xfrm>
            <a:off x="5488100" y="1357099"/>
            <a:ext cx="985210" cy="369332"/>
          </a:xfrm>
          <a:prstGeom prst="rect">
            <a:avLst/>
          </a:prstGeom>
          <a:noFill/>
        </p:spPr>
        <p:txBody>
          <a:bodyPr wrap="square" rtlCol="0">
            <a:spAutoFit/>
          </a:bodyPr>
          <a:lstStyle/>
          <a:p>
            <a:r>
              <a:rPr lang="en-GB" dirty="0" smtClean="0">
                <a:solidFill>
                  <a:schemeClr val="bg1"/>
                </a:solidFill>
              </a:rPr>
              <a:t>T=3MK</a:t>
            </a:r>
            <a:endParaRPr lang="en-GB" dirty="0">
              <a:solidFill>
                <a:schemeClr val="bg1"/>
              </a:solidFill>
            </a:endParaRPr>
          </a:p>
        </p:txBody>
      </p:sp>
      <p:sp>
        <p:nvSpPr>
          <p:cNvPr id="9" name="TextBox 8"/>
          <p:cNvSpPr txBox="1"/>
          <p:nvPr/>
        </p:nvSpPr>
        <p:spPr>
          <a:xfrm>
            <a:off x="5652120" y="2796656"/>
            <a:ext cx="985210" cy="369332"/>
          </a:xfrm>
          <a:prstGeom prst="rect">
            <a:avLst/>
          </a:prstGeom>
          <a:noFill/>
        </p:spPr>
        <p:txBody>
          <a:bodyPr wrap="square" rtlCol="0">
            <a:spAutoFit/>
          </a:bodyPr>
          <a:lstStyle/>
          <a:p>
            <a:r>
              <a:rPr lang="en-GB" dirty="0" smtClean="0">
                <a:solidFill>
                  <a:schemeClr val="bg1"/>
                </a:solidFill>
              </a:rPr>
              <a:t>T=2MK</a:t>
            </a:r>
            <a:endParaRPr lang="en-GB" dirty="0">
              <a:solidFill>
                <a:schemeClr val="bg1"/>
              </a:solidFill>
            </a:endParaRPr>
          </a:p>
        </p:txBody>
      </p:sp>
      <p:sp>
        <p:nvSpPr>
          <p:cNvPr id="10" name="TextBox 9"/>
          <p:cNvSpPr txBox="1"/>
          <p:nvPr/>
        </p:nvSpPr>
        <p:spPr>
          <a:xfrm>
            <a:off x="5652120" y="4969203"/>
            <a:ext cx="985210" cy="369332"/>
          </a:xfrm>
          <a:prstGeom prst="rect">
            <a:avLst/>
          </a:prstGeom>
          <a:noFill/>
        </p:spPr>
        <p:txBody>
          <a:bodyPr wrap="square" rtlCol="0">
            <a:spAutoFit/>
          </a:bodyPr>
          <a:lstStyle/>
          <a:p>
            <a:r>
              <a:rPr lang="en-GB" dirty="0" smtClean="0">
                <a:solidFill>
                  <a:schemeClr val="bg1"/>
                </a:solidFill>
              </a:rPr>
              <a:t>T=4MK</a:t>
            </a:r>
            <a:endParaRPr lang="en-GB" dirty="0">
              <a:solidFill>
                <a:schemeClr val="bg1"/>
              </a:solidFill>
            </a:endParaRPr>
          </a:p>
        </p:txBody>
      </p:sp>
      <p:cxnSp>
        <p:nvCxnSpPr>
          <p:cNvPr id="12" name="Straight Arrow Connector 11"/>
          <p:cNvCxnSpPr/>
          <p:nvPr/>
        </p:nvCxnSpPr>
        <p:spPr>
          <a:xfrm flipH="1">
            <a:off x="5364088" y="1726431"/>
            <a:ext cx="288032" cy="19040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a:xfrm flipV="1">
            <a:off x="6150657" y="2653699"/>
            <a:ext cx="340205" cy="14295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a:xfrm flipV="1">
            <a:off x="6140040" y="4865442"/>
            <a:ext cx="340205" cy="14295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4631025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9512" y="116632"/>
            <a:ext cx="8382000" cy="1163395"/>
          </a:xfrm>
          <a:prstGeom prst="rect">
            <a:avLst/>
          </a:prstGeom>
        </p:spPr>
        <p:txBody>
          <a:bodyPr vert="horz" wrap="square" lIns="0" tIns="0" rIns="0" bIns="0" rtlCol="0" anchor="ctr" anchorCtr="0">
            <a:normAutofit lnSpcReduction="10000"/>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GB" dirty="0" smtClean="0"/>
              <a:t>Results</a:t>
            </a:r>
            <a:br>
              <a:rPr lang="en-GB" dirty="0" smtClean="0"/>
            </a:br>
            <a:r>
              <a:rPr lang="en-GB" sz="3600" dirty="0" smtClean="0">
                <a:solidFill>
                  <a:schemeClr val="tx2"/>
                </a:solidFill>
              </a:rPr>
              <a:t>Density drop-off </a:t>
            </a:r>
            <a:endParaRPr lang="en-GB" dirty="0">
              <a:solidFill>
                <a:schemeClr val="tx2"/>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1772816"/>
            <a:ext cx="5669287" cy="4056473"/>
          </a:xfrm>
          <a:prstGeom prst="rect">
            <a:avLst/>
          </a:prstGeom>
        </p:spPr>
      </p:pic>
      <p:sp>
        <p:nvSpPr>
          <p:cNvPr id="3" name="TextBox 2"/>
          <p:cNvSpPr txBox="1"/>
          <p:nvPr/>
        </p:nvSpPr>
        <p:spPr>
          <a:xfrm>
            <a:off x="198984" y="1866123"/>
            <a:ext cx="3528392" cy="4031873"/>
          </a:xfrm>
          <a:prstGeom prst="rect">
            <a:avLst/>
          </a:prstGeom>
          <a:noFill/>
        </p:spPr>
        <p:txBody>
          <a:bodyPr wrap="square" rtlCol="0">
            <a:spAutoFit/>
          </a:bodyPr>
          <a:lstStyle/>
          <a:p>
            <a:pPr marL="457200" indent="-457200">
              <a:buFont typeface="Arial" panose="020B0604020202020204" pitchFamily="34" charset="0"/>
              <a:buChar char="•"/>
            </a:pPr>
            <a:r>
              <a:rPr lang="en-GB" sz="3200" dirty="0" smtClean="0">
                <a:solidFill>
                  <a:schemeClr val="bg1"/>
                </a:solidFill>
              </a:rPr>
              <a:t>‘Minimum’ angle a function of temperature.</a:t>
            </a:r>
          </a:p>
          <a:p>
            <a:pPr marL="457200" indent="-457200">
              <a:buFont typeface="Arial" panose="020B0604020202020204" pitchFamily="34" charset="0"/>
              <a:buChar char="•"/>
            </a:pPr>
            <a:r>
              <a:rPr lang="en-GB" sz="3200" dirty="0" smtClean="0">
                <a:solidFill>
                  <a:schemeClr val="bg1"/>
                </a:solidFill>
              </a:rPr>
              <a:t>Initial steady rise with temp.</a:t>
            </a:r>
          </a:p>
          <a:p>
            <a:pPr marL="457200" indent="-457200">
              <a:buFont typeface="Arial" panose="020B0604020202020204" pitchFamily="34" charset="0"/>
              <a:buChar char="•"/>
            </a:pPr>
            <a:r>
              <a:rPr lang="en-GB" sz="3200" dirty="0" smtClean="0">
                <a:solidFill>
                  <a:schemeClr val="bg1"/>
                </a:solidFill>
              </a:rPr>
              <a:t>Seems to even off slightly above 130 degrees.</a:t>
            </a:r>
            <a:endParaRPr lang="en-GB" sz="3200" dirty="0">
              <a:solidFill>
                <a:schemeClr val="bg1"/>
              </a:solidFill>
            </a:endParaRPr>
          </a:p>
        </p:txBody>
      </p:sp>
    </p:spTree>
    <p:extLst>
      <p:ext uri="{BB962C8B-B14F-4D97-AF65-F5344CB8AC3E}">
        <p14:creationId xmlns:p14="http://schemas.microsoft.com/office/powerpoint/2010/main" val="224551237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Summary</a:t>
            </a:r>
            <a:endParaRPr lang="en-GB" dirty="0"/>
          </a:p>
        </p:txBody>
      </p:sp>
      <p:sp>
        <p:nvSpPr>
          <p:cNvPr id="3" name="TextBox 2"/>
          <p:cNvSpPr txBox="1"/>
          <p:nvPr/>
        </p:nvSpPr>
        <p:spPr>
          <a:xfrm>
            <a:off x="0" y="1340768"/>
            <a:ext cx="9144000" cy="6001643"/>
          </a:xfrm>
          <a:prstGeom prst="rect">
            <a:avLst/>
          </a:prstGeom>
          <a:noFill/>
        </p:spPr>
        <p:txBody>
          <a:bodyPr wrap="square" rtlCol="0">
            <a:spAutoFit/>
          </a:bodyPr>
          <a:lstStyle/>
          <a:p>
            <a:r>
              <a:rPr lang="en-GB" sz="3200" dirty="0" smtClean="0">
                <a:solidFill>
                  <a:schemeClr val="bg1"/>
                </a:solidFill>
              </a:rPr>
              <a:t>RD’s collide to produce interesting effects:</a:t>
            </a:r>
          </a:p>
          <a:p>
            <a:pPr marL="457200" indent="-457200">
              <a:buFont typeface="Arial" panose="020B0604020202020204" pitchFamily="34" charset="0"/>
              <a:buChar char="•"/>
            </a:pPr>
            <a:r>
              <a:rPr lang="en-GB" sz="3200" dirty="0" smtClean="0">
                <a:solidFill>
                  <a:schemeClr val="bg1"/>
                </a:solidFill>
              </a:rPr>
              <a:t>Tube shortening ceases at point of collision, as does conversion of energy (at least temporarily).</a:t>
            </a:r>
          </a:p>
          <a:p>
            <a:pPr marL="457200" indent="-457200">
              <a:buFont typeface="Arial" panose="020B0604020202020204" pitchFamily="34" charset="0"/>
              <a:buChar char="•"/>
            </a:pPr>
            <a:r>
              <a:rPr lang="en-GB" sz="3200" dirty="0" smtClean="0">
                <a:solidFill>
                  <a:schemeClr val="bg1"/>
                </a:solidFill>
              </a:rPr>
              <a:t>RD’s interact with (mainly) chromosphere but also GDS’ to cause tube bending; energy conversion continues but in reverse!</a:t>
            </a:r>
          </a:p>
          <a:p>
            <a:pPr marL="457200" indent="-457200">
              <a:buFont typeface="Arial" panose="020B0604020202020204" pitchFamily="34" charset="0"/>
              <a:buChar char="•"/>
            </a:pPr>
            <a:r>
              <a:rPr lang="en-GB" sz="3200" dirty="0" smtClean="0">
                <a:solidFill>
                  <a:schemeClr val="bg1"/>
                </a:solidFill>
              </a:rPr>
              <a:t>Rarefaction wave produced which evacuates mass from central portion of tube, decreasing density by more than 50% in some cases - easier to explain high energy particles?</a:t>
            </a:r>
          </a:p>
          <a:p>
            <a:pPr marL="457200" indent="-457200">
              <a:buFont typeface="Arial" panose="020B0604020202020204" pitchFamily="34" charset="0"/>
              <a:buChar char="•"/>
            </a:pPr>
            <a:r>
              <a:rPr lang="en-GB" sz="3200" dirty="0" smtClean="0">
                <a:solidFill>
                  <a:schemeClr val="bg1"/>
                </a:solidFill>
              </a:rPr>
              <a:t>Density removal not inversely proportional to angle </a:t>
            </a:r>
          </a:p>
          <a:p>
            <a:pPr marL="457200" indent="-457200">
              <a:buFont typeface="Arial" panose="020B0604020202020204" pitchFamily="34" charset="0"/>
              <a:buChar char="•"/>
            </a:pPr>
            <a:endParaRPr lang="en-GB" sz="3200" dirty="0">
              <a:solidFill>
                <a:schemeClr val="bg1"/>
              </a:solidFill>
            </a:endParaRPr>
          </a:p>
        </p:txBody>
      </p:sp>
    </p:spTree>
    <p:extLst>
      <p:ext uri="{BB962C8B-B14F-4D97-AF65-F5344CB8AC3E}">
        <p14:creationId xmlns:p14="http://schemas.microsoft.com/office/powerpoint/2010/main" val="46358514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smtClean="0"/>
              <a:t>References</a:t>
            </a:r>
            <a:endParaRPr lang="en-US" dirty="0"/>
          </a:p>
        </p:txBody>
      </p:sp>
      <p:sp>
        <p:nvSpPr>
          <p:cNvPr id="7" name="Rounded Rectangle 6"/>
          <p:cNvSpPr/>
          <p:nvPr/>
        </p:nvSpPr>
        <p:spPr bwMode="auto">
          <a:xfrm>
            <a:off x="232124" y="1537392"/>
            <a:ext cx="8735888" cy="5073858"/>
          </a:xfrm>
          <a:prstGeom prst="roundRect">
            <a:avLst>
              <a:gd name="adj" fmla="val 9033"/>
            </a:avLst>
          </a:prstGeom>
          <a:noFill/>
          <a:ln>
            <a:headEnd type="none" w="med" len="med"/>
            <a:tailEnd type="none" w="med" len="med"/>
          </a:ln>
          <a:effectLst/>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r>
              <a:rPr lang="en-GB" sz="2400" dirty="0" smtClean="0"/>
              <a:t> </a:t>
            </a:r>
            <a:endParaRPr lang="en-GB" sz="2400" dirty="0"/>
          </a:p>
          <a:p>
            <a:pPr marL="457200" indent="-457200" algn="just" defTabSz="914099">
              <a:buFont typeface="+mj-lt"/>
              <a:buAutoNum type="arabicPeriod"/>
            </a:pPr>
            <a:r>
              <a:rPr lang="en-US" sz="3200" dirty="0" smtClean="0">
                <a:solidFill>
                  <a:schemeClr val="bg1"/>
                </a:solidFill>
              </a:rPr>
              <a:t>Linton, M. G., &amp; </a:t>
            </a:r>
            <a:r>
              <a:rPr lang="en-US" sz="3200" dirty="0" err="1" smtClean="0">
                <a:solidFill>
                  <a:schemeClr val="bg1"/>
                </a:solidFill>
              </a:rPr>
              <a:t>Longcope</a:t>
            </a:r>
            <a:r>
              <a:rPr lang="en-US" sz="3200" dirty="0" smtClean="0">
                <a:solidFill>
                  <a:schemeClr val="bg1"/>
                </a:solidFill>
              </a:rPr>
              <a:t>, D. W. 2006, </a:t>
            </a:r>
            <a:r>
              <a:rPr lang="en-US" sz="3200" dirty="0" err="1" smtClean="0">
                <a:solidFill>
                  <a:schemeClr val="bg1"/>
                </a:solidFill>
              </a:rPr>
              <a:t>ApJ</a:t>
            </a:r>
            <a:r>
              <a:rPr lang="en-US" sz="3200" dirty="0" smtClean="0">
                <a:solidFill>
                  <a:schemeClr val="bg1"/>
                </a:solidFill>
              </a:rPr>
              <a:t>, 642, 1177</a:t>
            </a:r>
          </a:p>
          <a:p>
            <a:pPr marL="457200" indent="-457200" algn="just" defTabSz="914099">
              <a:buFont typeface="+mj-lt"/>
              <a:buAutoNum type="arabicPeriod"/>
            </a:pPr>
            <a:r>
              <a:rPr lang="en-US" sz="3200" dirty="0" err="1" smtClean="0">
                <a:solidFill>
                  <a:schemeClr val="bg1"/>
                </a:solidFill>
              </a:rPr>
              <a:t>Longcope</a:t>
            </a:r>
            <a:r>
              <a:rPr lang="en-US" sz="3200" dirty="0" smtClean="0">
                <a:solidFill>
                  <a:schemeClr val="bg1"/>
                </a:solidFill>
              </a:rPr>
              <a:t>, D. W., </a:t>
            </a:r>
            <a:r>
              <a:rPr lang="en-US" sz="3200" dirty="0" err="1" smtClean="0">
                <a:solidFill>
                  <a:schemeClr val="bg1"/>
                </a:solidFill>
              </a:rPr>
              <a:t>Guidoni</a:t>
            </a:r>
            <a:r>
              <a:rPr lang="en-US" sz="3200" dirty="0" smtClean="0">
                <a:solidFill>
                  <a:schemeClr val="bg1"/>
                </a:solidFill>
              </a:rPr>
              <a:t>, S. E., &amp; Linton, M. G. 2009, </a:t>
            </a:r>
            <a:r>
              <a:rPr lang="en-US" sz="3200" dirty="0" err="1" smtClean="0">
                <a:solidFill>
                  <a:schemeClr val="bg1"/>
                </a:solidFill>
              </a:rPr>
              <a:t>ApJ</a:t>
            </a:r>
            <a:r>
              <a:rPr lang="en-US" sz="3200" dirty="0" smtClean="0">
                <a:solidFill>
                  <a:schemeClr val="bg1"/>
                </a:solidFill>
              </a:rPr>
              <a:t>, 690, L18</a:t>
            </a:r>
          </a:p>
          <a:p>
            <a:pPr marL="457200" indent="-457200" algn="just" defTabSz="914099">
              <a:buFont typeface="+mj-lt"/>
              <a:buAutoNum type="arabicPeriod"/>
            </a:pPr>
            <a:r>
              <a:rPr lang="en-US" sz="3200" dirty="0" err="1" smtClean="0">
                <a:solidFill>
                  <a:schemeClr val="bg1"/>
                </a:solidFill>
              </a:rPr>
              <a:t>Guidoni</a:t>
            </a:r>
            <a:r>
              <a:rPr lang="en-US" sz="3200" dirty="0" smtClean="0">
                <a:solidFill>
                  <a:schemeClr val="bg1"/>
                </a:solidFill>
              </a:rPr>
              <a:t>, S. W., &amp; </a:t>
            </a:r>
            <a:r>
              <a:rPr lang="en-US" sz="3200" dirty="0" err="1" smtClean="0">
                <a:solidFill>
                  <a:schemeClr val="bg1"/>
                </a:solidFill>
              </a:rPr>
              <a:t>Londcope</a:t>
            </a:r>
            <a:r>
              <a:rPr lang="en-US" sz="3200" dirty="0" smtClean="0">
                <a:solidFill>
                  <a:schemeClr val="bg1"/>
                </a:solidFill>
              </a:rPr>
              <a:t>, D. W. 2010, </a:t>
            </a:r>
            <a:r>
              <a:rPr lang="en-US" sz="3200" dirty="0" err="1" smtClean="0">
                <a:solidFill>
                  <a:schemeClr val="bg1"/>
                </a:solidFill>
              </a:rPr>
              <a:t>ApJ</a:t>
            </a:r>
            <a:r>
              <a:rPr lang="en-US" sz="3200" dirty="0" smtClean="0">
                <a:solidFill>
                  <a:schemeClr val="bg1"/>
                </a:solidFill>
              </a:rPr>
              <a:t>, 718, 1476</a:t>
            </a:r>
          </a:p>
          <a:p>
            <a:pPr marL="457200" indent="-457200" algn="just" defTabSz="914099">
              <a:buFont typeface="+mj-lt"/>
              <a:buAutoNum type="arabicPeriod"/>
            </a:pPr>
            <a:r>
              <a:rPr lang="en-US" sz="3200" dirty="0" err="1" smtClean="0">
                <a:solidFill>
                  <a:schemeClr val="bg1"/>
                </a:solidFill>
              </a:rPr>
              <a:t>Longcope</a:t>
            </a:r>
            <a:r>
              <a:rPr lang="en-US" sz="3200" dirty="0" smtClean="0">
                <a:solidFill>
                  <a:schemeClr val="bg1"/>
                </a:solidFill>
              </a:rPr>
              <a:t>, D. W., &amp; </a:t>
            </a:r>
            <a:r>
              <a:rPr lang="en-US" sz="3200" dirty="0" err="1" smtClean="0">
                <a:solidFill>
                  <a:schemeClr val="bg1"/>
                </a:solidFill>
              </a:rPr>
              <a:t>Guidoni</a:t>
            </a:r>
            <a:r>
              <a:rPr lang="en-US" sz="3200" dirty="0" smtClean="0">
                <a:solidFill>
                  <a:schemeClr val="bg1"/>
                </a:solidFill>
              </a:rPr>
              <a:t>, S. E. 2011, </a:t>
            </a:r>
            <a:r>
              <a:rPr lang="en-US" sz="3200" dirty="0" err="1" smtClean="0">
                <a:solidFill>
                  <a:schemeClr val="bg1"/>
                </a:solidFill>
              </a:rPr>
              <a:t>ApJ</a:t>
            </a:r>
            <a:r>
              <a:rPr lang="en-US" sz="3200" dirty="0" smtClean="0">
                <a:solidFill>
                  <a:schemeClr val="bg1"/>
                </a:solidFill>
              </a:rPr>
              <a:t>, 740, 73</a:t>
            </a:r>
          </a:p>
          <a:p>
            <a:pPr marL="457200" indent="-457200" algn="just" defTabSz="914099">
              <a:buFont typeface="+mj-lt"/>
              <a:buAutoNum type="arabicPeriod"/>
            </a:pPr>
            <a:r>
              <a:rPr lang="en-US" sz="3200" dirty="0" smtClean="0">
                <a:solidFill>
                  <a:schemeClr val="bg1"/>
                </a:solidFill>
              </a:rPr>
              <a:t>Priest, E.R, 1981, Solar Flare </a:t>
            </a:r>
            <a:r>
              <a:rPr lang="en-US" sz="3200" dirty="0" err="1" smtClean="0">
                <a:solidFill>
                  <a:schemeClr val="bg1"/>
                </a:solidFill>
              </a:rPr>
              <a:t>Magnetohydrodynamics</a:t>
            </a:r>
            <a:r>
              <a:rPr lang="en-US" sz="3200" dirty="0" smtClean="0">
                <a:solidFill>
                  <a:schemeClr val="bg1"/>
                </a:solidFill>
              </a:rPr>
              <a:t> (New York: Gordon and Breach Science Publishers)</a:t>
            </a:r>
          </a:p>
          <a:p>
            <a:pPr marL="457200" indent="-457200" algn="ctr" defTabSz="914099">
              <a:buFont typeface="+mj-lt"/>
              <a:buAutoNum type="arabicPeriod"/>
            </a:pPr>
            <a:endParaRPr lang="en-US" sz="2300" dirty="0" smtClean="0">
              <a:solidFill>
                <a:srgbClr val="FFFFFF"/>
              </a:solidFill>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9512" y="116632"/>
            <a:ext cx="8382000" cy="1163395"/>
          </a:xfrm>
          <a:prstGeom prst="rect">
            <a:avLst/>
          </a:prstGeom>
        </p:spPr>
        <p:txBody>
          <a:bodyPr vert="horz" wrap="square" lIns="0" tIns="0" rIns="0" bIns="0" rtlCol="0" anchor="ctr" anchorCtr="0">
            <a:normAutofit lnSpcReduction="10000"/>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GB" dirty="0" smtClean="0"/>
              <a:t>Results</a:t>
            </a:r>
            <a:br>
              <a:rPr lang="en-GB" dirty="0" smtClean="0"/>
            </a:br>
            <a:r>
              <a:rPr lang="en-GB" sz="3600" dirty="0" smtClean="0">
                <a:solidFill>
                  <a:schemeClr val="tx2"/>
                </a:solidFill>
              </a:rPr>
              <a:t>Field line shortening (find way of graphing length)</a:t>
            </a:r>
          </a:p>
        </p:txBody>
      </p:sp>
    </p:spTree>
    <p:extLst>
      <p:ext uri="{BB962C8B-B14F-4D97-AF65-F5344CB8AC3E}">
        <p14:creationId xmlns:p14="http://schemas.microsoft.com/office/powerpoint/2010/main" val="313823733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 </a:t>
            </a:r>
            <a:endParaRPr lang="en-US" dirty="0"/>
          </a:p>
        </p:txBody>
      </p:sp>
      <p:sp>
        <p:nvSpPr>
          <p:cNvPr id="11" name="TextBox 10"/>
          <p:cNvSpPr txBox="1"/>
          <p:nvPr/>
        </p:nvSpPr>
        <p:spPr>
          <a:xfrm>
            <a:off x="381000" y="1484784"/>
            <a:ext cx="8655496" cy="5016758"/>
          </a:xfrm>
          <a:prstGeom prst="rect">
            <a:avLst/>
          </a:prstGeom>
          <a:noFill/>
        </p:spPr>
        <p:txBody>
          <a:bodyPr wrap="square" rtlCol="0">
            <a:spAutoFit/>
          </a:bodyPr>
          <a:lstStyle/>
          <a:p>
            <a:pPr marL="457200" indent="-457200">
              <a:buFont typeface="Arial" panose="020B0604020202020204" pitchFamily="34" charset="0"/>
              <a:buChar char="•"/>
            </a:pPr>
            <a:r>
              <a:rPr lang="en-GB" sz="3200" dirty="0" smtClean="0">
                <a:solidFill>
                  <a:schemeClr val="bg1"/>
                </a:solidFill>
              </a:rPr>
              <a:t>Introduction</a:t>
            </a:r>
          </a:p>
          <a:p>
            <a:pPr marL="914400" lvl="1" indent="-457200">
              <a:buSzPct val="70000"/>
              <a:buFont typeface="Courier New" panose="02070309020205020404" pitchFamily="49" charset="0"/>
              <a:buChar char="o"/>
            </a:pPr>
            <a:r>
              <a:rPr lang="en-GB" sz="3200" dirty="0" smtClean="0">
                <a:solidFill>
                  <a:schemeClr val="bg1"/>
                </a:solidFill>
              </a:rPr>
              <a:t>Background</a:t>
            </a:r>
          </a:p>
          <a:p>
            <a:pPr marL="914400" lvl="1" indent="-457200">
              <a:buSzPct val="70000"/>
              <a:buFont typeface="Courier New" panose="02070309020205020404" pitchFamily="49" charset="0"/>
              <a:buChar char="o"/>
            </a:pPr>
            <a:r>
              <a:rPr lang="en-GB" sz="3200" dirty="0" smtClean="0">
                <a:solidFill>
                  <a:schemeClr val="bg1"/>
                </a:solidFill>
              </a:rPr>
              <a:t>The model</a:t>
            </a:r>
          </a:p>
          <a:p>
            <a:pPr marL="914400" lvl="1" indent="-457200">
              <a:buSzPct val="70000"/>
              <a:buFont typeface="Courier New" panose="02070309020205020404" pitchFamily="49" charset="0"/>
              <a:buChar char="o"/>
            </a:pPr>
            <a:r>
              <a:rPr lang="en-GB" sz="3200" dirty="0" smtClean="0">
                <a:solidFill>
                  <a:schemeClr val="bg1"/>
                </a:solidFill>
              </a:rPr>
              <a:t>Previous results (single reconnection event)</a:t>
            </a:r>
          </a:p>
          <a:p>
            <a:pPr marL="914400" lvl="1" indent="-457200">
              <a:buSzPct val="70000"/>
              <a:buFont typeface="Courier New" panose="02070309020205020404" pitchFamily="49" charset="0"/>
              <a:buChar char="o"/>
            </a:pPr>
            <a:r>
              <a:rPr lang="en-GB" sz="3200" dirty="0" smtClean="0">
                <a:solidFill>
                  <a:schemeClr val="bg1"/>
                </a:solidFill>
              </a:rPr>
              <a:t>The multiple reconnection case </a:t>
            </a:r>
            <a:endParaRPr lang="en-GB" sz="3200" dirty="0">
              <a:solidFill>
                <a:schemeClr val="bg1"/>
              </a:solidFill>
            </a:endParaRPr>
          </a:p>
          <a:p>
            <a:pPr marL="457200" indent="-457200">
              <a:buFont typeface="Arial" panose="020B0604020202020204" pitchFamily="34" charset="0"/>
              <a:buChar char="•"/>
            </a:pPr>
            <a:r>
              <a:rPr lang="en-GB" sz="3200" dirty="0" smtClean="0">
                <a:solidFill>
                  <a:schemeClr val="bg1"/>
                </a:solidFill>
              </a:rPr>
              <a:t>Results</a:t>
            </a:r>
          </a:p>
          <a:p>
            <a:pPr marL="914400" lvl="1" indent="-457200">
              <a:buSzPct val="70000"/>
              <a:buFont typeface="Courier New" panose="02070309020205020404" pitchFamily="49" charset="0"/>
              <a:buChar char="o"/>
            </a:pPr>
            <a:r>
              <a:rPr lang="en-GB" sz="3200" dirty="0" smtClean="0">
                <a:solidFill>
                  <a:schemeClr val="bg1"/>
                </a:solidFill>
              </a:rPr>
              <a:t>Overview</a:t>
            </a:r>
          </a:p>
          <a:p>
            <a:pPr marL="914400" lvl="1" indent="-457200">
              <a:buSzPct val="70000"/>
              <a:buFont typeface="Courier New" panose="02070309020205020404" pitchFamily="49" charset="0"/>
              <a:buChar char="o"/>
            </a:pPr>
            <a:r>
              <a:rPr lang="en-GB" sz="3200" dirty="0" smtClean="0">
                <a:solidFill>
                  <a:schemeClr val="bg1"/>
                </a:solidFill>
              </a:rPr>
              <a:t>Similarities and differences between cases</a:t>
            </a:r>
          </a:p>
          <a:p>
            <a:pPr marL="914400" lvl="1" indent="-457200">
              <a:buSzPct val="70000"/>
              <a:buFont typeface="Courier New" panose="02070309020205020404" pitchFamily="49" charset="0"/>
              <a:buChar char="o"/>
            </a:pPr>
            <a:r>
              <a:rPr lang="en-GB" sz="3200" dirty="0" smtClean="0">
                <a:solidFill>
                  <a:schemeClr val="bg1"/>
                </a:solidFill>
              </a:rPr>
              <a:t>The differences in more </a:t>
            </a:r>
            <a:r>
              <a:rPr lang="en-GB" sz="3200" dirty="0">
                <a:solidFill>
                  <a:schemeClr val="bg1"/>
                </a:solidFill>
              </a:rPr>
              <a:t>d</a:t>
            </a:r>
            <a:r>
              <a:rPr lang="en-GB" sz="3200" dirty="0" smtClean="0">
                <a:solidFill>
                  <a:schemeClr val="bg1"/>
                </a:solidFill>
              </a:rPr>
              <a:t>etail</a:t>
            </a:r>
          </a:p>
          <a:p>
            <a:pPr marL="457200" indent="-457200">
              <a:buFont typeface="Arial" panose="020B0604020202020204" pitchFamily="34" charset="0"/>
              <a:buChar char="•"/>
            </a:pPr>
            <a:r>
              <a:rPr lang="en-GB" sz="3200" dirty="0" smtClean="0">
                <a:solidFill>
                  <a:schemeClr val="bg1"/>
                </a:solidFill>
              </a:rPr>
              <a:t>Summary &amp; References</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382000" cy="1163395"/>
          </a:xfrm>
        </p:spPr>
        <p:txBody>
          <a:bodyPr>
            <a:normAutofit/>
          </a:bodyPr>
          <a:lstStyle/>
          <a:p>
            <a:r>
              <a:rPr lang="en-US" dirty="0" smtClean="0"/>
              <a:t>Introduction</a:t>
            </a:r>
            <a:br>
              <a:rPr lang="en-US" dirty="0" smtClean="0"/>
            </a:br>
            <a:r>
              <a:rPr lang="en-US" sz="3600" dirty="0" smtClean="0">
                <a:solidFill>
                  <a:schemeClr val="tx2"/>
                </a:solidFill>
              </a:rPr>
              <a:t>Background</a:t>
            </a:r>
            <a:endParaRPr lang="en-US" dirty="0">
              <a:solidFill>
                <a:schemeClr val="tx2"/>
              </a:solidFill>
            </a:endParaRPr>
          </a:p>
        </p:txBody>
      </p:sp>
      <p:sp>
        <p:nvSpPr>
          <p:cNvPr id="10" name="TextBox 9"/>
          <p:cNvSpPr txBox="1"/>
          <p:nvPr/>
        </p:nvSpPr>
        <p:spPr>
          <a:xfrm>
            <a:off x="4123153" y="3855150"/>
            <a:ext cx="5278141" cy="3046988"/>
          </a:xfrm>
          <a:prstGeom prst="rect">
            <a:avLst/>
          </a:prstGeom>
          <a:noFill/>
        </p:spPr>
        <p:txBody>
          <a:bodyPr wrap="square" rtlCol="0">
            <a:spAutoFit/>
          </a:bodyPr>
          <a:lstStyle/>
          <a:p>
            <a:pPr marL="457200" indent="-457200">
              <a:buFont typeface="Arial" panose="020B0604020202020204" pitchFamily="34" charset="0"/>
              <a:buChar char="•"/>
            </a:pPr>
            <a:r>
              <a:rPr lang="en-GB" sz="3200" dirty="0" smtClean="0">
                <a:solidFill>
                  <a:schemeClr val="bg1"/>
                </a:solidFill>
              </a:rPr>
              <a:t>Post-reconnection field lines act like a string under tension. What happens to the plasma in the tube in terms of density, temperature, velocity, </a:t>
            </a:r>
            <a:r>
              <a:rPr lang="en-GB" sz="3200" dirty="0" err="1" smtClean="0">
                <a:solidFill>
                  <a:schemeClr val="bg1"/>
                </a:solidFill>
              </a:rPr>
              <a:t>etc</a:t>
            </a:r>
            <a:r>
              <a:rPr lang="en-GB" sz="3200" dirty="0" smtClean="0">
                <a:solidFill>
                  <a:schemeClr val="bg1"/>
                </a:solidFill>
              </a:rPr>
              <a:t>?   </a:t>
            </a:r>
            <a:endParaRPr lang="en-GB" sz="3200" dirty="0">
              <a:solidFill>
                <a:schemeClr val="bg1"/>
              </a:solidFill>
            </a:endParaRPr>
          </a:p>
        </p:txBody>
      </p:sp>
      <p:grpSp>
        <p:nvGrpSpPr>
          <p:cNvPr id="18" name="Group 17"/>
          <p:cNvGrpSpPr/>
          <p:nvPr/>
        </p:nvGrpSpPr>
        <p:grpSpPr>
          <a:xfrm>
            <a:off x="-269335" y="4132963"/>
            <a:ext cx="4392488" cy="2725037"/>
            <a:chOff x="4751124" y="4132769"/>
            <a:chExt cx="4392488" cy="2725037"/>
          </a:xfrm>
        </p:grpSpPr>
        <p:grpSp>
          <p:nvGrpSpPr>
            <p:cNvPr id="9" name="Group 8"/>
            <p:cNvGrpSpPr/>
            <p:nvPr/>
          </p:nvGrpSpPr>
          <p:grpSpPr>
            <a:xfrm>
              <a:off x="4751124" y="4132769"/>
              <a:ext cx="4392488" cy="2725037"/>
              <a:chOff x="0" y="1412776"/>
              <a:chExt cx="4392488" cy="2725037"/>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2776"/>
                <a:ext cx="4392488" cy="2725037"/>
              </a:xfrm>
              <a:prstGeom prst="rect">
                <a:avLst/>
              </a:prstGeom>
            </p:spPr>
          </p:pic>
          <p:sp>
            <p:nvSpPr>
              <p:cNvPr id="5" name="Freeform 4"/>
              <p:cNvSpPr/>
              <p:nvPr/>
            </p:nvSpPr>
            <p:spPr bwMode="auto">
              <a:xfrm>
                <a:off x="1059873" y="3179618"/>
                <a:ext cx="2524991" cy="768927"/>
              </a:xfrm>
              <a:custGeom>
                <a:avLst/>
                <a:gdLst>
                  <a:gd name="connsiteX0" fmla="*/ 0 w 2524991"/>
                  <a:gd name="connsiteY0" fmla="*/ 768927 h 768927"/>
                  <a:gd name="connsiteX1" fmla="*/ 1298863 w 2524991"/>
                  <a:gd name="connsiteY1" fmla="*/ 0 h 768927"/>
                  <a:gd name="connsiteX2" fmla="*/ 2524991 w 2524991"/>
                  <a:gd name="connsiteY2" fmla="*/ 768927 h 768927"/>
                </a:gdLst>
                <a:ahLst/>
                <a:cxnLst>
                  <a:cxn ang="0">
                    <a:pos x="connsiteX0" y="connsiteY0"/>
                  </a:cxn>
                  <a:cxn ang="0">
                    <a:pos x="connsiteX1" y="connsiteY1"/>
                  </a:cxn>
                  <a:cxn ang="0">
                    <a:pos x="connsiteX2" y="connsiteY2"/>
                  </a:cxn>
                </a:cxnLst>
                <a:rect l="l" t="t" r="r" b="b"/>
                <a:pathLst>
                  <a:path w="2524991" h="768927">
                    <a:moveTo>
                      <a:pt x="0" y="768927"/>
                    </a:moveTo>
                    <a:cubicBezTo>
                      <a:pt x="439015" y="384463"/>
                      <a:pt x="878031" y="0"/>
                      <a:pt x="1298863" y="0"/>
                    </a:cubicBezTo>
                    <a:cubicBezTo>
                      <a:pt x="1719695" y="0"/>
                      <a:pt x="2122343" y="384463"/>
                      <a:pt x="2524991" y="768927"/>
                    </a:cubicBezTo>
                  </a:path>
                </a:pathLst>
              </a:cu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7" name="Straight Arrow Connector 6"/>
              <p:cNvCxnSpPr/>
              <p:nvPr/>
            </p:nvCxnSpPr>
            <p:spPr>
              <a:xfrm>
                <a:off x="2322368" y="3284984"/>
                <a:ext cx="0" cy="3600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
          <p:nvSpPr>
            <p:cNvPr id="11" name="Freeform 10"/>
            <p:cNvSpPr/>
            <p:nvPr/>
          </p:nvSpPr>
          <p:spPr bwMode="auto">
            <a:xfrm>
              <a:off x="5205253" y="4221089"/>
              <a:ext cx="3759235" cy="1102672"/>
            </a:xfrm>
            <a:custGeom>
              <a:avLst/>
              <a:gdLst>
                <a:gd name="connsiteX0" fmla="*/ 0 w 3844636"/>
                <a:gd name="connsiteY0" fmla="*/ 0 h 1080655"/>
                <a:gd name="connsiteX1" fmla="*/ 1901536 w 3844636"/>
                <a:gd name="connsiteY1" fmla="*/ 1080655 h 1080655"/>
                <a:gd name="connsiteX2" fmla="*/ 3844636 w 3844636"/>
                <a:gd name="connsiteY2" fmla="*/ 0 h 1080655"/>
              </a:gdLst>
              <a:ahLst/>
              <a:cxnLst>
                <a:cxn ang="0">
                  <a:pos x="connsiteX0" y="connsiteY0"/>
                </a:cxn>
                <a:cxn ang="0">
                  <a:pos x="connsiteX1" y="connsiteY1"/>
                </a:cxn>
                <a:cxn ang="0">
                  <a:pos x="connsiteX2" y="connsiteY2"/>
                </a:cxn>
              </a:cxnLst>
              <a:rect l="l" t="t" r="r" b="b"/>
              <a:pathLst>
                <a:path w="3844636" h="1080655">
                  <a:moveTo>
                    <a:pt x="0" y="0"/>
                  </a:moveTo>
                  <a:cubicBezTo>
                    <a:pt x="630381" y="540327"/>
                    <a:pt x="1260763" y="1080655"/>
                    <a:pt x="1901536" y="1080655"/>
                  </a:cubicBezTo>
                  <a:cubicBezTo>
                    <a:pt x="2542309" y="1080655"/>
                    <a:pt x="3193472" y="540327"/>
                    <a:pt x="3844636" y="0"/>
                  </a:cubicBezTo>
                </a:path>
              </a:pathLst>
            </a:cu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17" name="Straight Arrow Connector 16"/>
            <p:cNvCxnSpPr/>
            <p:nvPr/>
          </p:nvCxnSpPr>
          <p:spPr>
            <a:xfrm flipV="1">
              <a:off x="7092280" y="4797152"/>
              <a:ext cx="0" cy="3600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
        <p:nvSpPr>
          <p:cNvPr id="19" name="TextBox 18"/>
          <p:cNvSpPr txBox="1"/>
          <p:nvPr/>
        </p:nvSpPr>
        <p:spPr>
          <a:xfrm>
            <a:off x="0" y="1340768"/>
            <a:ext cx="5148064" cy="2554545"/>
          </a:xfrm>
          <a:prstGeom prst="rect">
            <a:avLst/>
          </a:prstGeom>
          <a:noFill/>
        </p:spPr>
        <p:txBody>
          <a:bodyPr wrap="square" rtlCol="0">
            <a:spAutoFit/>
          </a:bodyPr>
          <a:lstStyle/>
          <a:p>
            <a:pPr marL="457200" indent="-457200">
              <a:buFont typeface="Arial" panose="020B0604020202020204" pitchFamily="34" charset="0"/>
              <a:buChar char="•"/>
            </a:pPr>
            <a:r>
              <a:rPr lang="en-GB" sz="3200" dirty="0" smtClean="0">
                <a:solidFill>
                  <a:schemeClr val="bg1"/>
                </a:solidFill>
              </a:rPr>
              <a:t>Reconnection a significant mechanism for phenomenon involving high energy release; solar flares, CME’s.</a:t>
            </a:r>
            <a:endParaRPr lang="en-GB" sz="3200" dirty="0">
              <a:solidFill>
                <a:schemeClr val="bg1"/>
              </a:solidFill>
            </a:endParaRP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0112" y="1279601"/>
            <a:ext cx="2636717" cy="2636717"/>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51520" y="116632"/>
            <a:ext cx="8382000" cy="1163395"/>
          </a:xfrm>
        </p:spPr>
        <p:txBody>
          <a:bodyPr>
            <a:normAutofit/>
          </a:bodyPr>
          <a:lstStyle/>
          <a:p>
            <a:r>
              <a:rPr lang="en-US" dirty="0" smtClean="0"/>
              <a:t>Introduction</a:t>
            </a:r>
            <a:br>
              <a:rPr lang="en-US" dirty="0" smtClean="0"/>
            </a:br>
            <a:r>
              <a:rPr lang="en-US" sz="3600" dirty="0" smtClean="0">
                <a:solidFill>
                  <a:schemeClr val="tx2"/>
                </a:solidFill>
              </a:rPr>
              <a:t>The Model</a:t>
            </a:r>
            <a:endParaRPr lang="en-US" dirty="0">
              <a:solidFill>
                <a:schemeClr val="tx2"/>
              </a:solidFill>
            </a:endParaRPr>
          </a:p>
        </p:txBody>
      </p:sp>
      <p:sp>
        <p:nvSpPr>
          <p:cNvPr id="10" name="TextBox 9"/>
          <p:cNvSpPr txBox="1"/>
          <p:nvPr/>
        </p:nvSpPr>
        <p:spPr>
          <a:xfrm>
            <a:off x="0" y="1359639"/>
            <a:ext cx="9036496" cy="2554545"/>
          </a:xfrm>
          <a:prstGeom prst="rect">
            <a:avLst/>
          </a:prstGeom>
          <a:noFill/>
        </p:spPr>
        <p:txBody>
          <a:bodyPr wrap="square" rtlCol="0">
            <a:spAutoFit/>
          </a:bodyPr>
          <a:lstStyle/>
          <a:p>
            <a:pPr marL="457200" indent="-457200">
              <a:buFont typeface="Arial" panose="020B0604020202020204" pitchFamily="34" charset="0"/>
              <a:buChar char="•"/>
            </a:pPr>
            <a:r>
              <a:rPr lang="en-GB" sz="3200" dirty="0" smtClean="0">
                <a:solidFill>
                  <a:schemeClr val="bg1"/>
                </a:solidFill>
              </a:rPr>
              <a:t>Tube dynamics well approximated by Thin Flux Tube equations (for plasma beta &lt;&lt; 1).</a:t>
            </a:r>
          </a:p>
          <a:p>
            <a:pPr marL="457200" indent="-457200">
              <a:buFont typeface="Arial" panose="020B0604020202020204" pitchFamily="34" charset="0"/>
              <a:buChar char="•"/>
            </a:pPr>
            <a:r>
              <a:rPr lang="en-GB" sz="3200" dirty="0" smtClean="0">
                <a:solidFill>
                  <a:schemeClr val="bg1"/>
                </a:solidFill>
              </a:rPr>
              <a:t>Solved on 1D </a:t>
            </a:r>
            <a:r>
              <a:rPr lang="en-GB" sz="3200" dirty="0" err="1" smtClean="0">
                <a:solidFill>
                  <a:schemeClr val="bg1"/>
                </a:solidFill>
              </a:rPr>
              <a:t>Lagrangian</a:t>
            </a:r>
            <a:r>
              <a:rPr lang="en-GB" sz="3200" dirty="0" smtClean="0">
                <a:solidFill>
                  <a:schemeClr val="bg1"/>
                </a:solidFill>
              </a:rPr>
              <a:t> grid of 1000 points. </a:t>
            </a:r>
          </a:p>
          <a:p>
            <a:pPr marL="457200" indent="-457200">
              <a:buFont typeface="Arial" panose="020B0604020202020204" pitchFamily="34" charset="0"/>
              <a:buChar char="•"/>
            </a:pPr>
            <a:r>
              <a:rPr lang="en-GB" sz="3200" dirty="0" smtClean="0">
                <a:solidFill>
                  <a:schemeClr val="bg1"/>
                </a:solidFill>
              </a:rPr>
              <a:t>Includes heat conduction, diffusion, viscosity (no gravity). B constant in this case. </a:t>
            </a:r>
            <a:endParaRPr lang="en-GB" sz="3200" dirty="0">
              <a:solidFill>
                <a:schemeClr val="bg1"/>
              </a:solidFill>
            </a:endParaRPr>
          </a:p>
        </p:txBody>
      </p:sp>
      <p:grpSp>
        <p:nvGrpSpPr>
          <p:cNvPr id="14" name="Group 13"/>
          <p:cNvGrpSpPr/>
          <p:nvPr/>
        </p:nvGrpSpPr>
        <p:grpSpPr>
          <a:xfrm>
            <a:off x="2700099" y="3993796"/>
            <a:ext cx="5908463" cy="2267548"/>
            <a:chOff x="2411760" y="4293096"/>
            <a:chExt cx="5908463" cy="2267548"/>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4293096"/>
              <a:ext cx="4108263" cy="2267548"/>
            </a:xfrm>
            <a:prstGeom prst="rect">
              <a:avLst/>
            </a:prstGeom>
          </p:spPr>
        </p:pic>
        <p:sp>
          <p:nvSpPr>
            <p:cNvPr id="11" name="TextBox 10"/>
            <p:cNvSpPr txBox="1"/>
            <p:nvPr/>
          </p:nvSpPr>
          <p:spPr>
            <a:xfrm>
              <a:off x="2411760" y="4301195"/>
              <a:ext cx="1728192" cy="369332"/>
            </a:xfrm>
            <a:prstGeom prst="rect">
              <a:avLst/>
            </a:prstGeom>
            <a:noFill/>
          </p:spPr>
          <p:txBody>
            <a:bodyPr wrap="square" rtlCol="0">
              <a:spAutoFit/>
            </a:bodyPr>
            <a:lstStyle/>
            <a:p>
              <a:r>
                <a:rPr lang="en-GB" dirty="0">
                  <a:solidFill>
                    <a:schemeClr val="bg1"/>
                  </a:solidFill>
                </a:rPr>
                <a:t>M</a:t>
              </a:r>
              <a:r>
                <a:rPr lang="en-GB" dirty="0" smtClean="0">
                  <a:solidFill>
                    <a:schemeClr val="bg1"/>
                  </a:solidFill>
                </a:rPr>
                <a:t>otion</a:t>
              </a:r>
              <a:endParaRPr lang="en-GB" dirty="0">
                <a:solidFill>
                  <a:schemeClr val="bg1"/>
                </a:solidFill>
              </a:endParaRPr>
            </a:p>
          </p:txBody>
        </p:sp>
        <p:sp>
          <p:nvSpPr>
            <p:cNvPr id="12" name="TextBox 11"/>
            <p:cNvSpPr txBox="1"/>
            <p:nvPr/>
          </p:nvSpPr>
          <p:spPr>
            <a:xfrm>
              <a:off x="2411760" y="5057538"/>
              <a:ext cx="1821323" cy="369332"/>
            </a:xfrm>
            <a:prstGeom prst="rect">
              <a:avLst/>
            </a:prstGeom>
            <a:noFill/>
          </p:spPr>
          <p:txBody>
            <a:bodyPr wrap="square" rtlCol="0">
              <a:spAutoFit/>
            </a:bodyPr>
            <a:lstStyle/>
            <a:p>
              <a:r>
                <a:rPr lang="en-GB" dirty="0" smtClean="0">
                  <a:solidFill>
                    <a:schemeClr val="bg1"/>
                  </a:solidFill>
                </a:rPr>
                <a:t>Density Evolution</a:t>
              </a:r>
              <a:endParaRPr lang="en-GB" dirty="0">
                <a:solidFill>
                  <a:schemeClr val="bg1"/>
                </a:solidFill>
              </a:endParaRPr>
            </a:p>
          </p:txBody>
        </p:sp>
        <p:sp>
          <p:nvSpPr>
            <p:cNvPr id="13" name="TextBox 12"/>
            <p:cNvSpPr txBox="1"/>
            <p:nvPr/>
          </p:nvSpPr>
          <p:spPr>
            <a:xfrm>
              <a:off x="2411760" y="5821980"/>
              <a:ext cx="1728192" cy="369332"/>
            </a:xfrm>
            <a:prstGeom prst="rect">
              <a:avLst/>
            </a:prstGeom>
            <a:noFill/>
          </p:spPr>
          <p:txBody>
            <a:bodyPr wrap="square" rtlCol="0">
              <a:spAutoFit/>
            </a:bodyPr>
            <a:lstStyle/>
            <a:p>
              <a:r>
                <a:rPr lang="en-GB" dirty="0" smtClean="0">
                  <a:solidFill>
                    <a:schemeClr val="bg1"/>
                  </a:solidFill>
                </a:rPr>
                <a:t>Energy Equation</a:t>
              </a:r>
              <a:endParaRPr lang="en-GB" dirty="0">
                <a:solidFill>
                  <a:schemeClr val="bg1"/>
                </a:solidFill>
              </a:endParaRPr>
            </a:p>
          </p:txBody>
        </p:sp>
      </p:grpSp>
      <p:sp>
        <p:nvSpPr>
          <p:cNvPr id="15" name="TextBox 14"/>
          <p:cNvSpPr txBox="1"/>
          <p:nvPr/>
        </p:nvSpPr>
        <p:spPr>
          <a:xfrm>
            <a:off x="7092280" y="6453336"/>
            <a:ext cx="1656184" cy="369332"/>
          </a:xfrm>
          <a:prstGeom prst="rect">
            <a:avLst/>
          </a:prstGeom>
          <a:noFill/>
        </p:spPr>
        <p:txBody>
          <a:bodyPr wrap="square" rtlCol="0">
            <a:spAutoFit/>
          </a:bodyPr>
          <a:lstStyle/>
          <a:p>
            <a:r>
              <a:rPr lang="en-GB" dirty="0" smtClean="0">
                <a:solidFill>
                  <a:schemeClr val="bg1"/>
                </a:solidFill>
              </a:rPr>
              <a:t>&amp; more.</a:t>
            </a:r>
            <a:endParaRPr lang="en-GB" dirty="0">
              <a:solidFill>
                <a:schemeClr val="bg1"/>
              </a:solidFill>
            </a:endParaRPr>
          </a:p>
        </p:txBody>
      </p:sp>
      <p:sp>
        <p:nvSpPr>
          <p:cNvPr id="16" name="TextBox 15"/>
          <p:cNvSpPr txBox="1"/>
          <p:nvPr/>
        </p:nvSpPr>
        <p:spPr>
          <a:xfrm>
            <a:off x="107504" y="4676294"/>
            <a:ext cx="2592595" cy="1323439"/>
          </a:xfrm>
          <a:prstGeom prst="rect">
            <a:avLst/>
          </a:prstGeom>
          <a:noFill/>
        </p:spPr>
        <p:txBody>
          <a:bodyPr wrap="square" rtlCol="0">
            <a:spAutoFit/>
          </a:bodyPr>
          <a:lstStyle/>
          <a:p>
            <a:r>
              <a:rPr lang="en-GB" sz="3200" dirty="0" smtClean="0">
                <a:solidFill>
                  <a:schemeClr val="bg1"/>
                </a:solidFill>
              </a:rPr>
              <a:t>Code: PREFT </a:t>
            </a:r>
            <a:r>
              <a:rPr lang="en-GB" sz="2400" dirty="0" smtClean="0">
                <a:solidFill>
                  <a:schemeClr val="bg1"/>
                </a:solidFill>
              </a:rPr>
              <a:t>(</a:t>
            </a:r>
            <a:r>
              <a:rPr lang="en-GB" sz="2400" dirty="0" err="1" smtClean="0">
                <a:solidFill>
                  <a:schemeClr val="bg1"/>
                </a:solidFill>
              </a:rPr>
              <a:t>Guidoni</a:t>
            </a:r>
            <a:r>
              <a:rPr lang="en-GB" sz="2400" dirty="0" smtClean="0">
                <a:solidFill>
                  <a:schemeClr val="bg1"/>
                </a:solidFill>
              </a:rPr>
              <a:t>, Linton, </a:t>
            </a:r>
            <a:r>
              <a:rPr lang="en-GB" sz="2400" dirty="0" err="1" smtClean="0">
                <a:solidFill>
                  <a:schemeClr val="bg1"/>
                </a:solidFill>
              </a:rPr>
              <a:t>Longcope</a:t>
            </a:r>
            <a:r>
              <a:rPr lang="en-GB" sz="2400" dirty="0">
                <a:solidFill>
                  <a:schemeClr val="bg1"/>
                </a:solidFill>
              </a:rPr>
              <a:t>)</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51520" y="116632"/>
            <a:ext cx="8382000" cy="1163395"/>
          </a:xfrm>
        </p:spPr>
        <p:txBody>
          <a:bodyPr>
            <a:normAutofit/>
          </a:bodyPr>
          <a:lstStyle/>
          <a:p>
            <a:r>
              <a:rPr lang="en-US" dirty="0" smtClean="0"/>
              <a:t>Introduction</a:t>
            </a:r>
            <a:br>
              <a:rPr lang="en-US" dirty="0" smtClean="0"/>
            </a:br>
            <a:r>
              <a:rPr lang="en-US" sz="3600" dirty="0" smtClean="0">
                <a:solidFill>
                  <a:schemeClr val="tx2"/>
                </a:solidFill>
              </a:rPr>
              <a:t>Some Important Previous Results</a:t>
            </a:r>
            <a:endParaRPr lang="en-US" dirty="0">
              <a:solidFill>
                <a:schemeClr val="tx2"/>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5240"/>
            <a:ext cx="3023103" cy="2405205"/>
          </a:xfrm>
          <a:prstGeom prst="rect">
            <a:avLst/>
          </a:prstGeom>
        </p:spPr>
      </p:pic>
      <p:sp>
        <p:nvSpPr>
          <p:cNvPr id="5" name="TextBox 4"/>
          <p:cNvSpPr txBox="1"/>
          <p:nvPr/>
        </p:nvSpPr>
        <p:spPr>
          <a:xfrm>
            <a:off x="-108520" y="1219627"/>
            <a:ext cx="6624736" cy="4524315"/>
          </a:xfrm>
          <a:prstGeom prst="rect">
            <a:avLst/>
          </a:prstGeom>
          <a:noFill/>
        </p:spPr>
        <p:txBody>
          <a:bodyPr wrap="square" rtlCol="0">
            <a:spAutoFit/>
          </a:bodyPr>
          <a:lstStyle/>
          <a:p>
            <a:pPr marL="457200" indent="-457200">
              <a:buFont typeface="Arial" panose="020B0604020202020204" pitchFamily="34" charset="0"/>
              <a:buChar char="•"/>
            </a:pPr>
            <a:r>
              <a:rPr lang="en-GB" sz="3200" dirty="0" smtClean="0">
                <a:solidFill>
                  <a:schemeClr val="bg1"/>
                </a:solidFill>
              </a:rPr>
              <a:t>Field line shortens from initial state. Rotational discontinuities (RD’s) – Alfven speed.</a:t>
            </a:r>
          </a:p>
          <a:p>
            <a:pPr marL="457200" indent="-457200">
              <a:buFont typeface="Arial" panose="020B0604020202020204" pitchFamily="34" charset="0"/>
              <a:buChar char="•"/>
            </a:pPr>
            <a:r>
              <a:rPr lang="en-GB" sz="3200" dirty="0" smtClean="0">
                <a:solidFill>
                  <a:schemeClr val="bg1"/>
                </a:solidFill>
              </a:rPr>
              <a:t>Plasma compression rate &gt;&gt; diffusion rate -&gt; gas dynamic shocks (density build up). Field line shortens as it retracts. </a:t>
            </a:r>
          </a:p>
          <a:p>
            <a:pPr marL="457200" indent="-457200">
              <a:buFont typeface="Arial" panose="020B0604020202020204" pitchFamily="34" charset="0"/>
              <a:buChar char="•"/>
            </a:pPr>
            <a:endParaRPr lang="en-GB" sz="3200" dirty="0" smtClean="0">
              <a:solidFill>
                <a:schemeClr val="bg1"/>
              </a:solidFill>
            </a:endParaRPr>
          </a:p>
          <a:p>
            <a:pPr marL="457200" indent="-457200">
              <a:buFont typeface="Arial" panose="020B0604020202020204" pitchFamily="34" charset="0"/>
              <a:buChar char="•"/>
            </a:pPr>
            <a:endParaRPr lang="en-GB" sz="3200" dirty="0">
              <a:solidFill>
                <a:schemeClr val="bg1"/>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9320" y="4657788"/>
            <a:ext cx="3081663" cy="220021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02667" y="4544382"/>
            <a:ext cx="3017636" cy="2292597"/>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6157" y="1280027"/>
            <a:ext cx="2665475" cy="1951883"/>
          </a:xfrm>
          <a:prstGeom prst="rect">
            <a:avLst/>
          </a:prstGeom>
        </p:spPr>
      </p:pic>
      <p:sp>
        <p:nvSpPr>
          <p:cNvPr id="10" name="TextBox 9"/>
          <p:cNvSpPr txBox="1"/>
          <p:nvPr/>
        </p:nvSpPr>
        <p:spPr>
          <a:xfrm>
            <a:off x="1403648" y="5707842"/>
            <a:ext cx="648072" cy="369332"/>
          </a:xfrm>
          <a:prstGeom prst="rect">
            <a:avLst/>
          </a:prstGeom>
          <a:noFill/>
        </p:spPr>
        <p:txBody>
          <a:bodyPr wrap="square" rtlCol="0">
            <a:spAutoFit/>
          </a:bodyPr>
          <a:lstStyle/>
          <a:p>
            <a:r>
              <a:rPr lang="en-GB" dirty="0" smtClean="0">
                <a:solidFill>
                  <a:schemeClr val="bg1"/>
                </a:solidFill>
              </a:rPr>
              <a:t>RD’s</a:t>
            </a:r>
            <a:endParaRPr lang="en-GB" dirty="0">
              <a:solidFill>
                <a:schemeClr val="bg1"/>
              </a:solidFill>
            </a:endParaRPr>
          </a:p>
        </p:txBody>
      </p:sp>
      <p:cxnSp>
        <p:nvCxnSpPr>
          <p:cNvPr id="12" name="Straight Arrow Connector 11"/>
          <p:cNvCxnSpPr/>
          <p:nvPr/>
        </p:nvCxnSpPr>
        <p:spPr>
          <a:xfrm flipH="1" flipV="1">
            <a:off x="1331640" y="5373216"/>
            <a:ext cx="72008" cy="3174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flipV="1">
            <a:off x="1826444" y="5373216"/>
            <a:ext cx="153268" cy="3878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7380312" y="5157192"/>
            <a:ext cx="648072" cy="369332"/>
          </a:xfrm>
          <a:prstGeom prst="rect">
            <a:avLst/>
          </a:prstGeom>
          <a:noFill/>
        </p:spPr>
        <p:txBody>
          <a:bodyPr wrap="square" rtlCol="0">
            <a:spAutoFit/>
          </a:bodyPr>
          <a:lstStyle/>
          <a:p>
            <a:r>
              <a:rPr lang="en-GB" dirty="0" smtClean="0">
                <a:solidFill>
                  <a:schemeClr val="bg1"/>
                </a:solidFill>
              </a:rPr>
              <a:t>GDS’</a:t>
            </a:r>
            <a:endParaRPr lang="en-GB" dirty="0">
              <a:solidFill>
                <a:schemeClr val="bg1"/>
              </a:solidFill>
            </a:endParaRPr>
          </a:p>
        </p:txBody>
      </p:sp>
      <p:cxnSp>
        <p:nvCxnSpPr>
          <p:cNvPr id="19" name="Straight Arrow Connector 18"/>
          <p:cNvCxnSpPr/>
          <p:nvPr/>
        </p:nvCxnSpPr>
        <p:spPr>
          <a:xfrm>
            <a:off x="7511485" y="5567160"/>
            <a:ext cx="105170" cy="7421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H="1">
            <a:off x="7751840" y="5567160"/>
            <a:ext cx="78385" cy="7421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6804248" y="3322754"/>
            <a:ext cx="2658347" cy="1077218"/>
          </a:xfrm>
          <a:prstGeom prst="rect">
            <a:avLst/>
          </a:prstGeom>
          <a:noFill/>
        </p:spPr>
        <p:txBody>
          <a:bodyPr wrap="square" rtlCol="0">
            <a:spAutoFit/>
          </a:bodyPr>
          <a:lstStyle/>
          <a:p>
            <a:r>
              <a:rPr lang="en-GB" sz="3200" dirty="0" smtClean="0">
                <a:solidFill>
                  <a:schemeClr val="bg1"/>
                </a:solidFill>
              </a:rPr>
              <a:t>High thermal conductivity</a:t>
            </a:r>
            <a:endParaRPr lang="en-GB" sz="3200" dirty="0">
              <a:solidFill>
                <a:schemeClr val="bg1"/>
              </a:solidFill>
            </a:endParaRPr>
          </a:p>
        </p:txBody>
      </p:sp>
      <p:cxnSp>
        <p:nvCxnSpPr>
          <p:cNvPr id="25" name="Straight Arrow Connector 24"/>
          <p:cNvCxnSpPr/>
          <p:nvPr/>
        </p:nvCxnSpPr>
        <p:spPr>
          <a:xfrm flipV="1">
            <a:off x="8244408" y="3068960"/>
            <a:ext cx="0" cy="4128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51520" y="116632"/>
            <a:ext cx="8382000" cy="1163395"/>
          </a:xfrm>
        </p:spPr>
        <p:txBody>
          <a:bodyPr>
            <a:normAutofit/>
          </a:bodyPr>
          <a:lstStyle/>
          <a:p>
            <a:r>
              <a:rPr lang="en-US" dirty="0" smtClean="0"/>
              <a:t>Introduction</a:t>
            </a:r>
            <a:br>
              <a:rPr lang="en-US" dirty="0" smtClean="0"/>
            </a:br>
            <a:r>
              <a:rPr lang="en-US" sz="3600" dirty="0" smtClean="0">
                <a:solidFill>
                  <a:schemeClr val="tx2"/>
                </a:solidFill>
              </a:rPr>
              <a:t>The Multiple Reconnection Case</a:t>
            </a:r>
            <a:endParaRPr lang="en-US" dirty="0">
              <a:solidFill>
                <a:schemeClr val="tx2"/>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3833665"/>
            <a:ext cx="4005567" cy="3034726"/>
          </a:xfrm>
          <a:prstGeom prst="rect">
            <a:avLst/>
          </a:prstGeom>
        </p:spPr>
      </p:pic>
      <p:sp>
        <p:nvSpPr>
          <p:cNvPr id="4" name="TextBox 3"/>
          <p:cNvSpPr txBox="1"/>
          <p:nvPr/>
        </p:nvSpPr>
        <p:spPr>
          <a:xfrm>
            <a:off x="4572000" y="1412776"/>
            <a:ext cx="4248472" cy="2062103"/>
          </a:xfrm>
          <a:prstGeom prst="rect">
            <a:avLst/>
          </a:prstGeom>
          <a:noFill/>
        </p:spPr>
        <p:txBody>
          <a:bodyPr wrap="square" rtlCol="0">
            <a:spAutoFit/>
          </a:bodyPr>
          <a:lstStyle/>
          <a:p>
            <a:pPr marL="457200" indent="-457200">
              <a:buFont typeface="Arial" panose="020B0604020202020204" pitchFamily="34" charset="0"/>
              <a:buChar char="•"/>
            </a:pPr>
            <a:r>
              <a:rPr lang="en-GB" sz="3200" dirty="0" smtClean="0">
                <a:solidFill>
                  <a:schemeClr val="bg1"/>
                </a:solidFill>
              </a:rPr>
              <a:t>Multiple points of reconnection – separates in to three ‘sections’.</a:t>
            </a:r>
            <a:endParaRPr lang="en-GB" sz="3200" dirty="0">
              <a:solidFill>
                <a:schemeClr val="bg1"/>
              </a:solidFill>
            </a:endParaRPr>
          </a:p>
        </p:txBody>
      </p:sp>
      <p:sp>
        <p:nvSpPr>
          <p:cNvPr id="6" name="TextBox 5"/>
          <p:cNvSpPr txBox="1"/>
          <p:nvPr/>
        </p:nvSpPr>
        <p:spPr>
          <a:xfrm>
            <a:off x="107504" y="4005064"/>
            <a:ext cx="5112568" cy="2554545"/>
          </a:xfrm>
          <a:prstGeom prst="rect">
            <a:avLst/>
          </a:prstGeom>
          <a:noFill/>
        </p:spPr>
        <p:txBody>
          <a:bodyPr wrap="square" rtlCol="0">
            <a:spAutoFit/>
          </a:bodyPr>
          <a:lstStyle/>
          <a:p>
            <a:pPr marL="285750" indent="-285750">
              <a:buFont typeface="Arial" panose="020B0604020202020204" pitchFamily="34" charset="0"/>
              <a:buChar char="•"/>
            </a:pPr>
            <a:r>
              <a:rPr lang="en-GB" sz="3200" dirty="0" smtClean="0">
                <a:solidFill>
                  <a:schemeClr val="bg1"/>
                </a:solidFill>
              </a:rPr>
              <a:t>We consider the ‘new’ section.</a:t>
            </a:r>
          </a:p>
          <a:p>
            <a:pPr marL="285750" indent="-285750">
              <a:buFont typeface="Arial" panose="020B0604020202020204" pitchFamily="34" charset="0"/>
              <a:buChar char="•"/>
            </a:pPr>
            <a:r>
              <a:rPr lang="en-GB" sz="3200" dirty="0" smtClean="0">
                <a:solidFill>
                  <a:schemeClr val="bg1"/>
                </a:solidFill>
              </a:rPr>
              <a:t>How does it evolve in time?</a:t>
            </a:r>
          </a:p>
          <a:p>
            <a:pPr marL="285750" indent="-285750">
              <a:buFont typeface="Arial" panose="020B0604020202020204" pitchFamily="34" charset="0"/>
              <a:buChar char="•"/>
            </a:pPr>
            <a:r>
              <a:rPr lang="en-GB" sz="3200" dirty="0" smtClean="0">
                <a:solidFill>
                  <a:schemeClr val="bg1"/>
                </a:solidFill>
              </a:rPr>
              <a:t>Similarities and differences to single point case?</a:t>
            </a:r>
            <a:endParaRPr lang="en-GB" sz="3200" dirty="0">
              <a:solidFill>
                <a:schemeClr val="bg1"/>
              </a:solidFill>
            </a:endParaRPr>
          </a:p>
        </p:txBody>
      </p:sp>
      <p:sp>
        <p:nvSpPr>
          <p:cNvPr id="17" name="Freeform 16"/>
          <p:cNvSpPr/>
          <p:nvPr/>
        </p:nvSpPr>
        <p:spPr bwMode="auto">
          <a:xfrm>
            <a:off x="4156364" y="4052455"/>
            <a:ext cx="976732" cy="955963"/>
          </a:xfrm>
          <a:custGeom>
            <a:avLst/>
            <a:gdLst>
              <a:gd name="connsiteX0" fmla="*/ 426027 w 976732"/>
              <a:gd name="connsiteY0" fmla="*/ 0 h 955963"/>
              <a:gd name="connsiteX1" fmla="*/ 966354 w 976732"/>
              <a:gd name="connsiteY1" fmla="*/ 633845 h 955963"/>
              <a:gd name="connsiteX2" fmla="*/ 0 w 976732"/>
              <a:gd name="connsiteY2" fmla="*/ 955963 h 955963"/>
            </a:gdLst>
            <a:ahLst/>
            <a:cxnLst>
              <a:cxn ang="0">
                <a:pos x="connsiteX0" y="connsiteY0"/>
              </a:cxn>
              <a:cxn ang="0">
                <a:pos x="connsiteX1" y="connsiteY1"/>
              </a:cxn>
              <a:cxn ang="0">
                <a:pos x="connsiteX2" y="connsiteY2"/>
              </a:cxn>
            </a:cxnLst>
            <a:rect l="l" t="t" r="r" b="b"/>
            <a:pathLst>
              <a:path w="976732" h="955963">
                <a:moveTo>
                  <a:pt x="426027" y="0"/>
                </a:moveTo>
                <a:cubicBezTo>
                  <a:pt x="731692" y="237259"/>
                  <a:pt x="1037358" y="474518"/>
                  <a:pt x="966354" y="633845"/>
                </a:cubicBezTo>
                <a:cubicBezTo>
                  <a:pt x="895350" y="793172"/>
                  <a:pt x="447675" y="874567"/>
                  <a:pt x="0" y="955963"/>
                </a:cubicBezTo>
              </a:path>
            </a:pathLst>
          </a:custGeom>
          <a:no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grpSp>
        <p:nvGrpSpPr>
          <p:cNvPr id="26" name="Group 25"/>
          <p:cNvGrpSpPr/>
          <p:nvPr/>
        </p:nvGrpSpPr>
        <p:grpSpPr>
          <a:xfrm>
            <a:off x="-252536" y="1215736"/>
            <a:ext cx="4464496" cy="2789328"/>
            <a:chOff x="-252536" y="1215736"/>
            <a:chExt cx="4464496" cy="2789328"/>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536" y="1280027"/>
              <a:ext cx="4464496" cy="2725037"/>
            </a:xfrm>
            <a:prstGeom prst="rect">
              <a:avLst/>
            </a:prstGeom>
          </p:spPr>
        </p:pic>
        <p:cxnSp>
          <p:nvCxnSpPr>
            <p:cNvPr id="8" name="Straight Arrow Connector 7"/>
            <p:cNvCxnSpPr/>
            <p:nvPr/>
          </p:nvCxnSpPr>
          <p:spPr>
            <a:xfrm>
              <a:off x="2123728" y="3229867"/>
              <a:ext cx="0" cy="3600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flipV="1">
              <a:off x="1364219" y="1636921"/>
              <a:ext cx="8384" cy="32427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Freeform 14"/>
            <p:cNvSpPr/>
            <p:nvPr/>
          </p:nvSpPr>
          <p:spPr bwMode="auto">
            <a:xfrm>
              <a:off x="207818" y="1215736"/>
              <a:ext cx="2547825" cy="997899"/>
            </a:xfrm>
            <a:custGeom>
              <a:avLst/>
              <a:gdLst>
                <a:gd name="connsiteX0" fmla="*/ 0 w 2547825"/>
                <a:gd name="connsiteY0" fmla="*/ 259773 h 997899"/>
                <a:gd name="connsiteX1" fmla="*/ 1153391 w 2547825"/>
                <a:gd name="connsiteY1" fmla="*/ 997528 h 997899"/>
                <a:gd name="connsiteX2" fmla="*/ 2410691 w 2547825"/>
                <a:gd name="connsiteY2" fmla="*/ 176646 h 997899"/>
                <a:gd name="connsiteX3" fmla="*/ 2524991 w 2547825"/>
                <a:gd name="connsiteY3" fmla="*/ 124691 h 997899"/>
                <a:gd name="connsiteX4" fmla="*/ 2504209 w 2547825"/>
                <a:gd name="connsiteY4" fmla="*/ 114300 h 997899"/>
                <a:gd name="connsiteX5" fmla="*/ 2504209 w 2547825"/>
                <a:gd name="connsiteY5" fmla="*/ 114300 h 997899"/>
                <a:gd name="connsiteX6" fmla="*/ 2244437 w 2547825"/>
                <a:gd name="connsiteY6" fmla="*/ 0 h 99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7825" h="997899">
                  <a:moveTo>
                    <a:pt x="0" y="259773"/>
                  </a:moveTo>
                  <a:cubicBezTo>
                    <a:pt x="375804" y="635577"/>
                    <a:pt x="751609" y="1011382"/>
                    <a:pt x="1153391" y="997528"/>
                  </a:cubicBezTo>
                  <a:cubicBezTo>
                    <a:pt x="1555173" y="983674"/>
                    <a:pt x="2182091" y="322119"/>
                    <a:pt x="2410691" y="176646"/>
                  </a:cubicBezTo>
                  <a:cubicBezTo>
                    <a:pt x="2639291" y="31173"/>
                    <a:pt x="2509405" y="135082"/>
                    <a:pt x="2524991" y="124691"/>
                  </a:cubicBezTo>
                  <a:cubicBezTo>
                    <a:pt x="2540577" y="114300"/>
                    <a:pt x="2504209" y="114300"/>
                    <a:pt x="2504209" y="114300"/>
                  </a:cubicBezTo>
                  <a:lnTo>
                    <a:pt x="2504209" y="114300"/>
                  </a:lnTo>
                  <a:lnTo>
                    <a:pt x="2244437" y="0"/>
                  </a:lnTo>
                </a:path>
              </a:pathLst>
            </a:custGeom>
            <a:no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16" name="Freeform 15"/>
            <p:cNvSpPr/>
            <p:nvPr/>
          </p:nvSpPr>
          <p:spPr bwMode="auto">
            <a:xfrm>
              <a:off x="197427" y="1371600"/>
              <a:ext cx="2379518" cy="1808018"/>
            </a:xfrm>
            <a:custGeom>
              <a:avLst/>
              <a:gdLst>
                <a:gd name="connsiteX0" fmla="*/ 0 w 2379518"/>
                <a:gd name="connsiteY0" fmla="*/ 93518 h 1808018"/>
                <a:gd name="connsiteX1" fmla="*/ 1143000 w 2379518"/>
                <a:gd name="connsiteY1" fmla="*/ 748145 h 1808018"/>
                <a:gd name="connsiteX2" fmla="*/ 2379518 w 2379518"/>
                <a:gd name="connsiteY2" fmla="*/ 0 h 1808018"/>
                <a:gd name="connsiteX3" fmla="*/ 2379518 w 2379518"/>
                <a:gd name="connsiteY3" fmla="*/ 0 h 1808018"/>
                <a:gd name="connsiteX4" fmla="*/ 2379518 w 2379518"/>
                <a:gd name="connsiteY4" fmla="*/ 0 h 1808018"/>
                <a:gd name="connsiteX5" fmla="*/ 2379518 w 2379518"/>
                <a:gd name="connsiteY5" fmla="*/ 0 h 1808018"/>
                <a:gd name="connsiteX6" fmla="*/ 2254828 w 2379518"/>
                <a:gd name="connsiteY6" fmla="*/ 93518 h 1808018"/>
                <a:gd name="connsiteX7" fmla="*/ 2254828 w 2379518"/>
                <a:gd name="connsiteY7" fmla="*/ 93518 h 1808018"/>
                <a:gd name="connsiteX8" fmla="*/ 1423555 w 2379518"/>
                <a:gd name="connsiteY8" fmla="*/ 446809 h 1808018"/>
                <a:gd name="connsiteX9" fmla="*/ 1683328 w 2379518"/>
                <a:gd name="connsiteY9" fmla="*/ 1059873 h 1808018"/>
                <a:gd name="connsiteX10" fmla="*/ 1143000 w 2379518"/>
                <a:gd name="connsiteY10" fmla="*/ 1808018 h 1808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79518" h="1808018">
                  <a:moveTo>
                    <a:pt x="0" y="93518"/>
                  </a:moveTo>
                  <a:cubicBezTo>
                    <a:pt x="373207" y="428624"/>
                    <a:pt x="746414" y="763731"/>
                    <a:pt x="1143000" y="748145"/>
                  </a:cubicBezTo>
                  <a:cubicBezTo>
                    <a:pt x="1539586" y="732559"/>
                    <a:pt x="2379518" y="0"/>
                    <a:pt x="2379518" y="0"/>
                  </a:cubicBezTo>
                  <a:lnTo>
                    <a:pt x="2379518" y="0"/>
                  </a:lnTo>
                  <a:lnTo>
                    <a:pt x="2379518" y="0"/>
                  </a:lnTo>
                  <a:lnTo>
                    <a:pt x="2379518" y="0"/>
                  </a:lnTo>
                  <a:lnTo>
                    <a:pt x="2254828" y="93518"/>
                  </a:lnTo>
                  <a:lnTo>
                    <a:pt x="2254828" y="93518"/>
                  </a:lnTo>
                  <a:cubicBezTo>
                    <a:pt x="2116282" y="152400"/>
                    <a:pt x="1518805" y="285750"/>
                    <a:pt x="1423555" y="446809"/>
                  </a:cubicBezTo>
                  <a:cubicBezTo>
                    <a:pt x="1328305" y="607868"/>
                    <a:pt x="1730087" y="833005"/>
                    <a:pt x="1683328" y="1059873"/>
                  </a:cubicBezTo>
                  <a:cubicBezTo>
                    <a:pt x="1636569" y="1286741"/>
                    <a:pt x="1389784" y="1547379"/>
                    <a:pt x="1143000" y="1808018"/>
                  </a:cubicBezTo>
                </a:path>
              </a:pathLst>
            </a:custGeom>
            <a:no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20" name="Freeform 19"/>
            <p:cNvSpPr/>
            <p:nvPr/>
          </p:nvSpPr>
          <p:spPr bwMode="auto">
            <a:xfrm>
              <a:off x="197427" y="1444336"/>
              <a:ext cx="1153391" cy="706681"/>
            </a:xfrm>
            <a:custGeom>
              <a:avLst/>
              <a:gdLst>
                <a:gd name="connsiteX0" fmla="*/ 0 w 1153391"/>
                <a:gd name="connsiteY0" fmla="*/ 0 h 706681"/>
                <a:gd name="connsiteX1" fmla="*/ 1153391 w 1153391"/>
                <a:gd name="connsiteY1" fmla="*/ 706582 h 706681"/>
              </a:gdLst>
              <a:ahLst/>
              <a:cxnLst>
                <a:cxn ang="0">
                  <a:pos x="connsiteX0" y="connsiteY0"/>
                </a:cxn>
                <a:cxn ang="0">
                  <a:pos x="connsiteX1" y="connsiteY1"/>
                </a:cxn>
              </a:cxnLst>
              <a:rect l="l" t="t" r="r" b="b"/>
              <a:pathLst>
                <a:path w="1153391" h="706681">
                  <a:moveTo>
                    <a:pt x="0" y="0"/>
                  </a:moveTo>
                  <a:cubicBezTo>
                    <a:pt x="393123" y="356754"/>
                    <a:pt x="786246" y="713509"/>
                    <a:pt x="1153391" y="706582"/>
                  </a:cubicBezTo>
                </a:path>
              </a:pathLst>
            </a:custGeom>
            <a:no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21" name="Freeform 20"/>
            <p:cNvSpPr/>
            <p:nvPr/>
          </p:nvSpPr>
          <p:spPr bwMode="auto">
            <a:xfrm>
              <a:off x="207818" y="1475509"/>
              <a:ext cx="1433946" cy="904009"/>
            </a:xfrm>
            <a:custGeom>
              <a:avLst/>
              <a:gdLst>
                <a:gd name="connsiteX0" fmla="*/ 0 w 1433946"/>
                <a:gd name="connsiteY0" fmla="*/ 0 h 904009"/>
                <a:gd name="connsiteX1" fmla="*/ 1433946 w 1433946"/>
                <a:gd name="connsiteY1" fmla="*/ 904009 h 904009"/>
              </a:gdLst>
              <a:ahLst/>
              <a:cxnLst>
                <a:cxn ang="0">
                  <a:pos x="connsiteX0" y="connsiteY0"/>
                </a:cxn>
                <a:cxn ang="0">
                  <a:pos x="connsiteX1" y="connsiteY1"/>
                </a:cxn>
              </a:cxnLst>
              <a:rect l="l" t="t" r="r" b="b"/>
              <a:pathLst>
                <a:path w="1433946" h="904009">
                  <a:moveTo>
                    <a:pt x="0" y="0"/>
                  </a:moveTo>
                  <a:cubicBezTo>
                    <a:pt x="565439" y="419966"/>
                    <a:pt x="1130878" y="839932"/>
                    <a:pt x="1433946" y="904009"/>
                  </a:cubicBezTo>
                </a:path>
              </a:pathLst>
            </a:custGeom>
            <a:no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22" name="Freeform 21"/>
            <p:cNvSpPr/>
            <p:nvPr/>
          </p:nvSpPr>
          <p:spPr bwMode="auto">
            <a:xfrm>
              <a:off x="207818" y="1371600"/>
              <a:ext cx="2421082" cy="728035"/>
            </a:xfrm>
            <a:custGeom>
              <a:avLst/>
              <a:gdLst>
                <a:gd name="connsiteX0" fmla="*/ 0 w 2421082"/>
                <a:gd name="connsiteY0" fmla="*/ 103909 h 728035"/>
                <a:gd name="connsiteX1" fmla="*/ 1246909 w 2421082"/>
                <a:gd name="connsiteY1" fmla="*/ 727364 h 728035"/>
                <a:gd name="connsiteX2" fmla="*/ 2421082 w 2421082"/>
                <a:gd name="connsiteY2" fmla="*/ 0 h 728035"/>
              </a:gdLst>
              <a:ahLst/>
              <a:cxnLst>
                <a:cxn ang="0">
                  <a:pos x="connsiteX0" y="connsiteY0"/>
                </a:cxn>
                <a:cxn ang="0">
                  <a:pos x="connsiteX1" y="connsiteY1"/>
                </a:cxn>
                <a:cxn ang="0">
                  <a:pos x="connsiteX2" y="connsiteY2"/>
                </a:cxn>
              </a:cxnLst>
              <a:rect l="l" t="t" r="r" b="b"/>
              <a:pathLst>
                <a:path w="2421082" h="728035">
                  <a:moveTo>
                    <a:pt x="0" y="103909"/>
                  </a:moveTo>
                  <a:cubicBezTo>
                    <a:pt x="421697" y="424295"/>
                    <a:pt x="843395" y="744682"/>
                    <a:pt x="1246909" y="727364"/>
                  </a:cubicBezTo>
                  <a:cubicBezTo>
                    <a:pt x="1650423" y="710046"/>
                    <a:pt x="2208068" y="93518"/>
                    <a:pt x="2421082" y="0"/>
                  </a:cubicBezTo>
                </a:path>
              </a:pathLst>
            </a:cu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24" name="Freeform 23"/>
            <p:cNvSpPr/>
            <p:nvPr/>
          </p:nvSpPr>
          <p:spPr bwMode="auto">
            <a:xfrm>
              <a:off x="789709" y="3071456"/>
              <a:ext cx="2670464" cy="742008"/>
            </a:xfrm>
            <a:custGeom>
              <a:avLst/>
              <a:gdLst>
                <a:gd name="connsiteX0" fmla="*/ 0 w 2670464"/>
                <a:gd name="connsiteY0" fmla="*/ 800105 h 810496"/>
                <a:gd name="connsiteX1" fmla="*/ 1340427 w 2670464"/>
                <a:gd name="connsiteY1" fmla="*/ 5 h 810496"/>
                <a:gd name="connsiteX2" fmla="*/ 2670464 w 2670464"/>
                <a:gd name="connsiteY2" fmla="*/ 810496 h 810496"/>
              </a:gdLst>
              <a:ahLst/>
              <a:cxnLst>
                <a:cxn ang="0">
                  <a:pos x="connsiteX0" y="connsiteY0"/>
                </a:cxn>
                <a:cxn ang="0">
                  <a:pos x="connsiteX1" y="connsiteY1"/>
                </a:cxn>
                <a:cxn ang="0">
                  <a:pos x="connsiteX2" y="connsiteY2"/>
                </a:cxn>
              </a:cxnLst>
              <a:rect l="l" t="t" r="r" b="b"/>
              <a:pathLst>
                <a:path w="2670464" h="810496">
                  <a:moveTo>
                    <a:pt x="0" y="800105"/>
                  </a:moveTo>
                  <a:cubicBezTo>
                    <a:pt x="447675" y="399189"/>
                    <a:pt x="895350" y="-1727"/>
                    <a:pt x="1340427" y="5"/>
                  </a:cubicBezTo>
                  <a:cubicBezTo>
                    <a:pt x="1785504" y="1737"/>
                    <a:pt x="2448791" y="670219"/>
                    <a:pt x="2670464" y="810496"/>
                  </a:cubicBezTo>
                </a:path>
              </a:pathLst>
            </a:cu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GB" sz="4400" dirty="0"/>
            </a:p>
          </p:txBody>
        </p:sp>
      </p:gr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ut">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 y="1268760"/>
            <a:ext cx="9144001" cy="5589240"/>
          </a:xfrm>
          <a:prstGeom prst="rect">
            <a:avLst/>
          </a:prstGeom>
        </p:spPr>
      </p:pic>
      <p:sp>
        <p:nvSpPr>
          <p:cNvPr id="10" name="Title 1"/>
          <p:cNvSpPr txBox="1">
            <a:spLocks/>
          </p:cNvSpPr>
          <p:nvPr/>
        </p:nvSpPr>
        <p:spPr>
          <a:xfrm>
            <a:off x="179512" y="105365"/>
            <a:ext cx="8382000" cy="1163395"/>
          </a:xfrm>
          <a:prstGeom prst="rect">
            <a:avLst/>
          </a:prstGeom>
        </p:spPr>
        <p:txBody>
          <a:bodyPr vert="horz" wrap="square" lIns="0" tIns="0" rIns="0" bIns="0" rtlCol="0" anchor="ctr" anchorCtr="0">
            <a:normAutofit lnSpcReduction="10000"/>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GB" dirty="0" smtClean="0"/>
              <a:t>Results</a:t>
            </a:r>
            <a:br>
              <a:rPr lang="en-GB" dirty="0" smtClean="0"/>
            </a:br>
            <a:r>
              <a:rPr lang="en-GB" sz="3600" dirty="0" smtClean="0">
                <a:solidFill>
                  <a:schemeClr val="tx2"/>
                </a:solidFill>
              </a:rPr>
              <a:t>Overview</a:t>
            </a:r>
            <a:endParaRPr lang="en-GB" dirty="0">
              <a:solidFill>
                <a:schemeClr val="tx2"/>
              </a:solidFill>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9512" y="104064"/>
            <a:ext cx="8382000" cy="1163395"/>
          </a:xfrm>
          <a:prstGeom prst="rect">
            <a:avLst/>
          </a:prstGeom>
        </p:spPr>
        <p:txBody>
          <a:bodyPr vert="horz" wrap="square" lIns="0" tIns="0" rIns="0" bIns="0" rtlCol="0" anchor="ctr" anchorCtr="0">
            <a:normAutofit lnSpcReduction="10000"/>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GB" dirty="0" smtClean="0"/>
              <a:t>Results</a:t>
            </a:r>
            <a:br>
              <a:rPr lang="en-GB" dirty="0" smtClean="0"/>
            </a:br>
            <a:r>
              <a:rPr lang="en-GB" sz="3600" dirty="0" smtClean="0">
                <a:solidFill>
                  <a:schemeClr val="tx2"/>
                </a:solidFill>
              </a:rPr>
              <a:t>Differences to single reconnection case</a:t>
            </a:r>
            <a:endParaRPr lang="en-GB" dirty="0">
              <a:solidFill>
                <a:schemeClr val="tx2"/>
              </a:solidFill>
            </a:endParaRPr>
          </a:p>
        </p:txBody>
      </p:sp>
      <p:sp>
        <p:nvSpPr>
          <p:cNvPr id="7" name="TextBox 6"/>
          <p:cNvSpPr txBox="1"/>
          <p:nvPr/>
        </p:nvSpPr>
        <p:spPr>
          <a:xfrm>
            <a:off x="179512" y="1705351"/>
            <a:ext cx="5256584" cy="1077218"/>
          </a:xfrm>
          <a:prstGeom prst="rect">
            <a:avLst/>
          </a:prstGeom>
          <a:noFill/>
        </p:spPr>
        <p:txBody>
          <a:bodyPr wrap="square" rtlCol="0">
            <a:spAutoFit/>
          </a:bodyPr>
          <a:lstStyle/>
          <a:p>
            <a:pPr marL="457200" indent="-457200">
              <a:buFont typeface="Arial" panose="020B0604020202020204" pitchFamily="34" charset="0"/>
              <a:buChar char="•"/>
            </a:pPr>
            <a:r>
              <a:rPr lang="en-GB" sz="3200" dirty="0" smtClean="0">
                <a:solidFill>
                  <a:schemeClr val="bg1"/>
                </a:solidFill>
              </a:rPr>
              <a:t>Shocks collide at approx. 2.75s </a:t>
            </a:r>
          </a:p>
        </p:txBody>
      </p:sp>
      <p:sp>
        <p:nvSpPr>
          <p:cNvPr id="9" name="TextBox 8"/>
          <p:cNvSpPr txBox="1"/>
          <p:nvPr/>
        </p:nvSpPr>
        <p:spPr>
          <a:xfrm>
            <a:off x="211482" y="4305195"/>
            <a:ext cx="4176464" cy="1077218"/>
          </a:xfrm>
          <a:prstGeom prst="rect">
            <a:avLst/>
          </a:prstGeom>
          <a:noFill/>
        </p:spPr>
        <p:txBody>
          <a:bodyPr wrap="square" rtlCol="0">
            <a:spAutoFit/>
          </a:bodyPr>
          <a:lstStyle/>
          <a:p>
            <a:pPr marL="457200" indent="-457200">
              <a:buFont typeface="Arial" panose="020B0604020202020204" pitchFamily="34" charset="0"/>
              <a:buChar char="•"/>
            </a:pPr>
            <a:r>
              <a:rPr lang="en-GB" sz="3200" dirty="0" smtClean="0">
                <a:solidFill>
                  <a:schemeClr val="bg1"/>
                </a:solidFill>
              </a:rPr>
              <a:t>Field line curves at later times</a:t>
            </a:r>
            <a:endParaRPr lang="en-GB" sz="3200" dirty="0">
              <a:solidFill>
                <a:schemeClr val="bg1"/>
              </a:solidFill>
            </a:endParaRPr>
          </a:p>
        </p:txBody>
      </p:sp>
      <p:sp>
        <p:nvSpPr>
          <p:cNvPr id="10" name="TextBox 9"/>
          <p:cNvSpPr txBox="1"/>
          <p:nvPr/>
        </p:nvSpPr>
        <p:spPr>
          <a:xfrm>
            <a:off x="173832" y="2863383"/>
            <a:ext cx="5256584" cy="1077218"/>
          </a:xfrm>
          <a:prstGeom prst="rect">
            <a:avLst/>
          </a:prstGeom>
          <a:noFill/>
        </p:spPr>
        <p:txBody>
          <a:bodyPr wrap="square" rtlCol="0">
            <a:spAutoFit/>
          </a:bodyPr>
          <a:lstStyle/>
          <a:p>
            <a:pPr marL="457200" indent="-457200">
              <a:buFont typeface="Arial" panose="020B0604020202020204" pitchFamily="34" charset="0"/>
              <a:buChar char="•"/>
            </a:pPr>
            <a:r>
              <a:rPr lang="en-GB" sz="3200" dirty="0" err="1" smtClean="0">
                <a:solidFill>
                  <a:schemeClr val="bg1"/>
                </a:solidFill>
              </a:rPr>
              <a:t>V_x</a:t>
            </a:r>
            <a:r>
              <a:rPr lang="en-GB" sz="3200" dirty="0" smtClean="0">
                <a:solidFill>
                  <a:schemeClr val="bg1"/>
                </a:solidFill>
              </a:rPr>
              <a:t> rarefaction wave =&gt; density drop-off</a:t>
            </a:r>
            <a:endParaRPr lang="en-GB" sz="3200" dirty="0">
              <a:solidFill>
                <a:schemeClr val="bg1"/>
              </a:solidFill>
            </a:endParaRPr>
          </a:p>
        </p:txBody>
      </p:sp>
      <p:sp>
        <p:nvSpPr>
          <p:cNvPr id="11" name="TextBox 10"/>
          <p:cNvSpPr txBox="1"/>
          <p:nvPr/>
        </p:nvSpPr>
        <p:spPr>
          <a:xfrm>
            <a:off x="173832" y="5747007"/>
            <a:ext cx="5256584" cy="584775"/>
          </a:xfrm>
          <a:prstGeom prst="rect">
            <a:avLst/>
          </a:prstGeom>
          <a:noFill/>
        </p:spPr>
        <p:txBody>
          <a:bodyPr wrap="square" rtlCol="0">
            <a:spAutoFit/>
          </a:bodyPr>
          <a:lstStyle/>
          <a:p>
            <a:pPr marL="457200" indent="-457200">
              <a:buFont typeface="Arial" panose="020B0604020202020204" pitchFamily="34" charset="0"/>
              <a:buChar char="•"/>
            </a:pPr>
            <a:r>
              <a:rPr lang="en-GB" sz="3200" dirty="0" smtClean="0">
                <a:solidFill>
                  <a:schemeClr val="bg1"/>
                </a:solidFill>
              </a:rPr>
              <a:t>Field lines cease shortening</a:t>
            </a:r>
            <a:endParaRPr lang="en-GB" sz="3200" dirty="0">
              <a:solidFill>
                <a:schemeClr val="bg1"/>
              </a:solidFill>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9519" y="1237476"/>
            <a:ext cx="2818154" cy="2012967"/>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680" y="2863383"/>
            <a:ext cx="2818154" cy="1994334"/>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1128" y="4468298"/>
            <a:ext cx="3580384" cy="2557417"/>
          </a:xfrm>
          <a:prstGeom prst="rect">
            <a:avLst/>
          </a:prstGeom>
        </p:spPr>
      </p:pic>
      <p:cxnSp>
        <p:nvCxnSpPr>
          <p:cNvPr id="24" name="Straight Arrow Connector 23"/>
          <p:cNvCxnSpPr>
            <a:endCxn id="17" idx="1"/>
          </p:cNvCxnSpPr>
          <p:nvPr/>
        </p:nvCxnSpPr>
        <p:spPr>
          <a:xfrm flipV="1">
            <a:off x="3953322" y="2243960"/>
            <a:ext cx="1776197" cy="70171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5" name="Straight Arrow Connector 24"/>
          <p:cNvCxnSpPr/>
          <p:nvPr/>
        </p:nvCxnSpPr>
        <p:spPr>
          <a:xfrm flipV="1">
            <a:off x="3707904" y="3610729"/>
            <a:ext cx="2129144" cy="1281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7" name="Straight Arrow Connector 26"/>
          <p:cNvCxnSpPr/>
          <p:nvPr/>
        </p:nvCxnSpPr>
        <p:spPr>
          <a:xfrm>
            <a:off x="4077300" y="4724207"/>
            <a:ext cx="1214780" cy="49510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79512" y="116632"/>
            <a:ext cx="8382000" cy="1163395"/>
          </a:xfrm>
          <a:prstGeom prst="rect">
            <a:avLst/>
          </a:prstGeom>
        </p:spPr>
        <p:txBody>
          <a:bodyPr vert="horz" wrap="square" lIns="0" tIns="0" rIns="0" bIns="0" rtlCol="0" anchor="ctr" anchorCtr="0">
            <a:normAutofit lnSpcReduction="10000"/>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GB" dirty="0" smtClean="0"/>
              <a:t>Results</a:t>
            </a:r>
            <a:br>
              <a:rPr lang="en-GB" dirty="0" smtClean="0"/>
            </a:br>
            <a:r>
              <a:rPr lang="en-GB" sz="3600" dirty="0" smtClean="0">
                <a:solidFill>
                  <a:schemeClr val="tx2"/>
                </a:solidFill>
              </a:rPr>
              <a:t>Field line shortening: single reconnection case </a:t>
            </a:r>
            <a:endParaRPr lang="en-GB" dirty="0">
              <a:solidFill>
                <a:schemeClr val="tx2"/>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9705" y="3878469"/>
            <a:ext cx="3951427" cy="297953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6635" y="1280027"/>
            <a:ext cx="3723675" cy="271173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5289" y="3915575"/>
            <a:ext cx="3744416" cy="2888550"/>
          </a:xfrm>
          <a:prstGeom prst="rect">
            <a:avLst/>
          </a:prstGeom>
        </p:spPr>
      </p:pic>
      <p:pic>
        <p:nvPicPr>
          <p:cNvPr id="5" name="Picture 4"/>
          <p:cNvPicPr>
            <a:picLocks noChangeAspect="1"/>
          </p:cNvPicPr>
          <p:nvPr/>
        </p:nvPicPr>
        <p:blipFill>
          <a:blip r:embed="rId6"/>
          <a:stretch>
            <a:fillRect/>
          </a:stretch>
        </p:blipFill>
        <p:spPr>
          <a:xfrm>
            <a:off x="107504" y="3933056"/>
            <a:ext cx="1121761" cy="2798307"/>
          </a:xfrm>
          <a:prstGeom prst="rect">
            <a:avLst/>
          </a:prstGeom>
        </p:spPr>
      </p:pic>
      <p:sp>
        <p:nvSpPr>
          <p:cNvPr id="6" name="TextBox 5"/>
          <p:cNvSpPr txBox="1"/>
          <p:nvPr/>
        </p:nvSpPr>
        <p:spPr>
          <a:xfrm>
            <a:off x="107504" y="1556792"/>
            <a:ext cx="4824536" cy="2554545"/>
          </a:xfrm>
          <a:prstGeom prst="rect">
            <a:avLst/>
          </a:prstGeom>
          <a:noFill/>
        </p:spPr>
        <p:txBody>
          <a:bodyPr wrap="square" rtlCol="0">
            <a:spAutoFit/>
          </a:bodyPr>
          <a:lstStyle/>
          <a:p>
            <a:pPr marL="457200" indent="-457200">
              <a:buFont typeface="Arial" panose="020B0604020202020204" pitchFamily="34" charset="0"/>
              <a:buChar char="•"/>
            </a:pPr>
            <a:r>
              <a:rPr lang="en-GB" sz="3200" dirty="0" smtClean="0">
                <a:solidFill>
                  <a:schemeClr val="bg1"/>
                </a:solidFill>
              </a:rPr>
              <a:t>Transfers magnetic -&gt; kinetic energy, comparatively minimal energy lost to heat</a:t>
            </a:r>
          </a:p>
          <a:p>
            <a:pPr marL="457200" indent="-457200">
              <a:buFont typeface="Arial" panose="020B0604020202020204" pitchFamily="34" charset="0"/>
              <a:buChar char="•"/>
            </a:pPr>
            <a:endParaRPr lang="en-GB" sz="3200" dirty="0">
              <a:solidFill>
                <a:schemeClr val="bg1"/>
              </a:solidFill>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White with Blue Grid Segoe Template_TP10286790">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0431CEF-FFBD-4C8D-889D-1FC810EA7C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(White with blue grid design)</Template>
  <TotalTime>4905</TotalTime>
  <Words>1576</Words>
  <Application>Microsoft Office PowerPoint</Application>
  <PresentationFormat>On-screen Show (4:3)</PresentationFormat>
  <Paragraphs>131</Paragraphs>
  <Slides>18</Slides>
  <Notes>11</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Courier New</vt:lpstr>
      <vt:lpstr>Segoe</vt:lpstr>
      <vt:lpstr>Wingdings</vt:lpstr>
      <vt:lpstr>1_White with Blue Grid Segoe Template_TP10286790</vt:lpstr>
      <vt:lpstr>White with Courier font for code slides</vt:lpstr>
      <vt:lpstr>Flux Tube Retraction Following Multiple Simultaneous Reconnection Events</vt:lpstr>
      <vt:lpstr>Presentation Outline </vt:lpstr>
      <vt:lpstr>Introduction Background</vt:lpstr>
      <vt:lpstr>Introduction The Model</vt:lpstr>
      <vt:lpstr>Introduction Some Important Previous Results</vt:lpstr>
      <vt:lpstr>Introduction The Multiple Reconnection Case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References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Simulating Shocks in Solar Flares: Flux Tube Retraction Following Multiple Reconnection Events</dc:title>
  <dc:creator>Daniel Gordon</dc:creator>
  <cp:keywords/>
  <cp:lastModifiedBy>Daniel Gordon</cp:lastModifiedBy>
  <cp:revision>58</cp:revision>
  <dcterms:created xsi:type="dcterms:W3CDTF">2013-08-03T20:12:26Z</dcterms:created>
  <dcterms:modified xsi:type="dcterms:W3CDTF">2013-08-07T20:56:45Z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TC102867909990</vt:lpwstr>
  </property>
</Properties>
</file>