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8" r:id="rId4"/>
    <p:sldId id="259" r:id="rId5"/>
    <p:sldId id="272" r:id="rId6"/>
    <p:sldId id="274" r:id="rId7"/>
    <p:sldId id="273" r:id="rId8"/>
    <p:sldId id="261" r:id="rId9"/>
    <p:sldId id="263" r:id="rId10"/>
    <p:sldId id="262" r:id="rId11"/>
    <p:sldId id="275" r:id="rId12"/>
    <p:sldId id="270" r:id="rId13"/>
    <p:sldId id="264" r:id="rId14"/>
    <p:sldId id="271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D9942-ACA3-4F9F-96BA-CF3B353910E3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DA5B-D969-45C6-BD21-175C0FBD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20A-6F1A-4FE9-84FD-5A99E13DF629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0C4F-5753-45DF-9A0F-842719CA4B6D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3365-A421-44D9-88E1-2F53CD960D57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A7EE-6095-47FB-B7D7-B25CAE3FB28A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5AF-F62D-4A1B-9546-419EAA37585F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38CB-D1E2-46E1-97A5-9A951C2E571E}" type="datetime1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DB95-4321-45BA-A96D-794FE1CAF5A9}" type="datetime1">
              <a:rPr lang="en-US" smtClean="0"/>
              <a:t>7/8/16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AEBA-2C20-472E-9416-2263A28649EB}" type="datetime1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8FED-E2FD-4E2E-8411-C59D13458D7F}" type="datetime1">
              <a:rPr lang="en-US" smtClean="0"/>
              <a:t>7/8/16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AE1F-8F05-4457-8DFF-97B39F10B8C2}" type="datetime1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323-629F-4A1D-8BBF-0C8794E43005}" type="datetime1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9071-AC0B-4BD9-8F25-B803522EA67A}" type="datetime1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5366"/>
            <a:ext cx="9144000" cy="1793839"/>
          </a:xfrm>
        </p:spPr>
        <p:txBody>
          <a:bodyPr>
            <a:normAutofit/>
          </a:bodyPr>
          <a:lstStyle/>
          <a:p>
            <a:r>
              <a:rPr lang="en-US" dirty="0" smtClean="0"/>
              <a:t>MSU Solar Physics NSF REU</a:t>
            </a:r>
            <a:br>
              <a:rPr lang="en-US" dirty="0" smtClean="0"/>
            </a:br>
            <a:r>
              <a:rPr lang="en-US" dirty="0" smtClean="0"/>
              <a:t>Mid-Term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896" y="3251482"/>
            <a:ext cx="9899373" cy="12439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Student: Chace Carlson, Aerospace Engineering Senior at ERAU</a:t>
            </a:r>
          </a:p>
          <a:p>
            <a:r>
              <a:rPr lang="en-US" dirty="0" smtClean="0"/>
              <a:t>Mentor: Dr. Dave Klumpar, Research Professor of Physics and Director, SSEL</a:t>
            </a:r>
          </a:p>
          <a:p>
            <a:r>
              <a:rPr lang="en-US" dirty="0" smtClean="0"/>
              <a:t>Department: Space Science and Engineering Laboratory (SSEL)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z="2000" smtClean="0"/>
              <a:t>1</a:t>
            </a:fld>
            <a:endParaRPr lang="en-US" sz="2000" dirty="0"/>
          </a:p>
        </p:txBody>
      </p:sp>
      <p:pic>
        <p:nvPicPr>
          <p:cNvPr id="5" name="Picture 4" descr="ss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42" y="5076986"/>
            <a:ext cx="1218935" cy="815314"/>
          </a:xfrm>
          <a:prstGeom prst="rect">
            <a:avLst/>
          </a:prstGeom>
        </p:spPr>
      </p:pic>
      <p:pic>
        <p:nvPicPr>
          <p:cNvPr id="6" name="Picture 5" descr="MSG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8" y="5086417"/>
            <a:ext cx="1230155" cy="862098"/>
          </a:xfrm>
          <a:prstGeom prst="rect">
            <a:avLst/>
          </a:prstGeom>
        </p:spPr>
      </p:pic>
      <p:pic>
        <p:nvPicPr>
          <p:cNvPr id="7" name="Picture 6" descr="nsf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41" y="5035348"/>
            <a:ext cx="913171" cy="913171"/>
          </a:xfrm>
          <a:prstGeom prst="rect">
            <a:avLst/>
          </a:prstGeom>
        </p:spPr>
      </p:pic>
      <p:pic>
        <p:nvPicPr>
          <p:cNvPr id="8" name="Picture 7" descr="MSU-vert-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1" y="5063612"/>
            <a:ext cx="1180595" cy="8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IT-SPINS: Sun Angle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553273" y="3443079"/>
            <a:ext cx="574164" cy="574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76778" y="3553132"/>
            <a:ext cx="389614" cy="3896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162652">
            <a:off x="8451399" y="2753085"/>
            <a:ext cx="744439" cy="1954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8805407" y="2611606"/>
            <a:ext cx="593132" cy="328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0"/>
          </p:cNvCxnSpPr>
          <p:nvPr/>
        </p:nvCxnSpPr>
        <p:spPr>
          <a:xfrm flipH="1">
            <a:off x="2571585" y="2940133"/>
            <a:ext cx="6826954" cy="80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>
            <a:off x="8840355" y="2940133"/>
            <a:ext cx="558184" cy="80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76778" y="1621647"/>
                <a:ext cx="6233822" cy="109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m:rPr>
                                      <m:nor/>
                                    </m:rPr>
                                    <a:rPr lang="en-US" sz="3000" dirty="0"/>
                                    <m:t> 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⃑"/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sz="3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78" y="1621647"/>
                <a:ext cx="6233822" cy="109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304885" y="387424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 rot="21182966">
                <a:off x="5574235" y="3374989"/>
                <a:ext cx="532453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82966">
                <a:off x="5574235" y="3374989"/>
                <a:ext cx="532453" cy="343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914718" y="2452704"/>
                <a:ext cx="42543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718" y="2452704"/>
                <a:ext cx="425437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8320894">
                <a:off x="8783119" y="3043564"/>
                <a:ext cx="545695" cy="34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20894">
                <a:off x="8783119" y="3043564"/>
                <a:ext cx="545695" cy="343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8494889" y="5242151"/>
            <a:ext cx="574164" cy="574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18394" y="5352204"/>
            <a:ext cx="389614" cy="3896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2162652">
            <a:off x="8393015" y="4552157"/>
            <a:ext cx="744439" cy="1954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0"/>
          </p:cNvCxnSpPr>
          <p:nvPr/>
        </p:nvCxnSpPr>
        <p:spPr>
          <a:xfrm flipV="1">
            <a:off x="9340155" y="4174435"/>
            <a:ext cx="0" cy="56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0"/>
          </p:cNvCxnSpPr>
          <p:nvPr/>
        </p:nvCxnSpPr>
        <p:spPr>
          <a:xfrm flipH="1">
            <a:off x="2513201" y="4739205"/>
            <a:ext cx="6826954" cy="80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 rot="21182966">
                <a:off x="5515851" y="5174061"/>
                <a:ext cx="532453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82966">
                <a:off x="5515851" y="5174061"/>
                <a:ext cx="532453" cy="343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9329546" y="4133919"/>
                <a:ext cx="1121525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546" y="4133919"/>
                <a:ext cx="1121525" cy="3942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 rot="15894218">
            <a:off x="9100518" y="4489546"/>
            <a:ext cx="518591" cy="51859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9074796" y="4456820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96" y="4456820"/>
                <a:ext cx="3741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444715" y="5348424"/>
            <a:ext cx="82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IT-SPINS: Sun Angle Calculations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93" y="1464194"/>
            <a:ext cx="7798626" cy="48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462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Size</a:t>
            </a:r>
            <a:r>
              <a:rPr lang="en-US" dirty="0" smtClean="0"/>
              <a:t>: </a:t>
            </a:r>
            <a:r>
              <a:rPr lang="en-US" dirty="0"/>
              <a:t>6</a:t>
            </a:r>
            <a:r>
              <a:rPr lang="en-US" dirty="0" smtClean="0"/>
              <a:t>U </a:t>
            </a:r>
            <a:r>
              <a:rPr lang="en-US" dirty="0" err="1" smtClean="0"/>
              <a:t>CubeSat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Launch</a:t>
            </a:r>
            <a:r>
              <a:rPr lang="en-US" dirty="0" smtClean="0"/>
              <a:t>: Unknown, Early 2018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Mission</a:t>
            </a:r>
            <a:r>
              <a:rPr lang="en-US" dirty="0" smtClean="0"/>
              <a:t>: Optical signatures of atmospheric gravity waves, traveling atmospheric disturbances, and traveling </a:t>
            </a:r>
            <a:r>
              <a:rPr lang="en-US" dirty="0" err="1" smtClean="0"/>
              <a:t>ionospheric</a:t>
            </a:r>
            <a:r>
              <a:rPr lang="en-US" dirty="0" smtClean="0"/>
              <a:t> disturbances against the limb far ultraviolet background</a:t>
            </a:r>
          </a:p>
          <a:p>
            <a:pPr marL="0" indent="0">
              <a:buNone/>
            </a:pPr>
            <a:r>
              <a:rPr lang="en-US" u="sng" dirty="0" smtClean="0"/>
              <a:t>Orbit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 400-600 km,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 = 500-600 km, </a:t>
            </a:r>
            <a:r>
              <a:rPr lang="en-US" dirty="0" err="1" smtClean="0"/>
              <a:t>i</a:t>
            </a:r>
            <a:r>
              <a:rPr lang="en-US" dirty="0" smtClean="0"/>
              <a:t> &gt; 65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°</a:t>
            </a:r>
          </a:p>
          <a:p>
            <a:pPr marL="0" indent="0">
              <a:buNone/>
            </a:pPr>
            <a:r>
              <a:rPr lang="en-US" u="sng" dirty="0" smtClean="0">
                <a:ea typeface="Lucida Grande"/>
                <a:cs typeface="Lucida Grande"/>
              </a:rPr>
              <a:t>Attitude</a:t>
            </a:r>
            <a:r>
              <a:rPr lang="en-US" dirty="0" smtClean="0">
                <a:ea typeface="Lucida Grande"/>
                <a:cs typeface="Lucida Grande"/>
              </a:rPr>
              <a:t>: 2 modes: spinning @ 2 rpm or nadir pointing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Phase</a:t>
            </a:r>
            <a:r>
              <a:rPr lang="en-US" dirty="0" smtClean="0"/>
              <a:t>: Concept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1: Orbital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STK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41" y="1581665"/>
            <a:ext cx="3004559" cy="200573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60172"/>
              </p:ext>
            </p:extLst>
          </p:nvPr>
        </p:nvGraphicFramePr>
        <p:xfrm>
          <a:off x="1092436" y="3743056"/>
          <a:ext cx="9558085" cy="2172294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30926">
                  <a:extLst>
                    <a:ext uri="{9D8B030D-6E8A-4147-A177-3AD203B41FA5}">
                      <a16:colId xmlns:a16="http://schemas.microsoft.com/office/drawing/2014/main" xmlns="" val="2092233297"/>
                    </a:ext>
                  </a:extLst>
                </a:gridCol>
                <a:gridCol w="2220565">
                  <a:extLst>
                    <a:ext uri="{9D8B030D-6E8A-4147-A177-3AD203B41FA5}">
                      <a16:colId xmlns:a16="http://schemas.microsoft.com/office/drawing/2014/main" xmlns="" val="2971700533"/>
                    </a:ext>
                  </a:extLst>
                </a:gridCol>
                <a:gridCol w="1375785">
                  <a:extLst>
                    <a:ext uri="{9D8B030D-6E8A-4147-A177-3AD203B41FA5}">
                      <a16:colId xmlns:a16="http://schemas.microsoft.com/office/drawing/2014/main" xmlns="" val="177107368"/>
                    </a:ext>
                  </a:extLst>
                </a:gridCol>
                <a:gridCol w="1206829">
                  <a:extLst>
                    <a:ext uri="{9D8B030D-6E8A-4147-A177-3AD203B41FA5}">
                      <a16:colId xmlns:a16="http://schemas.microsoft.com/office/drawing/2014/main" xmlns="" val="2191651570"/>
                    </a:ext>
                  </a:extLst>
                </a:gridCol>
                <a:gridCol w="2823980">
                  <a:extLst>
                    <a:ext uri="{9D8B030D-6E8A-4147-A177-3AD203B41FA5}">
                      <a16:colId xmlns:a16="http://schemas.microsoft.com/office/drawing/2014/main" xmlns="" val="2693927340"/>
                    </a:ext>
                  </a:extLst>
                </a:gridCol>
              </a:tblGrid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 dirty="0">
                          <a:effectLst/>
                        </a:rPr>
                        <a:t>Orbital Element</a:t>
                      </a:r>
                      <a:endParaRPr lang="en-US" sz="21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Effect on Sunlight:</a:t>
                      </a:r>
                      <a:endParaRPr lang="en-US" sz="2100" b="0" i="0" u="sng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Worst Case</a:t>
                      </a:r>
                      <a:endParaRPr lang="en-US" sz="2100" b="0" i="0" u="sng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Best Case</a:t>
                      </a:r>
                      <a:endParaRPr lang="en-US" sz="2100" b="0" i="0" u="sng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 dirty="0">
                          <a:effectLst/>
                        </a:rPr>
                        <a:t>Correlation:</a:t>
                      </a:r>
                      <a:endParaRPr lang="en-US" sz="21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2582426937"/>
                  </a:ext>
                </a:extLst>
              </a:tr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RAAN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medium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135°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Sinusoidal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1370116982"/>
                  </a:ext>
                </a:extLst>
              </a:tr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Inclination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large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50°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70°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Linear (higher is better)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2771014893"/>
                  </a:ext>
                </a:extLst>
              </a:tr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AOP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small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180°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90°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Sinusoidal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3395097546"/>
                  </a:ext>
                </a:extLst>
              </a:tr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Perigee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large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400 km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550 km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Linear (higher is better)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3551889680"/>
                  </a:ext>
                </a:extLst>
              </a:tr>
              <a:tr h="36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Apogee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large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700 km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900 km</a:t>
                      </a:r>
                      <a:endParaRPr lang="en-US" sz="2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Linear (higher is better)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02" marR="18102" marT="18102" marB="0" anchor="b"/>
                </a:tc>
                <a:extLst>
                  <a:ext uri="{0D108BD9-81ED-4DB2-BD59-A6C34878D82A}">
                    <a16:rowId xmlns:a16="http://schemas.microsoft.com/office/drawing/2014/main" xmlns="" val="16305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1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462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Size</a:t>
            </a:r>
            <a:r>
              <a:rPr lang="en-US" dirty="0"/>
              <a:t>: 6U </a:t>
            </a:r>
            <a:r>
              <a:rPr lang="en-US" dirty="0" err="1"/>
              <a:t>CubeSat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Launch</a:t>
            </a:r>
            <a:r>
              <a:rPr lang="en-US" dirty="0"/>
              <a:t>: Unknown, </a:t>
            </a:r>
            <a:r>
              <a:rPr lang="en-US" dirty="0" smtClean="0"/>
              <a:t>Summer 2019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Mission</a:t>
            </a:r>
            <a:r>
              <a:rPr lang="en-US" dirty="0"/>
              <a:t>: </a:t>
            </a:r>
            <a:r>
              <a:rPr lang="en-US" dirty="0" smtClean="0"/>
              <a:t>In-situ measurements of the O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  <a:r>
              <a:rPr lang="en-US" dirty="0" smtClean="0"/>
              <a:t> Temperatures and the electron temperature in the same volume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Orbit</a:t>
            </a:r>
            <a:r>
              <a:rPr lang="en-US" dirty="0"/>
              <a:t>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 400-500 km,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 &gt; 800 km, </a:t>
            </a:r>
            <a:r>
              <a:rPr lang="en-US" dirty="0" err="1" smtClean="0"/>
              <a:t>i</a:t>
            </a:r>
            <a:r>
              <a:rPr lang="en-US" dirty="0" smtClean="0"/>
              <a:t> &gt; 50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°</a:t>
            </a:r>
            <a:endParaRPr lang="en-US" dirty="0"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u="sng" dirty="0">
                <a:ea typeface="Lucida Grande"/>
                <a:cs typeface="Lucida Grande"/>
              </a:rPr>
              <a:t>Attitude</a:t>
            </a:r>
            <a:r>
              <a:rPr lang="en-US" dirty="0">
                <a:ea typeface="Lucida Grande"/>
                <a:cs typeface="Lucida Grande"/>
              </a:rPr>
              <a:t>: </a:t>
            </a:r>
            <a:r>
              <a:rPr lang="en-US" dirty="0" smtClean="0">
                <a:ea typeface="Lucida Grande"/>
                <a:cs typeface="Lucida Grande"/>
              </a:rPr>
              <a:t>Ram facing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Phase</a:t>
            </a:r>
            <a:r>
              <a:rPr lang="en-US" dirty="0"/>
              <a:t>: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1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2: Orbital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STK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92861"/>
              </p:ext>
            </p:extLst>
          </p:nvPr>
        </p:nvGraphicFramePr>
        <p:xfrm>
          <a:off x="835742" y="3819971"/>
          <a:ext cx="9686051" cy="2190312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45722">
                  <a:extLst>
                    <a:ext uri="{9D8B030D-6E8A-4147-A177-3AD203B41FA5}">
                      <a16:colId xmlns:a16="http://schemas.microsoft.com/office/drawing/2014/main" xmlns="" val="2582956044"/>
                    </a:ext>
                  </a:extLst>
                </a:gridCol>
                <a:gridCol w="2237582">
                  <a:extLst>
                    <a:ext uri="{9D8B030D-6E8A-4147-A177-3AD203B41FA5}">
                      <a16:colId xmlns:a16="http://schemas.microsoft.com/office/drawing/2014/main" xmlns="" val="1411214330"/>
                    </a:ext>
                  </a:extLst>
                </a:gridCol>
                <a:gridCol w="1441052">
                  <a:extLst>
                    <a:ext uri="{9D8B030D-6E8A-4147-A177-3AD203B41FA5}">
                      <a16:colId xmlns:a16="http://schemas.microsoft.com/office/drawing/2014/main" xmlns="" val="3415410286"/>
                    </a:ext>
                  </a:extLst>
                </a:gridCol>
                <a:gridCol w="1216076">
                  <a:extLst>
                    <a:ext uri="{9D8B030D-6E8A-4147-A177-3AD203B41FA5}">
                      <a16:colId xmlns:a16="http://schemas.microsoft.com/office/drawing/2014/main" xmlns="" val="2903037209"/>
                    </a:ext>
                  </a:extLst>
                </a:gridCol>
                <a:gridCol w="2845619">
                  <a:extLst>
                    <a:ext uri="{9D8B030D-6E8A-4147-A177-3AD203B41FA5}">
                      <a16:colId xmlns:a16="http://schemas.microsoft.com/office/drawing/2014/main" xmlns="" val="210955688"/>
                    </a:ext>
                  </a:extLst>
                </a:gridCol>
              </a:tblGrid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 dirty="0">
                          <a:effectLst/>
                        </a:rPr>
                        <a:t>Orbital Element</a:t>
                      </a:r>
                      <a:endParaRPr lang="en-US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Effect on Sunlight: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Worst Case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Best Case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Correlation: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806778073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RAAN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medium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225</a:t>
                      </a:r>
                      <a:r>
                        <a:rPr lang="en-US" sz="2100" u="none" strike="noStrike" dirty="0">
                          <a:effectLst/>
                        </a:rPr>
                        <a:t>°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90</a:t>
                      </a:r>
                      <a:r>
                        <a:rPr lang="en-US" sz="2100" u="none" strike="noStrike" dirty="0">
                          <a:effectLst/>
                        </a:rPr>
                        <a:t>°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Sinusoidal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4292180867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Inclination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large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50°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70°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Linear (higher is better)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706185658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AOP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small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180°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315°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Sinusoidal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589309985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Perigee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large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400 km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600 </a:t>
                      </a:r>
                      <a:r>
                        <a:rPr lang="en-US" sz="2100" u="none" strike="noStrike" dirty="0">
                          <a:effectLst/>
                        </a:rPr>
                        <a:t>km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Linear (higher is better)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1672435177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Apogee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large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500 </a:t>
                      </a:r>
                      <a:r>
                        <a:rPr lang="en-US" sz="2100" u="none" strike="noStrike" dirty="0">
                          <a:effectLst/>
                        </a:rPr>
                        <a:t>km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</a:rPr>
                        <a:t>600 </a:t>
                      </a:r>
                      <a:r>
                        <a:rPr lang="en-US" sz="2100" u="none" strike="noStrike" dirty="0">
                          <a:effectLst/>
                        </a:rPr>
                        <a:t>km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Linear (higher is better)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53" marR="18253" marT="18253" marB="0" anchor="b"/>
                </a:tc>
                <a:extLst>
                  <a:ext uri="{0D108BD9-81ED-4DB2-BD59-A6C34878D82A}">
                    <a16:rowId xmlns:a16="http://schemas.microsoft.com/office/drawing/2014/main" xmlns="" val="1636934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33" y="1317726"/>
            <a:ext cx="3702564" cy="24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IT-SPINS</a:t>
            </a:r>
          </a:p>
          <a:p>
            <a:pPr lvl="1"/>
            <a:r>
              <a:rPr lang="en-US" dirty="0" smtClean="0"/>
              <a:t>Test Board &amp; ADACS Board</a:t>
            </a:r>
          </a:p>
          <a:p>
            <a:pPr lvl="1"/>
            <a:r>
              <a:rPr lang="en-US" dirty="0" smtClean="0"/>
              <a:t>Ground Station &amp; Dynamic Simulator</a:t>
            </a:r>
          </a:p>
          <a:p>
            <a:pPr lvl="1"/>
            <a:r>
              <a:rPr lang="en-US" dirty="0" smtClean="0"/>
              <a:t>ADACS Telemetry Programming </a:t>
            </a:r>
          </a:p>
          <a:p>
            <a:pPr lvl="1"/>
            <a:r>
              <a:rPr lang="en-US" dirty="0" smtClean="0"/>
              <a:t>MLTAN to RAAN</a:t>
            </a:r>
          </a:p>
          <a:p>
            <a:pPr lvl="1"/>
            <a:r>
              <a:rPr lang="en-US" dirty="0" smtClean="0"/>
              <a:t>Sun Vector Calculations</a:t>
            </a:r>
          </a:p>
          <a:p>
            <a:pPr lvl="1"/>
            <a:r>
              <a:rPr lang="en-US" dirty="0" smtClean="0"/>
              <a:t>Sun Angle Calculations</a:t>
            </a:r>
          </a:p>
          <a:p>
            <a:r>
              <a:rPr lang="en-US" dirty="0" smtClean="0"/>
              <a:t>Mission Concept 1</a:t>
            </a:r>
          </a:p>
          <a:p>
            <a:pPr lvl="1"/>
            <a:r>
              <a:rPr lang="en-US" dirty="0" smtClean="0"/>
              <a:t>Orbital Analysis</a:t>
            </a:r>
          </a:p>
          <a:p>
            <a:r>
              <a:rPr lang="en-US" dirty="0" smtClean="0"/>
              <a:t>Mission Concept 2</a:t>
            </a:r>
          </a:p>
          <a:p>
            <a:pPr lvl="1"/>
            <a:r>
              <a:rPr lang="en-US" dirty="0" smtClean="0"/>
              <a:t>Orbital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IT-SPINS MAI-400: day-to-day operations</a:t>
            </a:r>
          </a:p>
          <a:p>
            <a:r>
              <a:rPr lang="en-US" dirty="0" smtClean="0"/>
              <a:t>Mission Concept 1: Power Budgets</a:t>
            </a:r>
          </a:p>
          <a:p>
            <a:r>
              <a:rPr lang="en-US" dirty="0" smtClean="0"/>
              <a:t>Mission Concept 2: Power Budgets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0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31" y="266806"/>
            <a:ext cx="8406580" cy="1325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Specialty: Guidance, Navigation, and Control (GNC)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45773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00" b="0" dirty="0" smtClean="0"/>
              <a:t>Attitude Determination and Control Systems (ADACS)</a:t>
            </a:r>
            <a:endParaRPr lang="en-US" sz="19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457738"/>
          </a:xfrm>
        </p:spPr>
        <p:txBody>
          <a:bodyPr>
            <a:noAutofit/>
          </a:bodyPr>
          <a:lstStyle/>
          <a:p>
            <a:pPr algn="ctr"/>
            <a:r>
              <a:rPr lang="en-US" sz="1900" b="0" dirty="0" smtClean="0"/>
              <a:t>Trajectory Planning and Propagation Calculations</a:t>
            </a:r>
            <a:endParaRPr lang="en-US" sz="19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11459"/>
          <a:stretch/>
        </p:blipFill>
        <p:spPr>
          <a:xfrm>
            <a:off x="6436412" y="2133521"/>
            <a:ext cx="4711752" cy="2796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25" y="2133522"/>
            <a:ext cx="4295457" cy="27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Mission: IT-SPINS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13" y="1556720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Ionospheric-Thermospheric </a:t>
            </a:r>
            <a:r>
              <a:rPr lang="en-US" sz="2600" dirty="0"/>
              <a:t>Scanning Photometer for Ion-Neutral </a:t>
            </a:r>
            <a:r>
              <a:rPr lang="en-US" sz="2600" dirty="0" smtClean="0"/>
              <a:t>Studies</a:t>
            </a:r>
          </a:p>
          <a:p>
            <a:pPr lvl="1"/>
            <a:r>
              <a:rPr lang="en-US" u="sng" dirty="0" smtClean="0"/>
              <a:t>Size</a:t>
            </a:r>
            <a:r>
              <a:rPr lang="en-US" dirty="0" smtClean="0"/>
              <a:t>: 3U CubeSat</a:t>
            </a:r>
          </a:p>
          <a:p>
            <a:pPr lvl="1"/>
            <a:r>
              <a:rPr lang="en-US" u="sng" dirty="0" smtClean="0"/>
              <a:t>Launch</a:t>
            </a:r>
            <a:r>
              <a:rPr lang="en-US" dirty="0" smtClean="0"/>
              <a:t>: October 2017, NASA Educational Launch of </a:t>
            </a:r>
            <a:r>
              <a:rPr lang="en-US" dirty="0" err="1" smtClean="0"/>
              <a:t>Nanosatellites</a:t>
            </a:r>
            <a:r>
              <a:rPr lang="en-US" dirty="0" smtClean="0"/>
              <a:t> (</a:t>
            </a:r>
            <a:r>
              <a:rPr lang="en-US" dirty="0" err="1" smtClean="0"/>
              <a:t>ELaNA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Payload</a:t>
            </a:r>
            <a:r>
              <a:rPr lang="en-US" dirty="0" smtClean="0"/>
              <a:t>: Stanford Research Institute International CTIP</a:t>
            </a:r>
          </a:p>
          <a:p>
            <a:pPr lvl="1"/>
            <a:r>
              <a:rPr lang="en-US" u="sng" dirty="0" smtClean="0"/>
              <a:t>Mission</a:t>
            </a:r>
            <a:r>
              <a:rPr lang="en-US" dirty="0" smtClean="0"/>
              <a:t>: To </a:t>
            </a:r>
            <a:r>
              <a:rPr lang="en-US" dirty="0"/>
              <a:t>provide the first </a:t>
            </a:r>
            <a:r>
              <a:rPr lang="en-US" dirty="0" smtClean="0"/>
              <a:t>2D </a:t>
            </a:r>
            <a:r>
              <a:rPr lang="en-US" dirty="0"/>
              <a:t>tomographic imaging from a 3U research </a:t>
            </a:r>
            <a:r>
              <a:rPr lang="en-US" dirty="0" smtClean="0"/>
              <a:t>CubeSat. Also, it is MSU’s first </a:t>
            </a:r>
            <a:r>
              <a:rPr lang="en-US" dirty="0" err="1" smtClean="0"/>
              <a:t>CubeSat</a:t>
            </a:r>
            <a:r>
              <a:rPr lang="en-US" dirty="0" smtClean="0"/>
              <a:t> with an active ADACS system.</a:t>
            </a:r>
          </a:p>
          <a:p>
            <a:pPr lvl="1"/>
            <a:r>
              <a:rPr lang="en-US" u="sng" dirty="0" smtClean="0"/>
              <a:t>Orbit</a:t>
            </a:r>
            <a:r>
              <a:rPr lang="en-US" dirty="0" smtClean="0"/>
              <a:t>: Circular, 650 km altitude, 92° </a:t>
            </a:r>
            <a:r>
              <a:rPr lang="en-US" dirty="0" smtClean="0"/>
              <a:t>Inclination</a:t>
            </a:r>
          </a:p>
          <a:p>
            <a:pPr lvl="1"/>
            <a:r>
              <a:rPr lang="en-US" u="sng" dirty="0" smtClean="0"/>
              <a:t>Attitude</a:t>
            </a:r>
            <a:r>
              <a:rPr lang="en-US" dirty="0" smtClean="0"/>
              <a:t>: Spinning @ 2 rpm (about antenna)</a:t>
            </a:r>
            <a:endParaRPr lang="en-US" dirty="0"/>
          </a:p>
          <a:p>
            <a:pPr lvl="1"/>
            <a:r>
              <a:rPr lang="en-US" u="sng" dirty="0" smtClean="0"/>
              <a:t>Phase</a:t>
            </a:r>
            <a:r>
              <a:rPr lang="en-US" dirty="0" smtClean="0"/>
              <a:t>: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it-SPINS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61" y="3851036"/>
            <a:ext cx="2063283" cy="2504172"/>
          </a:xfrm>
          <a:prstGeom prst="rect">
            <a:avLst/>
          </a:prstGeom>
        </p:spPr>
      </p:pic>
      <p:pic>
        <p:nvPicPr>
          <p:cNvPr id="7" name="Picture 6" descr="ren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15" y="3599319"/>
            <a:ext cx="5603169" cy="29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MAI-400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 Aerospace Inc.</a:t>
            </a:r>
          </a:p>
          <a:p>
            <a:pPr lvl="1"/>
            <a:r>
              <a:rPr lang="en-US" dirty="0" err="1" smtClean="0"/>
              <a:t>CubeSat</a:t>
            </a:r>
            <a:r>
              <a:rPr lang="en-US" dirty="0" smtClean="0"/>
              <a:t> ADACS Systems</a:t>
            </a:r>
          </a:p>
          <a:p>
            <a:r>
              <a:rPr lang="en-US" dirty="0" smtClean="0"/>
              <a:t>Custom MAI-400</a:t>
            </a:r>
          </a:p>
          <a:p>
            <a:pPr lvl="1"/>
            <a:r>
              <a:rPr lang="en-US" dirty="0" smtClean="0"/>
              <a:t>Size: ½ U </a:t>
            </a:r>
          </a:p>
          <a:p>
            <a:pPr lvl="1"/>
            <a:r>
              <a:rPr lang="en-US" dirty="0" smtClean="0"/>
              <a:t>3 reaction wheels</a:t>
            </a:r>
          </a:p>
          <a:p>
            <a:pPr lvl="1"/>
            <a:r>
              <a:rPr lang="en-US" dirty="0" smtClean="0"/>
              <a:t>3 axis magnetometer</a:t>
            </a:r>
          </a:p>
          <a:p>
            <a:pPr lvl="1"/>
            <a:r>
              <a:rPr lang="en-US" dirty="0" smtClean="0"/>
              <a:t>2 IR EHS</a:t>
            </a:r>
          </a:p>
          <a:p>
            <a:pPr lvl="1"/>
            <a:r>
              <a:rPr lang="en-US" dirty="0" smtClean="0"/>
              <a:t>3 electromagnets</a:t>
            </a:r>
          </a:p>
          <a:p>
            <a:pPr lvl="1"/>
            <a:r>
              <a:rPr lang="en-US" dirty="0" smtClean="0"/>
              <a:t>ADACS Computer</a:t>
            </a:r>
          </a:p>
          <a:p>
            <a:pPr lvl="1"/>
            <a:r>
              <a:rPr lang="en-US" dirty="0" smtClean="0"/>
              <a:t>Custom ACS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Mai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4" y="4851424"/>
            <a:ext cx="4542857" cy="882803"/>
          </a:xfrm>
          <a:prstGeom prst="rect">
            <a:avLst/>
          </a:prstGeom>
        </p:spPr>
      </p:pic>
      <p:pic>
        <p:nvPicPr>
          <p:cNvPr id="6" name="Picture 5" descr="MAI-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64" y="1780257"/>
            <a:ext cx="3502793" cy="2811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9484" y="5932129"/>
            <a:ext cx="2712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Photos courtesy of Maryland Aerospace Inc.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68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Test Board &amp; ADACS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Firmware Flashing</a:t>
            </a:r>
          </a:p>
          <a:p>
            <a:r>
              <a:rPr lang="en-US" dirty="0" smtClean="0"/>
              <a:t>Simulations</a:t>
            </a:r>
          </a:p>
          <a:p>
            <a:endParaRPr lang="en-US" dirty="0" smtClean="0"/>
          </a:p>
          <a:p>
            <a:r>
              <a:rPr lang="en-US" dirty="0" smtClean="0"/>
              <a:t>ESD precautions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20160706_1514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4642" r="16474" b="17500"/>
          <a:stretch/>
        </p:blipFill>
        <p:spPr>
          <a:xfrm>
            <a:off x="7275292" y="3337424"/>
            <a:ext cx="4078508" cy="26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IT-SPINS: Dynamic Simulator &amp; Ground Station</a:t>
            </a:r>
            <a:endParaRPr lang="en-US" sz="4300" dirty="0"/>
          </a:p>
        </p:txBody>
      </p:sp>
      <p:pic>
        <p:nvPicPr>
          <p:cNvPr id="8" name="Content Placeholder 7" descr="ACDS Screenshot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r="705" b="1277"/>
          <a:stretch/>
        </p:blipFill>
        <p:spPr>
          <a:xfrm>
            <a:off x="4505053" y="3097160"/>
            <a:ext cx="6957722" cy="32528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CDS Screenshot 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40738" r="33440" b="1756"/>
          <a:stretch/>
        </p:blipFill>
        <p:spPr>
          <a:xfrm>
            <a:off x="7141443" y="1851742"/>
            <a:ext cx="4946632" cy="240890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Simulate day-to-day operations</a:t>
            </a:r>
          </a:p>
          <a:p>
            <a:r>
              <a:rPr lang="en-US" dirty="0" smtClean="0"/>
              <a:t>Adjust/Test Different Initial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3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ADACS Telemetry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w/software engineers</a:t>
            </a:r>
          </a:p>
          <a:p>
            <a:r>
              <a:rPr lang="en-US" dirty="0" smtClean="0"/>
              <a:t>Integrate with SFC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423" y="5926476"/>
            <a:ext cx="116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90 EB 11 B6 25 36 42 00 03 00 00 00 00 00 5C 01 00 00 F0 00 10 00 00 00 00 00 00 F0 0F 00 7C F8 80 00 ....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23" y="555714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ADACS Telemetry: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6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MLTAN to RAAN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MLTAN: Mean Local Time of Ascending Node (Sun Based)</a:t>
            </a:r>
          </a:p>
          <a:p>
            <a:pPr marL="0" indent="0">
              <a:buNone/>
            </a:pPr>
            <a:r>
              <a:rPr lang="en-US" dirty="0" smtClean="0"/>
              <a:t>RAAN: Right Ascension of the Ascending Node (Aries Based)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Eclipse: 10 Nov 2017</a:t>
            </a:r>
          </a:p>
          <a:p>
            <a:pPr marL="0" indent="0">
              <a:buNone/>
            </a:pPr>
            <a:r>
              <a:rPr lang="en-US" dirty="0" smtClean="0"/>
              <a:t>Duration: ~5 minutes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99338"/>
              </p:ext>
            </p:extLst>
          </p:nvPr>
        </p:nvGraphicFramePr>
        <p:xfrm>
          <a:off x="965079" y="2879933"/>
          <a:ext cx="3547806" cy="14743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45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2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MLTAN (hours)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273°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311°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 descr="Orb_el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65" y="3075993"/>
            <a:ext cx="5940322" cy="3121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3999" y="5710904"/>
            <a:ext cx="199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sat.belastro.com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383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Sun Vector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Budget Month-by-Month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67" y="2687267"/>
            <a:ext cx="6220763" cy="34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1253</TotalTime>
  <Words>868</Words>
  <Application>Microsoft Macintosh PowerPoint</Application>
  <PresentationFormat>Custom</PresentationFormat>
  <Paragraphs>185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MSU Solar Physics NSF REU Mid-Term Presentation</vt:lpstr>
      <vt:lpstr>Specialty: Guidance, Navigation, and Control (GNC)</vt:lpstr>
      <vt:lpstr>Mission: IT-SPINS</vt:lpstr>
      <vt:lpstr>IT-SPINS: MAI-400</vt:lpstr>
      <vt:lpstr>IT-SPINS: Test Board &amp; ADACS Board</vt:lpstr>
      <vt:lpstr>IT-SPINS: Dynamic Simulator &amp; Ground Station</vt:lpstr>
      <vt:lpstr>IT-SPINS: ADACS Telemetry Programming</vt:lpstr>
      <vt:lpstr>IT-SPINS: MLTAN to RAAN</vt:lpstr>
      <vt:lpstr>IT-SPINS: Sun Vector Calculations</vt:lpstr>
      <vt:lpstr>IT-SPINS: Sun Angle Calculations</vt:lpstr>
      <vt:lpstr>IT-SPINS: Sun Angle Calculations (continued)</vt:lpstr>
      <vt:lpstr>Mission Concept 1</vt:lpstr>
      <vt:lpstr>Mission Concept 1: Orbital Analysis</vt:lpstr>
      <vt:lpstr>Mission Concept 2</vt:lpstr>
      <vt:lpstr>Mission Concept 2: Orbital Analysis</vt:lpstr>
      <vt:lpstr>Conclusion</vt:lpstr>
      <vt:lpstr>Future Work</vt:lpstr>
      <vt:lpstr>Questions?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Handley</dc:creator>
  <cp:lastModifiedBy>MacBook Pro</cp:lastModifiedBy>
  <cp:revision>50</cp:revision>
  <cp:lastPrinted>2016-07-06T21:36:44Z</cp:lastPrinted>
  <dcterms:created xsi:type="dcterms:W3CDTF">2016-07-05T17:29:21Z</dcterms:created>
  <dcterms:modified xsi:type="dcterms:W3CDTF">2016-07-08T18:40:01Z</dcterms:modified>
</cp:coreProperties>
</file>