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2" r:id="rId4"/>
    <p:sldId id="263" r:id="rId5"/>
    <p:sldId id="264" r:id="rId6"/>
    <p:sldId id="265" r:id="rId7"/>
    <p:sldId id="262" r:id="rId8"/>
    <p:sldId id="267" r:id="rId9"/>
    <p:sldId id="268" r:id="rId10"/>
    <p:sldId id="283" r:id="rId11"/>
    <p:sldId id="284" r:id="rId12"/>
    <p:sldId id="285" r:id="rId13"/>
    <p:sldId id="286" r:id="rId14"/>
    <p:sldId id="292" r:id="rId15"/>
    <p:sldId id="293" r:id="rId16"/>
    <p:sldId id="287" r:id="rId17"/>
    <p:sldId id="294" r:id="rId18"/>
    <p:sldId id="295" r:id="rId19"/>
    <p:sldId id="296" r:id="rId20"/>
    <p:sldId id="281" r:id="rId21"/>
    <p:sldId id="280" r:id="rId22"/>
    <p:sldId id="297" r:id="rId23"/>
    <p:sldId id="298" r:id="rId24"/>
    <p:sldId id="299" r:id="rId25"/>
    <p:sldId id="300" r:id="rId26"/>
    <p:sldId id="301" r:id="rId27"/>
    <p:sldId id="302" r:id="rId28"/>
  </p:sldIdLst>
  <p:sldSz cx="12192000" cy="6858000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52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33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24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3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47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39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20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39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86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0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60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A3D9F-0271-4ABA-88AC-B33A0C5F940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99956-B2B1-47BB-9C18-1B2A7D0CE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51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4794" cy="6496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3459" y="507424"/>
            <a:ext cx="4159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j-lt"/>
              </a:rPr>
              <a:t>Synthesising Solar Flare Spectra</a:t>
            </a:r>
            <a:r>
              <a:rPr lang="en-GB" sz="4800" b="1" dirty="0" smtClean="0">
                <a:latin typeface="Aaargh" panose="00000400000000000000" pitchFamily="2" charset="0"/>
              </a:rPr>
              <a:t> </a:t>
            </a:r>
            <a:endParaRPr lang="en-GB" sz="4800" b="1" dirty="0">
              <a:latin typeface="Aaargh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3459" y="3144787"/>
            <a:ext cx="4159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+mj-lt"/>
              </a:rPr>
              <a:t>Callum Fairbairn</a:t>
            </a:r>
          </a:p>
          <a:p>
            <a:pPr algn="ctr"/>
            <a:r>
              <a:rPr lang="en-GB" sz="2400" dirty="0" smtClean="0">
                <a:latin typeface="+mj-lt"/>
              </a:rPr>
              <a:t>Advisor: Professor Dana Longcope</a:t>
            </a:r>
            <a:endParaRPr lang="en-GB" sz="2400" dirty="0">
              <a:latin typeface="Aaargh" panose="000004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591" y="5107367"/>
            <a:ext cx="1027806" cy="1034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20" y="5033479"/>
            <a:ext cx="1026474" cy="110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3701" y="404808"/>
            <a:ext cx="7448322" cy="79048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Parameter Variation</a:t>
            </a:r>
            <a:endParaRPr lang="en-GB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0" y="1469181"/>
            <a:ext cx="7909076" cy="4446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68751" y="538441"/>
            <a:ext cx="323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+mj-lt"/>
              </a:rPr>
              <a:t>Apex Temperature:</a:t>
            </a:r>
            <a:endParaRPr lang="en-GB" sz="2800" b="1" dirty="0"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688123" y="1842865"/>
            <a:ext cx="196948" cy="56270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04185" y="4541517"/>
            <a:ext cx="236806" cy="60725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8468751" y="2442198"/>
                <a:ext cx="3334043" cy="2274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+mj-lt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+mj-lt"/>
                          </a:rPr>
                          <m:t>𝑇</m:t>
                        </m:r>
                      </m:e>
                      <m:sub>
                        <m:r>
                          <a:rPr lang="en-GB" sz="2000" b="0" i="1" smtClean="0">
                            <a:latin typeface="+mj-lt"/>
                          </a:rPr>
                          <m:t>𝑎𝑝𝑒𝑥</m:t>
                        </m:r>
                      </m:sub>
                    </m:sSub>
                  </m:oMath>
                </a14:m>
                <a:r>
                  <a:rPr lang="en-GB" sz="2000" dirty="0" smtClean="0">
                    <a:latin typeface="+mj-lt"/>
                  </a:rPr>
                  <a:t> </a:t>
                </a: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 we observe a softening pivot.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RTV equilibrium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+mj-lt"/>
                      </a:rPr>
                      <m:t>⇒</m:t>
                    </m:r>
                  </m:oMath>
                </a14:m>
                <a:r>
                  <a:rPr lang="en-GB" sz="2000" dirty="0">
                    <a:latin typeface="+mj-lt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>
                            <a:latin typeface="+mj-lt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sz="2000" i="1" dirty="0">
                            <a:latin typeface="+mj-lt"/>
                            <a:sym typeface="Wingdings" panose="05000000000000000000" pitchFamily="2" charset="2"/>
                          </a:rPr>
                          <m:t>𝑉</m:t>
                        </m:r>
                      </m:e>
                      <m:sub>
                        <m:r>
                          <a:rPr lang="en-GB" sz="2000" i="1" dirty="0">
                            <a:latin typeface="+mj-lt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latin typeface="+mj-lt"/>
                    <a:sym typeface="Wingdings" panose="05000000000000000000" pitchFamily="2" charset="2"/>
                  </a:rPr>
                  <a:t> </a:t>
                </a: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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Less violent collision at loop top.</a:t>
                </a:r>
                <a:endParaRPr lang="en-GB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51" y="2442198"/>
                <a:ext cx="3334043" cy="2274277"/>
              </a:xfrm>
              <a:prstGeom prst="rect">
                <a:avLst/>
              </a:prstGeom>
              <a:blipFill rotWithShape="0">
                <a:blip r:embed="rId4"/>
                <a:stretch>
                  <a:fillRect l="-1645" t="-1609" r="-2377" b="-37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382136" y="5915865"/>
            <a:ext cx="432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Figure </a:t>
            </a:r>
            <a:r>
              <a:rPr lang="en-GB" b="1" dirty="0" smtClean="0">
                <a:latin typeface="+mj-lt"/>
              </a:rPr>
              <a:t>6: </a:t>
            </a:r>
            <a:r>
              <a:rPr lang="en-GB" dirty="0" smtClean="0">
                <a:latin typeface="+mj-lt"/>
              </a:rPr>
              <a:t>Temperature Variation at 02:00:50</a:t>
            </a:r>
            <a:endParaRPr lang="en-GB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91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3701" y="404808"/>
            <a:ext cx="7448322" cy="79048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Parameter Variation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7" y="1440699"/>
            <a:ext cx="7907858" cy="4446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276621" y="2067947"/>
            <a:ext cx="143023" cy="45626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55912" y="2672858"/>
            <a:ext cx="259818" cy="54308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158109" y="3840480"/>
            <a:ext cx="311836" cy="68697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68751" y="538441"/>
            <a:ext cx="323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+mj-lt"/>
              </a:rPr>
              <a:t>Retraction Length:</a:t>
            </a:r>
            <a:endParaRPr lang="en-GB" sz="28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2382136" y="5915865"/>
                <a:ext cx="43297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latin typeface="+mj-lt"/>
                  </a:rPr>
                  <a:t>Figure 6: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>
                    <a:latin typeface="+mj-lt"/>
                  </a:rPr>
                  <a:t>Variation at 02:00:50</a:t>
                </a:r>
                <a:endParaRPr lang="en-GB" dirty="0">
                  <a:latin typeface="+mj-lt"/>
                </a:endParaRPr>
              </a:p>
              <a:p>
                <a:pPr algn="ctr"/>
                <a:endParaRPr lang="en-GB" dirty="0">
                  <a:latin typeface="+mj-lt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136" y="5915865"/>
                <a:ext cx="4329731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8468751" y="2442198"/>
                <a:ext cx="333404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000" dirty="0" smtClean="0">
                    <a:latin typeface="+mj-lt"/>
                  </a:rPr>
                  <a:t> </a:t>
                </a: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 we observe a hardening translation.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More magnetic free energy liberated.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Increased emission across spectra.</a:t>
                </a:r>
                <a:endParaRPr lang="en-GB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51" y="2442198"/>
                <a:ext cx="3334043" cy="2554545"/>
              </a:xfrm>
              <a:prstGeom prst="rect">
                <a:avLst/>
              </a:prstGeom>
              <a:blipFill rotWithShape="0">
                <a:blip r:embed="rId5"/>
                <a:stretch>
                  <a:fillRect l="-1645" t="-1671" r="-1097" b="-33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25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3701" y="404808"/>
            <a:ext cx="7448322" cy="79048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Parameter Variation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2" y="1427317"/>
            <a:ext cx="7907855" cy="4446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228449" y="3953017"/>
            <a:ext cx="185225" cy="57443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68751" y="538441"/>
            <a:ext cx="323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+mj-lt"/>
              </a:rPr>
              <a:t>Angle:</a:t>
            </a:r>
            <a:endParaRPr lang="en-GB" sz="28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382136" y="5915865"/>
                <a:ext cx="43297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latin typeface="+mj-lt"/>
                  </a:rPr>
                  <a:t>Figure 7: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>
                    <a:latin typeface="+mj-lt"/>
                  </a:rPr>
                  <a:t>Variation at 02:00:50</a:t>
                </a:r>
                <a:endParaRPr lang="en-GB" dirty="0">
                  <a:latin typeface="+mj-lt"/>
                </a:endParaRPr>
              </a:p>
              <a:p>
                <a:pPr algn="ctr"/>
                <a:endParaRPr lang="en-GB" dirty="0">
                  <a:latin typeface="+mj-lt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136" y="5915865"/>
                <a:ext cx="4329731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8468751" y="2280682"/>
                <a:ext cx="333404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 smtClean="0">
                    <a:latin typeface="+mj-lt"/>
                  </a:rPr>
                  <a:t> </a:t>
                </a: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 we observe a hardening pivot.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More rapid and efficient conversion of free energy.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Larger T and harder spectra.</a:t>
                </a:r>
                <a:endParaRPr lang="en-GB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51" y="2280682"/>
                <a:ext cx="3334043" cy="2246769"/>
              </a:xfrm>
              <a:prstGeom prst="rect">
                <a:avLst/>
              </a:prstGeom>
              <a:blipFill rotWithShape="0">
                <a:blip r:embed="rId5"/>
                <a:stretch>
                  <a:fillRect l="-1645" t="-1626" r="-2011" b="-37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03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Parameter Fits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476" y="2391972"/>
            <a:ext cx="9645046" cy="30034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55475" y="1496986"/>
            <a:ext cx="3681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+mj-lt"/>
              </a:rPr>
              <a:t>Parameter Fits at Different Times</a:t>
            </a:r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71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Multi Convolution Method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82860" y="1735194"/>
            <a:ext cx="403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Trigger different loop retractions at different 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Temporally staggered convolution.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Distribute flux transfer across different tubes.</a:t>
            </a:r>
            <a:endParaRPr lang="en-GB" sz="2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85" y="1735194"/>
            <a:ext cx="6522950" cy="3667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8994" y="5613669"/>
            <a:ext cx="432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Figure 8: </a:t>
            </a:r>
            <a:r>
              <a:rPr lang="en-GB" dirty="0" smtClean="0">
                <a:latin typeface="+mj-lt"/>
              </a:rPr>
              <a:t>Flux Share</a:t>
            </a:r>
            <a:endParaRPr lang="en-GB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68334" y="4236584"/>
                <a:ext cx="5267652" cy="989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nary>
                            <m:nary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34" y="4236584"/>
                <a:ext cx="5267652" cy="9899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27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Multi Convolution Method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82860" y="1735194"/>
            <a:ext cx="403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Trigger different loop retractions at different 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Temporally staggered convolution.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</a:rPr>
              <a:t>Distribute flux transfer across different tubes.</a:t>
            </a:r>
            <a:endParaRPr lang="en-GB" sz="2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85" y="1735194"/>
            <a:ext cx="6522950" cy="3667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85" y="1631857"/>
            <a:ext cx="6890550" cy="38740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6488994" y="5613669"/>
                <a:ext cx="4329731" cy="385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latin typeface="+mj-lt"/>
                  </a:rPr>
                  <a:t>Figure 8: </a:t>
                </a:r>
                <a:r>
                  <a:rPr lang="en-GB" dirty="0" smtClean="0">
                    <a:latin typeface="+mj-lt"/>
                  </a:rPr>
                  <a:t>Flux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>
                  <a:latin typeface="+mj-lt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994" y="5613669"/>
                <a:ext cx="4329731" cy="385427"/>
              </a:xfrm>
              <a:prstGeom prst="rect">
                <a:avLst/>
              </a:prstGeom>
              <a:blipFill rotWithShape="0">
                <a:blip r:embed="rId5"/>
                <a:stretch>
                  <a:fillRect t="-4762" b="-25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68334" y="4236584"/>
                <a:ext cx="5267652" cy="989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nary>
                            <m:nary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34" y="4236584"/>
                <a:ext cx="5267652" cy="98995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21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Results – Improved RHESSI and GOES</a:t>
            </a:r>
            <a:endParaRPr lang="en-GB" sz="2800" dirty="0"/>
          </a:p>
        </p:txBody>
      </p:sp>
      <p:pic>
        <p:nvPicPr>
          <p:cNvPr id="3" name="rh_go_lenor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1764" y="1229577"/>
            <a:ext cx="7968470" cy="49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96000" y="366369"/>
            <a:ext cx="5780211" cy="7904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Results – Improved RHESSI and GOES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6" y="0"/>
            <a:ext cx="5734288" cy="5877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28697"/>
            <a:ext cx="5678398" cy="3148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1021" y="1750949"/>
            <a:ext cx="397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Figure 9</a:t>
            </a:r>
            <a:r>
              <a:rPr lang="en-GB" dirty="0" smtClean="0"/>
              <a:t>: RHESSI and GOES Comparisons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82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77393" y="563317"/>
            <a:ext cx="4440995" cy="7904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Results – Parameter Trends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6" y="211625"/>
            <a:ext cx="6667500" cy="5570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2389" y="2661480"/>
            <a:ext cx="3611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Retraction length decreases.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Apex temperature increases.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Angle decreases.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89649" y="5941799"/>
            <a:ext cx="450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Figure 10</a:t>
            </a:r>
            <a:r>
              <a:rPr lang="en-GB" dirty="0" smtClean="0"/>
              <a:t>: Parameter Trends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9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Theoretical Context?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8" y="1258106"/>
            <a:ext cx="6696152" cy="4143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9648" y="5751885"/>
            <a:ext cx="450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Figure 10</a:t>
            </a:r>
            <a:r>
              <a:rPr lang="en-GB" dirty="0" smtClean="0"/>
              <a:t>: Non–Erupting flare setup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351102" y="1927274"/>
                <a:ext cx="4332849" cy="3193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Loops retract less as they collapse onto growing post flare arcade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Magnetic field strength decreasing or ribbon shearing may explain angle change.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Temperature strongest trend. </a:t>
                </a:r>
                <a:r>
                  <a:rPr lang="en-GB" sz="2000" dirty="0">
                    <a:latin typeface="+mj-lt"/>
                  </a:rPr>
                  <a:t>M</a:t>
                </a:r>
                <a:r>
                  <a:rPr lang="en-GB" sz="2000" dirty="0" smtClean="0">
                    <a:latin typeface="+mj-lt"/>
                  </a:rPr>
                  <a:t>echanism exists which drives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+mj-lt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+mj-lt"/>
                          </a:rPr>
                          <m:t>𝑇</m:t>
                        </m:r>
                      </m:e>
                      <m:sub>
                        <m:r>
                          <a:rPr lang="en-GB" sz="2000" b="0" i="1" smtClean="0">
                            <a:latin typeface="+mj-lt"/>
                          </a:rPr>
                          <m:t>𝑎𝑝𝑒𝑥</m:t>
                        </m:r>
                      </m:sub>
                    </m:sSub>
                  </m:oMath>
                </a14:m>
                <a:r>
                  <a:rPr lang="en-GB" sz="2000" dirty="0" smtClean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+mj-lt"/>
                      </a:rPr>
                      <m:t>𝜌</m:t>
                    </m:r>
                  </m:oMath>
                </a14:m>
                <a:r>
                  <a:rPr lang="en-GB" sz="2000" dirty="0" smtClean="0">
                    <a:latin typeface="+mj-lt"/>
                  </a:rPr>
                  <a:t>.</a:t>
                </a:r>
                <a:endParaRPr lang="en-GB" sz="2000" dirty="0">
                  <a:latin typeface="+mj-lt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102" y="1927274"/>
                <a:ext cx="4332849" cy="3193759"/>
              </a:xfrm>
              <a:prstGeom prst="rect">
                <a:avLst/>
              </a:prstGeom>
              <a:blipFill rotWithShape="0">
                <a:blip r:embed="rId4"/>
                <a:stretch>
                  <a:fillRect l="-1266" t="-954" r="-1125" b="-2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38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4794" cy="649607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553459" y="630025"/>
            <a:ext cx="4159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+mj-lt"/>
              </a:rPr>
              <a:t>Compact X-Class Flare</a:t>
            </a:r>
          </a:p>
          <a:p>
            <a:pPr algn="ctr"/>
            <a:r>
              <a:rPr lang="en-GB" sz="2400" dirty="0" smtClean="0">
                <a:latin typeface="+mj-lt"/>
              </a:rPr>
              <a:t>Feb 26</a:t>
            </a:r>
            <a:r>
              <a:rPr lang="en-GB" sz="2400" baseline="30000" dirty="0" smtClean="0">
                <a:latin typeface="+mj-lt"/>
              </a:rPr>
              <a:t>th</a:t>
            </a:r>
            <a:r>
              <a:rPr lang="en-GB" sz="2400" dirty="0" smtClean="0">
                <a:latin typeface="+mj-lt"/>
              </a:rPr>
              <a:t> 2004</a:t>
            </a:r>
          </a:p>
        </p:txBody>
      </p:sp>
      <p:sp>
        <p:nvSpPr>
          <p:cNvPr id="2" name="Oval 1"/>
          <p:cNvSpPr/>
          <p:nvPr/>
        </p:nvSpPr>
        <p:spPr>
          <a:xfrm>
            <a:off x="3747752" y="1918952"/>
            <a:ext cx="953036" cy="95303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610100" y="1059543"/>
            <a:ext cx="3227614" cy="111215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53459" y="2073239"/>
            <a:ext cx="41598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>
              <a:latin typeface="+mj-lt"/>
            </a:endParaRPr>
          </a:p>
          <a:p>
            <a:pPr algn="ctr"/>
            <a:r>
              <a:rPr lang="en-GB" sz="2400" dirty="0" smtClean="0">
                <a:latin typeface="+mj-lt"/>
              </a:rPr>
              <a:t>Can models reproduce RHESSI observed spectra?</a:t>
            </a:r>
          </a:p>
          <a:p>
            <a:pPr algn="ctr"/>
            <a:endParaRPr lang="en-GB" sz="2400" b="1" dirty="0" smtClean="0">
              <a:latin typeface="+mj-lt"/>
            </a:endParaRPr>
          </a:p>
          <a:p>
            <a:pPr algn="ctr"/>
            <a:endParaRPr lang="en-GB" sz="2400" b="1" dirty="0">
              <a:latin typeface="+mj-lt"/>
            </a:endParaRPr>
          </a:p>
          <a:p>
            <a:pPr algn="ctr"/>
            <a:r>
              <a:rPr lang="en-GB" sz="2400" b="1" u="sng" dirty="0" smtClean="0">
                <a:latin typeface="+mj-lt"/>
              </a:rPr>
              <a:t>Aim: </a:t>
            </a:r>
          </a:p>
          <a:p>
            <a:pPr algn="ctr"/>
            <a:endParaRPr lang="en-GB" sz="2400" b="1" u="sng" dirty="0" smtClean="0">
              <a:latin typeface="+mj-lt"/>
            </a:endParaRPr>
          </a:p>
          <a:p>
            <a:pPr algn="ctr"/>
            <a:r>
              <a:rPr lang="en-GB" sz="2400" dirty="0" smtClean="0">
                <a:latin typeface="+mj-lt"/>
              </a:rPr>
              <a:t>Vary parameters – find spectral fit!</a:t>
            </a:r>
            <a:endParaRPr lang="en-GB" sz="2400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85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4472" y="1281118"/>
            <a:ext cx="7848870" cy="468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05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j-lt"/>
              </a:rPr>
              <a:t>Multi Convolution method works – clearly improved fitting!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j-lt"/>
              </a:rPr>
              <a:t>Parameter trends suggest enhancement in temperatures and densities.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j-lt"/>
              </a:rPr>
              <a:t>Future: Incorporate further loops and investigate theoretical basis for parameter evolution.</a:t>
            </a:r>
            <a:endParaRPr lang="en-GB" sz="3200" dirty="0"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Conclusions and Looking to the Future</a:t>
            </a:r>
            <a:endParaRPr lang="en-GB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171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006"/>
            <a:ext cx="72466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78859" y="1747261"/>
            <a:ext cx="41598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j-lt"/>
              </a:rPr>
              <a:t>Thank you REU and Montana!</a:t>
            </a:r>
          </a:p>
          <a:p>
            <a:pPr algn="ctr"/>
            <a:endParaRPr lang="en-GB" sz="4800" b="1" dirty="0">
              <a:latin typeface="+mj-lt"/>
            </a:endParaRPr>
          </a:p>
          <a:p>
            <a:pPr algn="ctr"/>
            <a:r>
              <a:rPr lang="en-GB" sz="4800" b="1" dirty="0" smtClean="0">
                <a:latin typeface="+mj-lt"/>
              </a:rPr>
              <a:t>Questions</a:t>
            </a:r>
            <a:r>
              <a:rPr lang="en-GB" sz="4800" b="1" dirty="0" smtClean="0">
                <a:latin typeface="+mj-lt"/>
              </a:rPr>
              <a:t>…</a:t>
            </a:r>
            <a:endParaRPr lang="en-GB" sz="4800" b="1" dirty="0">
              <a:latin typeface="Aaargh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451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380" y="-73563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78859" y="1747261"/>
            <a:ext cx="41598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j-lt"/>
              </a:rPr>
              <a:t>Thank you REU and Montana!</a:t>
            </a:r>
          </a:p>
          <a:p>
            <a:pPr algn="ctr"/>
            <a:endParaRPr lang="en-GB" sz="4800" b="1" dirty="0">
              <a:latin typeface="+mj-lt"/>
            </a:endParaRPr>
          </a:p>
          <a:p>
            <a:pPr algn="ctr"/>
            <a:r>
              <a:rPr lang="en-GB" sz="4800" b="1" dirty="0" smtClean="0">
                <a:latin typeface="+mj-lt"/>
              </a:rPr>
              <a:t>Questions</a:t>
            </a:r>
            <a:r>
              <a:rPr lang="en-GB" sz="4800" b="1" dirty="0" smtClean="0">
                <a:latin typeface="+mj-lt"/>
              </a:rPr>
              <a:t>…</a:t>
            </a:r>
            <a:endParaRPr lang="en-GB" sz="4800" b="1" dirty="0">
              <a:latin typeface="Aaargh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96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5000">
        <p:fade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7" r="21704" b="18333"/>
          <a:stretch/>
        </p:blipFill>
        <p:spPr>
          <a:xfrm>
            <a:off x="-205740" y="-295886"/>
            <a:ext cx="7452360" cy="6889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78859" y="1747261"/>
            <a:ext cx="41598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j-lt"/>
              </a:rPr>
              <a:t>Thank you REU and Montana!</a:t>
            </a:r>
          </a:p>
          <a:p>
            <a:pPr algn="ctr"/>
            <a:endParaRPr lang="en-GB" sz="4800" b="1" dirty="0">
              <a:latin typeface="+mj-lt"/>
            </a:endParaRPr>
          </a:p>
          <a:p>
            <a:pPr algn="ctr"/>
            <a:r>
              <a:rPr lang="en-GB" sz="4800" b="1" dirty="0" smtClean="0">
                <a:latin typeface="+mj-lt"/>
              </a:rPr>
              <a:t>Questions</a:t>
            </a:r>
            <a:r>
              <a:rPr lang="en-GB" sz="4800" b="1" dirty="0" smtClean="0">
                <a:latin typeface="+mj-lt"/>
              </a:rPr>
              <a:t>…</a:t>
            </a:r>
            <a:endParaRPr lang="en-GB" sz="4800" b="1" dirty="0">
              <a:latin typeface="Aaargh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570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78859" y="1747261"/>
            <a:ext cx="41598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j-lt"/>
              </a:rPr>
              <a:t>Thank you REU and Montana!</a:t>
            </a:r>
          </a:p>
          <a:p>
            <a:pPr algn="ctr"/>
            <a:endParaRPr lang="en-GB" sz="4800" b="1" dirty="0">
              <a:latin typeface="+mj-lt"/>
            </a:endParaRPr>
          </a:p>
          <a:p>
            <a:pPr algn="ctr"/>
            <a:r>
              <a:rPr lang="en-GB" sz="4800" b="1" dirty="0" smtClean="0">
                <a:latin typeface="+mj-lt"/>
              </a:rPr>
              <a:t>Questions</a:t>
            </a:r>
            <a:r>
              <a:rPr lang="en-GB" sz="4800" b="1" dirty="0" smtClean="0">
                <a:latin typeface="+mj-lt"/>
              </a:rPr>
              <a:t>…</a:t>
            </a:r>
            <a:endParaRPr lang="en-GB" sz="4800" b="1" dirty="0">
              <a:latin typeface="Aaargh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r="16148"/>
          <a:stretch/>
        </p:blipFill>
        <p:spPr>
          <a:xfrm>
            <a:off x="0" y="-386892"/>
            <a:ext cx="7246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1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5180"/>
            <a:ext cx="7246620" cy="9288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78859" y="1747261"/>
            <a:ext cx="41598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j-lt"/>
              </a:rPr>
              <a:t>Thank you REU and Montana!</a:t>
            </a:r>
          </a:p>
          <a:p>
            <a:pPr algn="ctr"/>
            <a:endParaRPr lang="en-GB" sz="4800" b="1" dirty="0">
              <a:latin typeface="+mj-lt"/>
            </a:endParaRPr>
          </a:p>
          <a:p>
            <a:pPr algn="ctr"/>
            <a:r>
              <a:rPr lang="en-GB" sz="4800" b="1" dirty="0" smtClean="0">
                <a:latin typeface="+mj-lt"/>
              </a:rPr>
              <a:t>Questions</a:t>
            </a:r>
            <a:r>
              <a:rPr lang="en-GB" sz="4800" b="1" dirty="0" smtClean="0">
                <a:latin typeface="+mj-lt"/>
              </a:rPr>
              <a:t>…</a:t>
            </a:r>
            <a:endParaRPr lang="en-GB" sz="4800" b="1" dirty="0">
              <a:latin typeface="Aaargh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962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806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78859" y="1747261"/>
            <a:ext cx="41598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j-lt"/>
              </a:rPr>
              <a:t>Thank you REU and Montana!</a:t>
            </a:r>
          </a:p>
          <a:p>
            <a:pPr algn="ctr"/>
            <a:endParaRPr lang="en-GB" sz="4800" b="1" dirty="0">
              <a:latin typeface="+mj-lt"/>
            </a:endParaRPr>
          </a:p>
          <a:p>
            <a:pPr algn="ctr"/>
            <a:r>
              <a:rPr lang="en-GB" sz="4800" b="1" dirty="0" smtClean="0">
                <a:latin typeface="+mj-lt"/>
              </a:rPr>
              <a:t>Questions</a:t>
            </a:r>
            <a:r>
              <a:rPr lang="en-GB" sz="4800" b="1" dirty="0" smtClean="0">
                <a:latin typeface="+mj-lt"/>
              </a:rPr>
              <a:t>…</a:t>
            </a:r>
            <a:endParaRPr lang="en-GB" sz="4800" b="1" dirty="0">
              <a:latin typeface="Aaargh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892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3"/>
          <a:stretch/>
        </p:blipFill>
        <p:spPr>
          <a:xfrm>
            <a:off x="0" y="-90152"/>
            <a:ext cx="7498080" cy="694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78859" y="1747261"/>
            <a:ext cx="41598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+mj-lt"/>
              </a:rPr>
              <a:t>Thank you REU and Montana!</a:t>
            </a:r>
          </a:p>
          <a:p>
            <a:pPr algn="ctr"/>
            <a:endParaRPr lang="en-GB" sz="4800" b="1" dirty="0">
              <a:latin typeface="+mj-lt"/>
            </a:endParaRPr>
          </a:p>
          <a:p>
            <a:pPr algn="ctr"/>
            <a:r>
              <a:rPr lang="en-GB" sz="4800" b="1" dirty="0" smtClean="0">
                <a:latin typeface="+mj-lt"/>
              </a:rPr>
              <a:t>Questions</a:t>
            </a:r>
            <a:r>
              <a:rPr lang="en-GB" sz="4800" b="1" dirty="0" smtClean="0">
                <a:latin typeface="+mj-lt"/>
              </a:rPr>
              <a:t>…</a:t>
            </a:r>
            <a:endParaRPr lang="en-GB" sz="4800" b="1" dirty="0">
              <a:latin typeface="Aaargh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279460" y="127208"/>
            <a:ext cx="2602332" cy="7904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Results and </a:t>
            </a:r>
            <a:r>
              <a:rPr lang="en-GB" sz="2800" dirty="0" smtClean="0"/>
              <a:t>Theory</a:t>
            </a:r>
            <a:endParaRPr lang="en-GB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6275001" y="127208"/>
            <a:ext cx="2602332" cy="7904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Multi Convolution</a:t>
            </a:r>
            <a:endParaRPr lang="en-GB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266083" y="121474"/>
            <a:ext cx="2602332" cy="79048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Background</a:t>
            </a:r>
            <a:endParaRPr lang="en-GB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877333" y="554464"/>
            <a:ext cx="402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006464" y="121474"/>
            <a:ext cx="3136453" cy="938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0869" y="2346494"/>
            <a:ext cx="5334353" cy="27604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70542" y="121474"/>
            <a:ext cx="2602332" cy="79048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Parameter  Variation</a:t>
            </a:r>
            <a:endParaRPr lang="en-GB" sz="2800" dirty="0"/>
          </a:p>
        </p:txBody>
      </p:sp>
      <p:cxnSp>
        <p:nvCxnSpPr>
          <p:cNvPr id="13" name="Straight Arrow Connector 12"/>
          <p:cNvCxnSpPr>
            <a:stCxn id="12" idx="3"/>
            <a:endCxn id="11" idx="1"/>
          </p:cNvCxnSpPr>
          <p:nvPr/>
        </p:nvCxnSpPr>
        <p:spPr>
          <a:xfrm>
            <a:off x="2868415" y="516717"/>
            <a:ext cx="402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72874" y="538490"/>
            <a:ext cx="402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60" y="1062120"/>
            <a:ext cx="2773222" cy="24123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60" y="3474439"/>
            <a:ext cx="2773222" cy="29194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73142" y="6471108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13" y="1059541"/>
            <a:ext cx="2898250" cy="1749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87" y="2808754"/>
            <a:ext cx="2899276" cy="1765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87" y="4569988"/>
            <a:ext cx="2899276" cy="1835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r="27959"/>
          <a:stretch/>
        </p:blipFill>
        <p:spPr>
          <a:xfrm>
            <a:off x="6219212" y="2761455"/>
            <a:ext cx="2813395" cy="3632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12" y="1059541"/>
            <a:ext cx="2813395" cy="17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Magnetic Reconnection</a:t>
            </a:r>
            <a:endParaRPr lang="en-GB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691976" y="1980135"/>
                <a:ext cx="445538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Magnetic reconnection </a:t>
                </a:r>
                <a:r>
                  <a:rPr lang="en-GB" sz="2000" dirty="0" smtClean="0">
                    <a:latin typeface="+mj-lt"/>
                    <a:sym typeface="Wingdings" panose="05000000000000000000" pitchFamily="2" charset="2"/>
                  </a:rPr>
                  <a:t></a:t>
                </a:r>
                <a:r>
                  <a:rPr lang="en-GB" sz="2000" dirty="0" smtClean="0">
                    <a:latin typeface="+mj-lt"/>
                  </a:rPr>
                  <a:t> non-ideal diffusion region.</a:t>
                </a:r>
              </a:p>
              <a:p>
                <a:endParaRPr lang="en-GB" sz="20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Change field topology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GB" sz="2000" dirty="0" smtClean="0">
                    <a:latin typeface="+mj-lt"/>
                  </a:rPr>
                  <a:t> release of free energy.</a:t>
                </a:r>
              </a:p>
              <a:p>
                <a:endParaRPr lang="en-GB" sz="20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General geometry incorporated via a ‘</a:t>
                </a:r>
                <a:r>
                  <a:rPr lang="en-GB" sz="2000" dirty="0" smtClean="0">
                    <a:latin typeface="+mj-lt"/>
                  </a:rPr>
                  <a:t>guide </a:t>
                </a:r>
                <a:r>
                  <a:rPr lang="en-GB" sz="2000" dirty="0" smtClean="0">
                    <a:latin typeface="+mj-lt"/>
                  </a:rPr>
                  <a:t>field’.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+mj-lt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76" y="1980135"/>
                <a:ext cx="4455387" cy="3108543"/>
              </a:xfrm>
              <a:prstGeom prst="rect">
                <a:avLst/>
              </a:prstGeom>
              <a:blipFill rotWithShape="0">
                <a:blip r:embed="rId2"/>
                <a:stretch>
                  <a:fillRect l="-1233" t="-1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870846" y="1238146"/>
            <a:ext cx="522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Figure 1</a:t>
            </a:r>
            <a:r>
              <a:rPr lang="en-GB" dirty="0" smtClean="0">
                <a:latin typeface="+mj-lt"/>
              </a:rPr>
              <a:t>:	Geometry of Magnetic Reconnection</a:t>
            </a:r>
            <a:endParaRPr lang="en-GB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3" y="1799829"/>
            <a:ext cx="6675788" cy="3731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439437" y="5616714"/>
            <a:ext cx="1" cy="399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39437" y="6015957"/>
            <a:ext cx="3992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9927465" y="5616712"/>
            <a:ext cx="1" cy="399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927465" y="6015955"/>
            <a:ext cx="3992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85645" y="5410561"/>
            <a:ext cx="55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838682" y="5779893"/>
            <a:ext cx="55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10326709" y="5831289"/>
            <a:ext cx="55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9373673" y="5345545"/>
            <a:ext cx="55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4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1972" y="1849400"/>
            <a:ext cx="22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>
                <a:latin typeface="+mj-lt"/>
              </a:rPr>
              <a:t>Energy Equation:</a:t>
            </a:r>
            <a:endParaRPr lang="en-GB" b="1" u="sng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472" y="3713406"/>
            <a:ext cx="22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>
                <a:latin typeface="+mj-lt"/>
              </a:rPr>
              <a:t>Momentum Equation:</a:t>
            </a:r>
            <a:endParaRPr lang="en-GB" b="1" u="sng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53776" y="1551442"/>
            <a:ext cx="7663796" cy="1421906"/>
            <a:chOff x="2753776" y="3084027"/>
            <a:chExt cx="7663796" cy="14219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3776" y="3084027"/>
              <a:ext cx="7663796" cy="7239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995234" y="3901268"/>
              <a:ext cx="19218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+mj-lt"/>
                </a:rPr>
                <a:t>Adiabatic </a:t>
              </a:r>
            </a:p>
            <a:p>
              <a:pPr algn="ctr"/>
              <a:r>
                <a:rPr lang="en-GB" sz="1600" dirty="0" smtClean="0">
                  <a:latin typeface="+mj-lt"/>
                </a:rPr>
                <a:t>Work</a:t>
              </a:r>
              <a:endParaRPr lang="en-GB" sz="16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68112" y="3883202"/>
              <a:ext cx="13476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+mj-lt"/>
                </a:rPr>
                <a:t>Thermal Conduction</a:t>
              </a:r>
              <a:endParaRPr lang="en-GB" sz="1600" dirty="0"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16086" y="3852423"/>
              <a:ext cx="1455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+mj-lt"/>
                </a:rPr>
                <a:t>Optically thin radiation</a:t>
              </a:r>
              <a:endParaRPr lang="en-GB" dirty="0"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95296" y="3859602"/>
              <a:ext cx="130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+mj-lt"/>
                </a:rPr>
                <a:t>Viscous heating</a:t>
              </a:r>
              <a:endParaRPr lang="en-GB" dirty="0"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5300" y="3539330"/>
            <a:ext cx="7953802" cy="1245776"/>
            <a:chOff x="3035300" y="4865851"/>
            <a:chExt cx="7953802" cy="12457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5300" y="4865851"/>
              <a:ext cx="7953802" cy="702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652359" y="5624967"/>
              <a:ext cx="14274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+mj-lt"/>
                </a:rPr>
                <a:t>Tension</a:t>
              </a:r>
              <a:endParaRPr lang="en-GB" sz="1600" dirty="0"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21964" y="5526852"/>
              <a:ext cx="17911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+mj-lt"/>
                </a:rPr>
                <a:t>Surrounding magnetic pressure</a:t>
              </a:r>
              <a:endParaRPr lang="en-GB" sz="1600" dirty="0"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8311" y="5489103"/>
              <a:ext cx="1310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+mj-lt"/>
                </a:rPr>
                <a:t>Plasma pressure</a:t>
              </a:r>
              <a:endParaRPr lang="en-GB" sz="1600" dirty="0"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43802" y="5600618"/>
              <a:ext cx="1921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+mj-lt"/>
                </a:rPr>
                <a:t>Gravity</a:t>
              </a:r>
              <a:endParaRPr lang="en-GB" sz="1600" dirty="0"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286720" y="5500644"/>
              <a:ext cx="11308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+mj-lt"/>
                </a:rPr>
                <a:t>Viscous forces</a:t>
              </a:r>
              <a:endParaRPr lang="en-GB" sz="1600" dirty="0">
                <a:latin typeface="+mj-lt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Post Reconnection Evolution of a Flux Tube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281251" y="5476756"/>
            <a:ext cx="3629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Need to input initial conditions...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1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33879"/>
            <a:ext cx="6045198" cy="46603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87400" y="1622692"/>
                <a:ext cx="4851400" cy="4664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MDI magnetogram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GB" sz="2000" dirty="0" smtClean="0">
                    <a:latin typeface="+mj-lt"/>
                  </a:rPr>
                  <a:t>LFFF Extrapolation.</a:t>
                </a:r>
              </a:p>
              <a:p>
                <a:endParaRPr lang="en-GB" sz="20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Matching with TRACE loop observations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000" dirty="0" smtClean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GB" sz="2000" dirty="0" smtClean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000" dirty="0" smtClean="0">
                    <a:latin typeface="+mj-lt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Remaining parameters unconstrained: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 smtClean="0">
                  <a:latin typeface="+mj-lt"/>
                </a:endParaRPr>
              </a:p>
              <a:p>
                <a:pPr marL="742950" lvl="1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𝑎𝑝𝑒𝑥</m:t>
                        </m:r>
                      </m:sub>
                    </m:sSub>
                  </m:oMath>
                </a14:m>
                <a:endParaRPr lang="en-GB" sz="2000" dirty="0" smtClean="0">
                  <a:latin typeface="+mj-lt"/>
                </a:endParaRPr>
              </a:p>
              <a:p>
                <a:pPr marL="742950" lvl="1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 smtClean="0">
                  <a:latin typeface="+mj-lt"/>
                </a:endParaRPr>
              </a:p>
              <a:p>
                <a:pPr marL="742950" lvl="1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2000" dirty="0" smtClean="0">
                  <a:latin typeface="+mj-lt"/>
                </a:endParaRPr>
              </a:p>
              <a:p>
                <a:pPr marL="285750" indent="-285750">
                  <a:buFontTx/>
                  <a:buChar char="-"/>
                </a:pPr>
                <a:endParaRPr lang="en-GB" sz="2000" dirty="0"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My task to find which parameters work!</a:t>
                </a:r>
              </a:p>
              <a:p>
                <a:r>
                  <a:rPr lang="en-GB" dirty="0" smtClean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00" y="1622692"/>
                <a:ext cx="4851400" cy="4664931"/>
              </a:xfrm>
              <a:prstGeom prst="rect">
                <a:avLst/>
              </a:prstGeom>
              <a:blipFill rotWithShape="0">
                <a:blip r:embed="rId3"/>
                <a:stretch>
                  <a:fillRect l="-1131" t="-6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413500" y="5626100"/>
            <a:ext cx="474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Figure 2</a:t>
            </a:r>
            <a:r>
              <a:rPr lang="en-GB" dirty="0" smtClean="0">
                <a:latin typeface="+mj-lt"/>
              </a:rPr>
              <a:t>: MDI observations with LFFF Fits overlaid (Longcope et al 2016)</a:t>
            </a:r>
            <a:endParaRPr lang="en-GB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Initialisation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5404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2" y="218941"/>
            <a:ext cx="4938800" cy="5761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768" y="5884241"/>
            <a:ext cx="45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Figure 3</a:t>
            </a:r>
            <a:r>
              <a:rPr lang="en-GB" dirty="0" smtClean="0">
                <a:latin typeface="+mj-lt"/>
              </a:rPr>
              <a:t>:	Flux Tube Evolution</a:t>
            </a:r>
            <a:endParaRPr lang="en-GB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907893" y="2320321"/>
                <a:ext cx="5406195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Tension force accelerates loop top.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 smtClean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RDs propagate downwards.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 smtClean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Plasma collision at loop top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000" dirty="0" smtClean="0">
                    <a:latin typeface="+mj-lt"/>
                  </a:rPr>
                  <a:t> GDS.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 smtClean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Conduction fronts propagate ahead of bends</a:t>
                </a:r>
                <a:r>
                  <a:rPr lang="en-GB" sz="2000" dirty="0" smtClean="0">
                    <a:latin typeface="+mj-lt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+mj-lt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893" y="2320321"/>
                <a:ext cx="5406195" cy="2554545"/>
              </a:xfrm>
              <a:prstGeom prst="rect">
                <a:avLst/>
              </a:prstGeom>
              <a:blipFill rotWithShape="0">
                <a:blip r:embed="rId3"/>
                <a:stretch>
                  <a:fillRect l="-1015" t="-14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34163" y="472026"/>
            <a:ext cx="6124624" cy="79048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TFT Evolution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885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736600" y="1560019"/>
                <a:ext cx="572770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Viscous forces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+mj-lt"/>
                      </a:rPr>
                      <m:t>⇒</m:t>
                    </m:r>
                  </m:oMath>
                </a14:m>
                <a:r>
                  <a:rPr lang="en-GB" sz="2000" dirty="0">
                    <a:latin typeface="+mj-lt"/>
                  </a:rPr>
                  <a:t> </a:t>
                </a:r>
                <a:r>
                  <a:rPr lang="en-GB" sz="2000" dirty="0" smtClean="0">
                    <a:latin typeface="+mj-lt"/>
                  </a:rPr>
                  <a:t>collisions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+mj-lt"/>
                      </a:rPr>
                      <m:t>⇒</m:t>
                    </m:r>
                  </m:oMath>
                </a14:m>
                <a:r>
                  <a:rPr lang="en-GB" sz="2000" dirty="0">
                    <a:latin typeface="+mj-lt"/>
                  </a:rPr>
                  <a:t> </a:t>
                </a:r>
                <a:r>
                  <a:rPr lang="en-GB" sz="2000" dirty="0" smtClean="0">
                    <a:latin typeface="+mj-lt"/>
                  </a:rPr>
                  <a:t>Free-Free Interactions</a:t>
                </a:r>
                <a:endParaRPr lang="en-GB" sz="2000" dirty="0" smtClean="0">
                  <a:latin typeface="+mj-lt"/>
                </a:endParaRPr>
              </a:p>
              <a:p>
                <a:endParaRPr lang="en-GB" sz="2000" dirty="0"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Characterised by Spectral </a:t>
                </a:r>
                <a:r>
                  <a:rPr lang="en-GB" sz="2000" dirty="0" smtClean="0">
                    <a:latin typeface="+mj-lt"/>
                  </a:rPr>
                  <a:t>Response Function:  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 dirty="0" err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GB" sz="20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000" i="1" dirty="0" err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GB" sz="2000" dirty="0" smtClean="0">
                  <a:latin typeface="+mj-lt"/>
                </a:endParaRPr>
              </a:p>
              <a:p>
                <a:endParaRPr lang="en-GB" sz="2000" dirty="0"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Integrate over loop gives the light curve per flux:</a:t>
                </a:r>
                <a:endParaRPr lang="en-GB" sz="2000" dirty="0">
                  <a:latin typeface="+mj-lt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00" y="1560019"/>
                <a:ext cx="5727700" cy="2246769"/>
              </a:xfrm>
              <a:prstGeom prst="rect">
                <a:avLst/>
              </a:prstGeom>
              <a:blipFill rotWithShape="0">
                <a:blip r:embed="rId3"/>
                <a:stretch>
                  <a:fillRect l="-958" t="-1630" b="-40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86" y="1191162"/>
            <a:ext cx="4470400" cy="3577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97" y="4364696"/>
            <a:ext cx="3257550" cy="7334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78689" y="5274432"/>
            <a:ext cx="350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Figure 4:</a:t>
            </a:r>
            <a:r>
              <a:rPr lang="en-GB" dirty="0" smtClean="0">
                <a:latin typeface="+mj-lt"/>
              </a:rPr>
              <a:t> Dipole Acceleration</a:t>
            </a:r>
            <a:endParaRPr lang="en-GB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4472" y="211625"/>
            <a:ext cx="6843055" cy="79048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Spectral Synthesis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216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3"/>
          <a:stretch/>
        </p:blipFill>
        <p:spPr>
          <a:xfrm>
            <a:off x="5950039" y="147712"/>
            <a:ext cx="5742493" cy="5974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08"/>
            <a:ext cx="12192000" cy="4177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26733" y="2154928"/>
                <a:ext cx="5175339" cy="287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Convolve with flux transfer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acc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sz="2000" dirty="0" smtClean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000" dirty="0"/>
                  <a:t> </a:t>
                </a:r>
                <a:r>
                  <a:rPr lang="en-GB" sz="2000" dirty="0" smtClean="0">
                    <a:latin typeface="+mj-lt"/>
                  </a:rPr>
                  <a:t>net light curve:</a:t>
                </a:r>
              </a:p>
              <a:p>
                <a:endParaRPr lang="en-GB" sz="2000" dirty="0">
                  <a:latin typeface="+mj-lt"/>
                </a:endParaRPr>
              </a:p>
              <a:p>
                <a:endParaRPr lang="en-GB" sz="2000" dirty="0" smtClean="0">
                  <a:latin typeface="+mj-lt"/>
                </a:endParaRPr>
              </a:p>
              <a:p>
                <a:endParaRPr lang="en-GB" sz="2000" dirty="0" smtClean="0">
                  <a:latin typeface="+mj-lt"/>
                </a:endParaRPr>
              </a:p>
              <a:p>
                <a:endParaRPr lang="en-GB" sz="2000" dirty="0" smtClean="0">
                  <a:latin typeface="+mj-lt"/>
                </a:endParaRPr>
              </a:p>
              <a:p>
                <a:endParaRPr lang="en-GB" sz="2000" dirty="0" smtClean="0">
                  <a:latin typeface="+mj-lt"/>
                </a:endParaRPr>
              </a:p>
              <a:p>
                <a:endParaRPr lang="en-GB" sz="20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+mj-lt"/>
                  </a:rPr>
                  <a:t>How do results compare with observation?</a:t>
                </a:r>
                <a:endParaRPr lang="en-GB" sz="2000" dirty="0">
                  <a:latin typeface="+mj-lt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33" y="2154928"/>
                <a:ext cx="5175339" cy="2876685"/>
              </a:xfrm>
              <a:prstGeom prst="rect">
                <a:avLst/>
              </a:prstGeom>
              <a:blipFill rotWithShape="0">
                <a:blip r:embed="rId4"/>
                <a:stretch>
                  <a:fillRect l="-1060" t="-424" b="-2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396" y="3186818"/>
            <a:ext cx="3086100" cy="876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887" y="5944175"/>
            <a:ext cx="562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Figure 5</a:t>
            </a:r>
            <a:r>
              <a:rPr lang="en-GB" dirty="0" smtClean="0">
                <a:latin typeface="+mj-lt"/>
              </a:rPr>
              <a:t>: Spectral comparison (Longcope et al 2016)</a:t>
            </a:r>
            <a:endParaRPr lang="en-GB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3142" y="6473414"/>
            <a:ext cx="8818858" cy="432000"/>
          </a:xfrm>
          <a:prstGeom prst="rect">
            <a:avLst/>
          </a:prstGeom>
          <a:gradFill>
            <a:gsLst>
              <a:gs pos="100000">
                <a:srgbClr val="FFC000"/>
              </a:gs>
              <a:gs pos="0">
                <a:schemeClr val="tx1">
                  <a:alpha val="0"/>
                </a:schemeClr>
              </a:gs>
              <a:gs pos="52000">
                <a:schemeClr val="accent2">
                  <a:lumMod val="75000"/>
                </a:schemeClr>
              </a:gs>
            </a:gsLst>
            <a:lin ang="21594000" scaled="0"/>
          </a:gra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b="1" dirty="0" smtClean="0">
                <a:latin typeface="+mj-lt"/>
              </a:rPr>
              <a:t>Callum Fairbairn |Spectral Synthesis  </a:t>
            </a:r>
            <a:endParaRPr lang="en-GB" b="1" dirty="0"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6733" y="467433"/>
            <a:ext cx="4962700" cy="79048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GB" sz="2800" dirty="0" smtClean="0"/>
              <a:t>Spectral Synthesis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227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6364</TotalTime>
  <Words>677</Words>
  <Application>Microsoft Office PowerPoint</Application>
  <PresentationFormat>Widescreen</PresentationFormat>
  <Paragraphs>195</Paragraphs>
  <Slides>27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Aaargh</vt:lpstr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Callum Fairbairn</dc:creator>
  <cp:lastModifiedBy>Callum Fairbairn</cp:lastModifiedBy>
  <cp:revision>103</cp:revision>
  <dcterms:created xsi:type="dcterms:W3CDTF">2017-06-30T15:41:02Z</dcterms:created>
  <dcterms:modified xsi:type="dcterms:W3CDTF">2017-08-01T21:30:56Z</dcterms:modified>
</cp:coreProperties>
</file>