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3" r:id="rId5"/>
    <p:sldId id="264" r:id="rId6"/>
    <p:sldId id="265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81" r:id="rId18"/>
    <p:sldId id="27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2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3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9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9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6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3D9F-0271-4ABA-88AC-B33A0C5F940A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99956-B2B1-47BB-9C18-1B2A7D0CE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1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4794" cy="649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3459" y="507424"/>
            <a:ext cx="4159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+mj-lt"/>
              </a:rPr>
              <a:t>Synthesising Solar Flare Spectra</a:t>
            </a:r>
            <a:r>
              <a:rPr lang="en-GB" sz="4800" b="1" dirty="0" smtClean="0">
                <a:latin typeface="Aaargh" panose="00000400000000000000" pitchFamily="2" charset="0"/>
              </a:rPr>
              <a:t> </a:t>
            </a:r>
            <a:endParaRPr lang="en-GB" sz="4800" b="1" dirty="0">
              <a:latin typeface="Aaargh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3459" y="3144787"/>
            <a:ext cx="415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Callum Fairbairn</a:t>
            </a:r>
          </a:p>
          <a:p>
            <a:pPr algn="ctr"/>
            <a:r>
              <a:rPr lang="en-GB" sz="2400" dirty="0" smtClean="0">
                <a:latin typeface="+mj-lt"/>
              </a:rPr>
              <a:t>Advisor: Professor Dana Longcope</a:t>
            </a:r>
            <a:endParaRPr lang="en-GB" sz="2400" dirty="0">
              <a:latin typeface="Aaargh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91" y="5107367"/>
            <a:ext cx="1027806" cy="1034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20" y="5033479"/>
            <a:ext cx="1026474" cy="11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Weeks 1-2: A Matter of Trial and Error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792492" y="2151560"/>
                <a:ext cx="529460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Early familiarisation with PREFT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Selection </a:t>
                </a:r>
                <a:r>
                  <a:rPr lang="en-GB" sz="2000" dirty="0" smtClean="0">
                    <a:latin typeface="+mj-lt"/>
                  </a:rPr>
                  <a:t>of tube runs – independently varying 3 free parameters.</a:t>
                </a:r>
              </a:p>
              <a:p>
                <a:endParaRPr lang="en-GB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19 </a:t>
                </a:r>
                <a:r>
                  <a:rPr lang="en-GB" sz="2000" dirty="0" smtClean="0">
                    <a:latin typeface="+mj-lt"/>
                  </a:rPr>
                  <a:t>runs performed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effective comparisons.</a:t>
                </a: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Development of visualisation tools.</a:t>
                </a:r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492" y="2151560"/>
                <a:ext cx="5294608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036" t="-1432" r="-690" b="-33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92" y="2072665"/>
            <a:ext cx="3313408" cy="4075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9994" y="1529833"/>
            <a:ext cx="362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6: </a:t>
            </a:r>
            <a:r>
              <a:rPr lang="en-GB" dirty="0" smtClean="0">
                <a:latin typeface="+mj-lt"/>
              </a:rPr>
              <a:t>Visualisation application 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03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 3: Initial RHESSI Comparisons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79567" y="2262145"/>
            <a:ext cx="3715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Framework synthesises </a:t>
            </a:r>
            <a:r>
              <a:rPr lang="en-GB" sz="2000" dirty="0" smtClean="0">
                <a:latin typeface="+mj-lt"/>
              </a:rPr>
              <a:t>spectra and compares with RHESSI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Logarithmic </a:t>
            </a:r>
            <a:r>
              <a:rPr lang="en-GB" sz="2000" dirty="0" smtClean="0">
                <a:latin typeface="+mj-lt"/>
              </a:rPr>
              <a:t>RMSE </a:t>
            </a:r>
            <a:r>
              <a:rPr lang="en-GB" sz="2000" dirty="0" smtClean="0">
                <a:latin typeface="+mj-lt"/>
              </a:rPr>
              <a:t>error </a:t>
            </a:r>
            <a:r>
              <a:rPr lang="en-GB" sz="2000" dirty="0" smtClean="0">
                <a:latin typeface="+mj-lt"/>
              </a:rPr>
              <a:t>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Recreate </a:t>
            </a:r>
            <a:r>
              <a:rPr lang="en-GB" sz="2000" dirty="0" smtClean="0">
                <a:latin typeface="+mj-lt"/>
              </a:rPr>
              <a:t>fit </a:t>
            </a:r>
            <a:r>
              <a:rPr lang="en-GB" sz="2000" dirty="0" smtClean="0">
                <a:latin typeface="+mj-lt"/>
              </a:rPr>
              <a:t>as featured in Longcope et al </a:t>
            </a:r>
            <a:r>
              <a:rPr lang="en-GB" sz="2000" dirty="0" smtClean="0">
                <a:latin typeface="+mj-lt"/>
              </a:rPr>
              <a:t>2016</a:t>
            </a:r>
            <a:endParaRPr lang="en-GB" sz="2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71" y="1451774"/>
            <a:ext cx="6908800" cy="3884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7705" y="5718926"/>
            <a:ext cx="43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7: </a:t>
            </a:r>
            <a:r>
              <a:rPr lang="en-GB" dirty="0" smtClean="0">
                <a:latin typeface="+mj-lt"/>
              </a:rPr>
              <a:t>Effective Fit at 02:00:50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9256" y="3335423"/>
            <a:ext cx="1416676" cy="12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82570" y="1846609"/>
            <a:ext cx="14166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--- RHESSI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--- PREFT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606321" y="3183069"/>
            <a:ext cx="19754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ph/cm</a:t>
            </a:r>
            <a:r>
              <a:rPr lang="en-GB" baseline="30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/s/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3789" y="4951355"/>
            <a:ext cx="14166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E [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]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1946" y="1451774"/>
            <a:ext cx="2995581" cy="18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516" y="4938136"/>
            <a:ext cx="66483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10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69223" y="4938136"/>
            <a:ext cx="66483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3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0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6141" y="4123807"/>
            <a:ext cx="31125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RMSD_log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= 0.0649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6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 4: Examine Broad Trends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00" y="1450800"/>
            <a:ext cx="6908400" cy="3884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7705" y="5718926"/>
            <a:ext cx="432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8: </a:t>
            </a:r>
            <a:r>
              <a:rPr lang="en-GB" dirty="0" smtClean="0">
                <a:latin typeface="+mj-lt"/>
              </a:rPr>
              <a:t>Temperature </a:t>
            </a:r>
            <a:r>
              <a:rPr lang="en-GB" dirty="0" smtClean="0">
                <a:latin typeface="+mj-lt"/>
              </a:rPr>
              <a:t>Variation at </a:t>
            </a:r>
            <a:r>
              <a:rPr lang="en-GB" dirty="0" smtClean="0">
                <a:latin typeface="+mj-lt"/>
              </a:rPr>
              <a:t>02:00:50</a:t>
            </a:r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15999" y="1994354"/>
            <a:ext cx="180000" cy="5411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142805" y="4038446"/>
            <a:ext cx="257256" cy="5194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8561" y="1871890"/>
                <a:ext cx="3362179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related </a:t>
                </a:r>
                <a:r>
                  <a:rPr lang="en-GB" sz="2000" dirty="0" smtClean="0">
                    <a:latin typeface="+mj-lt"/>
                  </a:rPr>
                  <a:t>to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</a:t>
                </a:r>
                <a:r>
                  <a:rPr lang="en-GB" sz="2000" dirty="0" smtClean="0">
                    <a:latin typeface="+mj-lt"/>
                  </a:rPr>
                  <a:t>through RTV initialisation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T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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 </a:t>
                </a:r>
                <a:endParaRPr lang="en-GB" sz="2000" dirty="0" smtClean="0">
                  <a:latin typeface="+mj-lt"/>
                  <a:sym typeface="Wingdings" panose="05000000000000000000" pitchFamily="2" charset="2"/>
                </a:endParaRPr>
              </a:p>
              <a:p>
                <a:endParaRPr lang="en-GB" sz="2000" dirty="0" smtClean="0">
                  <a:latin typeface="+mj-lt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Maximal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temperatures at loop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top </a:t>
                </a:r>
                <a:r>
                  <a:rPr lang="en-GB" sz="2000" dirty="0">
                    <a:sym typeface="Wingdings" panose="05000000000000000000" pitchFamily="2" charset="2"/>
                  </a:rPr>
                  <a:t>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 softer spectra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Characteristic pivot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behaviour.</a:t>
                </a:r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1" y="1871890"/>
                <a:ext cx="3362179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33" t="-962" r="-1633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3606321" y="3183069"/>
            <a:ext cx="19754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ph/cm</a:t>
            </a:r>
            <a:r>
              <a:rPr lang="en-GB" baseline="30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/s/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89" y="4951355"/>
            <a:ext cx="14166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E [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]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3916" y="1871890"/>
            <a:ext cx="173495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--- T0 = 6.5MK</a:t>
            </a:r>
          </a:p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--- T0 = 11.0MK</a:t>
            </a:r>
            <a:endParaRPr lang="en-GB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946" y="1451774"/>
            <a:ext cx="2995581" cy="18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00" y="1450800"/>
            <a:ext cx="6908400" cy="388407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 4: Examine Broad Trends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17705" y="5718926"/>
            <a:ext cx="43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9: </a:t>
            </a:r>
            <a:r>
              <a:rPr lang="en-GB" dirty="0" smtClean="0">
                <a:latin typeface="+mj-lt"/>
              </a:rPr>
              <a:t>Length Variation</a:t>
            </a:r>
            <a:endParaRPr lang="en-GB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887871" y="2138341"/>
            <a:ext cx="76830" cy="38319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177323" y="3207469"/>
            <a:ext cx="274972" cy="77876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095304" y="2666276"/>
            <a:ext cx="180000" cy="5411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3796" y="1807789"/>
            <a:ext cx="3362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Length </a:t>
            </a: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retracted through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Free </a:t>
            </a: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energy </a:t>
            </a: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released </a:t>
            </a:r>
            <a:r>
              <a:rPr lang="en-GB" sz="2000" dirty="0">
                <a:sym typeface="Wingdings" panose="05000000000000000000" pitchFamily="2" charset="2"/>
              </a:rPr>
              <a:t></a:t>
            </a:r>
            <a:endParaRPr lang="en-GB" sz="2000" dirty="0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Increase </a:t>
            </a: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in emission across all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Use </a:t>
            </a: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as a </a:t>
            </a:r>
            <a:r>
              <a:rPr lang="en-GB" sz="2000" dirty="0" smtClean="0">
                <a:latin typeface="+mj-lt"/>
                <a:sym typeface="Wingdings" panose="05000000000000000000" pitchFamily="2" charset="2"/>
              </a:rPr>
              <a:t>translational parameter</a:t>
            </a:r>
            <a:endParaRPr lang="en-GB" sz="20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3606321" y="3183069"/>
            <a:ext cx="19754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ph/cm</a:t>
            </a:r>
            <a:r>
              <a:rPr lang="en-GB" baseline="30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/s/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3789" y="4951355"/>
            <a:ext cx="14166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E [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]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1946" y="1451774"/>
            <a:ext cx="2995581" cy="18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1400" y="1795600"/>
            <a:ext cx="312106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--- L0 = 60Mm L0_f = 40Mm</a:t>
            </a:r>
          </a:p>
          <a:p>
            <a:r>
              <a:rPr lang="en-GB" dirty="0" smtClean="0">
                <a:solidFill>
                  <a:schemeClr val="accent4"/>
                </a:solidFill>
                <a:latin typeface="+mj-lt"/>
              </a:rPr>
              <a:t>--- L0 = 89Mm L0_f = 60Mm</a:t>
            </a:r>
            <a:endParaRPr lang="en-GB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92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 4: Examine Broad Trends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00" y="1450800"/>
            <a:ext cx="6912886" cy="388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7705" y="5718926"/>
            <a:ext cx="43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10: </a:t>
            </a:r>
            <a:r>
              <a:rPr lang="en-GB" dirty="0" smtClean="0">
                <a:latin typeface="+mj-lt"/>
              </a:rPr>
              <a:t>Angle Variation</a:t>
            </a:r>
            <a:endParaRPr lang="en-GB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361398" y="3516923"/>
            <a:ext cx="161236" cy="6083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49127" y="1807789"/>
                <a:ext cx="3362179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</a:t>
                </a:r>
                <a:r>
                  <a:rPr lang="en-GB" sz="2000" dirty="0">
                    <a:sym typeface="Wingdings" panose="05000000000000000000" pitchFamily="2" charset="2"/>
                  </a:rPr>
                  <a:t>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>
                    <a:sym typeface="Wingdings" panose="05000000000000000000" pitchFamily="2" charset="2"/>
                  </a:rPr>
                  <a:t> </a:t>
                </a:r>
                <a:r>
                  <a:rPr lang="en-GB" sz="2000" dirty="0" smtClean="0">
                    <a:latin typeface="+mj-lt"/>
                  </a:rPr>
                  <a:t>flux </a:t>
                </a:r>
                <a:r>
                  <a:rPr lang="en-GB" sz="2000" dirty="0" smtClean="0">
                    <a:latin typeface="+mj-lt"/>
                  </a:rPr>
                  <a:t>tube </a:t>
                </a:r>
                <a:r>
                  <a:rPr lang="en-GB" sz="2000" dirty="0" smtClean="0">
                    <a:latin typeface="+mj-lt"/>
                  </a:rPr>
                  <a:t>more </a:t>
                </a:r>
                <a:r>
                  <a:rPr lang="en-GB" sz="2000" dirty="0" smtClean="0">
                    <a:latin typeface="+mj-lt"/>
                  </a:rPr>
                  <a:t>bent.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More efficient conversion to </a:t>
                </a:r>
                <a:r>
                  <a:rPr lang="en-GB" sz="2000" dirty="0" smtClean="0">
                    <a:latin typeface="+mj-lt"/>
                  </a:rPr>
                  <a:t>horizontal velocity in </a:t>
                </a:r>
                <a:r>
                  <a:rPr lang="en-GB" sz="2000" dirty="0" smtClean="0">
                    <a:latin typeface="+mj-lt"/>
                  </a:rPr>
                  <a:t>loop top.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Max T </a:t>
                </a:r>
                <a:r>
                  <a:rPr lang="en-GB" sz="2000" dirty="0">
                    <a:sym typeface="Wingdings" panose="05000000000000000000" pitchFamily="2" charset="2"/>
                  </a:rPr>
                  <a:t> </a:t>
                </a:r>
                <a:r>
                  <a:rPr lang="en-GB" sz="2000" dirty="0" smtClean="0">
                    <a:latin typeface="+mj-lt"/>
                  </a:rPr>
                  <a:t>.</a:t>
                </a: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Spectra becomes harder.</a:t>
                </a:r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27" y="1807789"/>
                <a:ext cx="3362179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30" t="-1346" r="-289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273789" y="4951355"/>
            <a:ext cx="14166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E [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]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450800"/>
            <a:ext cx="3221502" cy="1809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972135" y="1913423"/>
                <a:ext cx="1734957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+mj-lt"/>
                  </a:rPr>
                  <a:t>---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solidFill>
                          <a:srgbClr val="FF0000"/>
                        </a:solidFill>
                        <a:latin typeface="+mj-lt"/>
                      </a:rPr>
                      <m:t>Δ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+mj-lt"/>
                      </a:rPr>
                      <m:t>𝜃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latin typeface="+mj-lt"/>
                  </a:rPr>
                  <a:t> = 105</a:t>
                </a:r>
                <a:r>
                  <a:rPr lang="en-GB" baseline="30000" dirty="0" smtClean="0">
                    <a:solidFill>
                      <a:srgbClr val="FF0000"/>
                    </a:solidFill>
                    <a:latin typeface="+mj-lt"/>
                  </a:rPr>
                  <a:t>o</a:t>
                </a:r>
                <a:endParaRPr lang="en-GB" dirty="0" smtClean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en-GB" dirty="0" smtClean="0">
                    <a:solidFill>
                      <a:schemeClr val="accent4"/>
                    </a:solidFill>
                    <a:latin typeface="+mj-lt"/>
                  </a:rPr>
                  <a:t>---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solidFill>
                          <a:schemeClr val="accent4"/>
                        </a:solidFill>
                        <a:latin typeface="+mj-lt"/>
                      </a:rPr>
                      <m:t>Δ</m:t>
                    </m:r>
                    <m:r>
                      <a:rPr lang="en-GB" i="1" dirty="0">
                        <a:solidFill>
                          <a:schemeClr val="accent4"/>
                        </a:solidFill>
                        <a:latin typeface="+mj-lt"/>
                      </a:rPr>
                      <m:t>𝜃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  <a:latin typeface="+mj-lt"/>
                  </a:rPr>
                  <a:t> = 115</a:t>
                </a:r>
                <a:r>
                  <a:rPr lang="en-GB" baseline="30000" dirty="0" smtClean="0">
                    <a:solidFill>
                      <a:schemeClr val="accent4"/>
                    </a:solidFill>
                    <a:latin typeface="+mj-lt"/>
                  </a:rPr>
                  <a:t>o</a:t>
                </a:r>
                <a:endParaRPr lang="en-GB" dirty="0">
                  <a:solidFill>
                    <a:schemeClr val="accent4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135" y="1913423"/>
                <a:ext cx="1734957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169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4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10375" y="424354"/>
            <a:ext cx="4654796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 5: Focused Runs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4" y="424354"/>
            <a:ext cx="5641146" cy="5287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561" y="5934764"/>
            <a:ext cx="43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11: </a:t>
            </a:r>
            <a:r>
              <a:rPr lang="en-GB" dirty="0" smtClean="0">
                <a:latin typeface="+mj-lt"/>
              </a:rPr>
              <a:t> Fit at 01:58:50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0375" y="3918929"/>
            <a:ext cx="46547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Increased </a:t>
            </a:r>
            <a:r>
              <a:rPr lang="en-GB" sz="2000" dirty="0" smtClean="0">
                <a:latin typeface="+mj-lt"/>
              </a:rPr>
              <a:t>length of retraction.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Achieves the slightly harder spectrum at earlier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83545" y="440585"/>
            <a:ext cx="3221502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810375" y="1799305"/>
                <a:ext cx="2986275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16000" rtlCol="0" anchor="ctr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: 		74Mm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:		50Mm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:		7.5 Mm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 :		110</a:t>
                </a:r>
                <a:r>
                  <a:rPr lang="en-GB" baseline="30000" dirty="0" smtClean="0"/>
                  <a:t>o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:		200 G</a:t>
                </a:r>
              </a:p>
              <a:p>
                <a:r>
                  <a:rPr lang="en-GB" dirty="0" smtClean="0"/>
                  <a:t>RMSD_log:	 0.0548</a:t>
                </a:r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1799305"/>
                <a:ext cx="2986275" cy="1754326"/>
              </a:xfrm>
              <a:prstGeom prst="rect">
                <a:avLst/>
              </a:prstGeom>
              <a:blipFill rotWithShape="0">
                <a:blip r:embed="rId4"/>
                <a:stretch>
                  <a:fillRect t="-1034" b="-48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88776" y="3050826"/>
            <a:ext cx="1416676" cy="1872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13327" y="2866159"/>
            <a:ext cx="19754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ph/cm</a:t>
            </a:r>
            <a:r>
              <a:rPr lang="en-GB" baseline="30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/s/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7088" y="5404395"/>
            <a:ext cx="1416676" cy="28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E [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]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8174" y="985044"/>
            <a:ext cx="14166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--- RHESSI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--- PREFT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33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10375" y="424354"/>
            <a:ext cx="4654796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 6: Focused Runs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4" y="424354"/>
            <a:ext cx="5641146" cy="5287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561" y="5934764"/>
            <a:ext cx="43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12: </a:t>
            </a:r>
            <a:r>
              <a:rPr lang="en-GB" dirty="0" smtClean="0">
                <a:latin typeface="+mj-lt"/>
              </a:rPr>
              <a:t> Fit at 02:05:30</a:t>
            </a:r>
            <a:endParaRPr lang="en-GB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10375" y="4018855"/>
                <a:ext cx="4654796" cy="21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Length </a:t>
                </a:r>
                <a:r>
                  <a:rPr lang="en-GB" sz="2000" dirty="0" smtClean="0">
                    <a:latin typeface="+mj-lt"/>
                  </a:rPr>
                  <a:t>of </a:t>
                </a:r>
                <a:r>
                  <a:rPr lang="en-GB" sz="2000" dirty="0" smtClean="0">
                    <a:latin typeface="+mj-lt"/>
                  </a:rPr>
                  <a:t>retraction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</a:t>
                </a:r>
                <a:r>
                  <a:rPr lang="en-GB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+mj-lt"/>
                      </a:rPr>
                      <m:t>⇒ 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downwards </a:t>
                </a:r>
                <a:r>
                  <a:rPr lang="en-GB" sz="2000" dirty="0" smtClean="0">
                    <a:latin typeface="+mj-lt"/>
                  </a:rPr>
                  <a:t>translation</a:t>
                </a:r>
              </a:p>
              <a:p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latin typeface="+mj-lt"/>
                      </a:rPr>
                      <m:t>Δ</m:t>
                    </m:r>
                    <m:r>
                      <a:rPr lang="en-GB" sz="2000" b="0" i="1" dirty="0" smtClean="0">
                        <a:latin typeface="+mj-lt"/>
                      </a:rPr>
                      <m:t>𝜃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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+mj-lt"/>
                      </a:rPr>
                      <m:t>⇒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</a:t>
                </a:r>
                <a:r>
                  <a:rPr lang="en-GB" sz="2000" dirty="0" smtClean="0">
                    <a:latin typeface="+mj-lt"/>
                  </a:rPr>
                  <a:t>fine </a:t>
                </a:r>
                <a:r>
                  <a:rPr lang="en-GB" sz="2000" dirty="0" smtClean="0">
                    <a:latin typeface="+mj-lt"/>
                  </a:rPr>
                  <a:t>tune hard end of spectrum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dirty="0" smtClean="0">
                        <a:latin typeface="+mj-lt"/>
                      </a:rPr>
                      <m:t>𝑇</m:t>
                    </m:r>
                    <m:r>
                      <a:rPr lang="en-GB" sz="2000" i="1" dirty="0" smtClean="0">
                        <a:latin typeface="+mj-lt"/>
                      </a:rPr>
                      <m:t>0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</a:t>
                </a:r>
                <a:r>
                  <a:rPr lang="en-GB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+mj-lt"/>
                      </a:rPr>
                      <m:t>⇒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softening pivot</a:t>
                </a: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050" dirty="0">
                  <a:latin typeface="+mj-lt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4018855"/>
                <a:ext cx="4654796" cy="2100575"/>
              </a:xfrm>
              <a:prstGeom prst="rect">
                <a:avLst/>
              </a:prstGeom>
              <a:blipFill rotWithShape="0">
                <a:blip r:embed="rId4"/>
                <a:stretch>
                  <a:fillRect l="-1178" t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-313327" y="2866159"/>
            <a:ext cx="19754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ph/cm</a:t>
            </a:r>
            <a:r>
              <a:rPr lang="en-GB" baseline="30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/s/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7088" y="5405190"/>
            <a:ext cx="1416676" cy="21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</a:rPr>
              <a:t>E [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keV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]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8174" y="985044"/>
            <a:ext cx="14166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--- RHESSI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--- PREFT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810375" y="1805545"/>
                <a:ext cx="2986275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16000" rtlCol="0" anchor="ctr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: 		63Mm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0_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:		45Mm</a:t>
                </a:r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:		13 Mm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 :		100</a:t>
                </a:r>
                <a:r>
                  <a:rPr lang="en-GB" baseline="30000" dirty="0" smtClean="0"/>
                  <a:t>o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:		200 G</a:t>
                </a:r>
              </a:p>
              <a:p>
                <a:r>
                  <a:rPr lang="en-GB" dirty="0" smtClean="0"/>
                  <a:t>RMSD_log:	 0.135</a:t>
                </a:r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1805545"/>
                <a:ext cx="2986275" cy="1754326"/>
              </a:xfrm>
              <a:prstGeom prst="rect">
                <a:avLst/>
              </a:prstGeom>
              <a:blipFill rotWithShape="0">
                <a:blip r:embed="rId5"/>
                <a:stretch>
                  <a:fillRect t="-1034" b="-48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1564" y="2016383"/>
            <a:ext cx="7848870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+mj-lt"/>
              </a:rPr>
              <a:t>Controversially high temperatures and densities required?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+mj-lt"/>
              </a:rPr>
              <a:t>Some unknown mechanism exists to drive density enhancement over impulsive phase</a:t>
            </a:r>
            <a:r>
              <a:rPr lang="en-GB" sz="3200" dirty="0" smtClean="0">
                <a:latin typeface="+mj-lt"/>
              </a:rPr>
              <a:t>?</a:t>
            </a:r>
            <a:endParaRPr lang="en-GB" sz="32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Week </a:t>
            </a:r>
            <a:r>
              <a:rPr lang="en-GB" sz="2800" dirty="0" smtClean="0"/>
              <a:t>6: Controversy?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7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Next Steps</a:t>
            </a:r>
            <a:endParaRPr lang="en-GB" sz="28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095999" y="2654989"/>
            <a:ext cx="5144088" cy="3180925"/>
            <a:chOff x="6437322" y="1599912"/>
            <a:chExt cx="5144088" cy="3180925"/>
          </a:xfrm>
        </p:grpSpPr>
        <p:grpSp>
          <p:nvGrpSpPr>
            <p:cNvPr id="28" name="Group 27"/>
            <p:cNvGrpSpPr/>
            <p:nvPr/>
          </p:nvGrpSpPr>
          <p:grpSpPr>
            <a:xfrm>
              <a:off x="7109675" y="1599912"/>
              <a:ext cx="4117126" cy="3042426"/>
              <a:chOff x="4515728" y="2465119"/>
              <a:chExt cx="3488789" cy="2578104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H="1" flipV="1">
                <a:off x="4515728" y="2465119"/>
                <a:ext cx="1" cy="25429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515728" y="5008100"/>
                <a:ext cx="348878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4515728" y="3938924"/>
                <a:ext cx="1139483" cy="1083242"/>
              </a:xfrm>
              <a:custGeom>
                <a:avLst/>
                <a:gdLst>
                  <a:gd name="connsiteX0" fmla="*/ 0 w 815926"/>
                  <a:gd name="connsiteY0" fmla="*/ 1055107 h 1083242"/>
                  <a:gd name="connsiteX1" fmla="*/ 365760 w 815926"/>
                  <a:gd name="connsiteY1" fmla="*/ 30 h 1083242"/>
                  <a:gd name="connsiteX2" fmla="*/ 815926 w 815926"/>
                  <a:gd name="connsiteY2" fmla="*/ 1083242 h 108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926" h="1083242">
                    <a:moveTo>
                      <a:pt x="0" y="1055107"/>
                    </a:moveTo>
                    <a:cubicBezTo>
                      <a:pt x="114886" y="525224"/>
                      <a:pt x="229772" y="-4659"/>
                      <a:pt x="365760" y="30"/>
                    </a:cubicBezTo>
                    <a:cubicBezTo>
                      <a:pt x="501748" y="4719"/>
                      <a:pt x="658837" y="543980"/>
                      <a:pt x="815926" y="1083242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085470" y="2834625"/>
                <a:ext cx="1139482" cy="2208598"/>
              </a:xfrm>
              <a:custGeom>
                <a:avLst/>
                <a:gdLst>
                  <a:gd name="connsiteX0" fmla="*/ 0 w 815926"/>
                  <a:gd name="connsiteY0" fmla="*/ 1055107 h 1083242"/>
                  <a:gd name="connsiteX1" fmla="*/ 365760 w 815926"/>
                  <a:gd name="connsiteY1" fmla="*/ 30 h 1083242"/>
                  <a:gd name="connsiteX2" fmla="*/ 815926 w 815926"/>
                  <a:gd name="connsiteY2" fmla="*/ 1083242 h 108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926" h="1083242">
                    <a:moveTo>
                      <a:pt x="0" y="1055107"/>
                    </a:moveTo>
                    <a:cubicBezTo>
                      <a:pt x="114886" y="525224"/>
                      <a:pt x="229772" y="-4659"/>
                      <a:pt x="365760" y="30"/>
                    </a:cubicBezTo>
                    <a:cubicBezTo>
                      <a:pt x="501748" y="4719"/>
                      <a:pt x="658837" y="543980"/>
                      <a:pt x="815926" y="108324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845125" y="4206240"/>
                <a:ext cx="1456007" cy="801860"/>
              </a:xfrm>
              <a:custGeom>
                <a:avLst/>
                <a:gdLst>
                  <a:gd name="connsiteX0" fmla="*/ 0 w 815926"/>
                  <a:gd name="connsiteY0" fmla="*/ 1055107 h 1083242"/>
                  <a:gd name="connsiteX1" fmla="*/ 365760 w 815926"/>
                  <a:gd name="connsiteY1" fmla="*/ 30 h 1083242"/>
                  <a:gd name="connsiteX2" fmla="*/ 815926 w 815926"/>
                  <a:gd name="connsiteY2" fmla="*/ 1083242 h 108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926" h="1083242">
                    <a:moveTo>
                      <a:pt x="0" y="1055107"/>
                    </a:moveTo>
                    <a:cubicBezTo>
                      <a:pt x="114886" y="525224"/>
                      <a:pt x="229772" y="-4659"/>
                      <a:pt x="365760" y="30"/>
                    </a:cubicBezTo>
                    <a:cubicBezTo>
                      <a:pt x="501748" y="4719"/>
                      <a:pt x="658837" y="543980"/>
                      <a:pt x="815926" y="1083242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529797" y="2697332"/>
                <a:ext cx="2757268" cy="2296699"/>
              </a:xfrm>
              <a:custGeom>
                <a:avLst/>
                <a:gdLst>
                  <a:gd name="connsiteX0" fmla="*/ 0 w 2757268"/>
                  <a:gd name="connsiteY0" fmla="*/ 2296699 h 2296699"/>
                  <a:gd name="connsiteX1" fmla="*/ 323557 w 2757268"/>
                  <a:gd name="connsiteY1" fmla="*/ 1143148 h 2296699"/>
                  <a:gd name="connsiteX2" fmla="*/ 576775 w 2757268"/>
                  <a:gd name="connsiteY2" fmla="*/ 1086877 h 2296699"/>
                  <a:gd name="connsiteX3" fmla="*/ 914400 w 2757268"/>
                  <a:gd name="connsiteY3" fmla="*/ 116206 h 2296699"/>
                  <a:gd name="connsiteX4" fmla="*/ 1223889 w 2757268"/>
                  <a:gd name="connsiteY4" fmla="*/ 144342 h 2296699"/>
                  <a:gd name="connsiteX5" fmla="*/ 1603717 w 2757268"/>
                  <a:gd name="connsiteY5" fmla="*/ 1255690 h 2296699"/>
                  <a:gd name="connsiteX6" fmla="*/ 2124221 w 2757268"/>
                  <a:gd name="connsiteY6" fmla="*/ 1438570 h 2296699"/>
                  <a:gd name="connsiteX7" fmla="*/ 2757268 w 2757268"/>
                  <a:gd name="connsiteY7" fmla="*/ 2282631 h 229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7268" h="2296699">
                    <a:moveTo>
                      <a:pt x="0" y="2296699"/>
                    </a:moveTo>
                    <a:cubicBezTo>
                      <a:pt x="113714" y="1820742"/>
                      <a:pt x="227428" y="1344785"/>
                      <a:pt x="323557" y="1143148"/>
                    </a:cubicBezTo>
                    <a:cubicBezTo>
                      <a:pt x="419686" y="941511"/>
                      <a:pt x="478301" y="1258034"/>
                      <a:pt x="576775" y="1086877"/>
                    </a:cubicBezTo>
                    <a:cubicBezTo>
                      <a:pt x="675249" y="915720"/>
                      <a:pt x="806548" y="273295"/>
                      <a:pt x="914400" y="116206"/>
                    </a:cubicBezTo>
                    <a:cubicBezTo>
                      <a:pt x="1022252" y="-40883"/>
                      <a:pt x="1109003" y="-45572"/>
                      <a:pt x="1223889" y="144342"/>
                    </a:cubicBezTo>
                    <a:cubicBezTo>
                      <a:pt x="1338775" y="334256"/>
                      <a:pt x="1453662" y="1039985"/>
                      <a:pt x="1603717" y="1255690"/>
                    </a:cubicBezTo>
                    <a:cubicBezTo>
                      <a:pt x="1753772" y="1471395"/>
                      <a:pt x="1931963" y="1267413"/>
                      <a:pt x="2124221" y="1438570"/>
                    </a:cubicBezTo>
                    <a:cubicBezTo>
                      <a:pt x="2316479" y="1609727"/>
                      <a:pt x="2644726" y="2132576"/>
                      <a:pt x="2757268" y="2282631"/>
                    </a:cubicBez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437322" y="1729035"/>
                  <a:ext cx="504305" cy="289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322" y="1729035"/>
                  <a:ext cx="504305" cy="2898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458" t="-12766" r="-15663" b="-361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1355212" y="4503838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212" y="4503838"/>
                  <a:ext cx="14991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7500" r="-29167" b="-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9927812" y="1898230"/>
              <a:ext cx="80185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927812" y="2232914"/>
              <a:ext cx="80185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27812" y="2600779"/>
              <a:ext cx="8018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931791" y="2978265"/>
              <a:ext cx="80185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0980027" y="2084941"/>
                  <a:ext cx="601383" cy="289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027" y="2084941"/>
                  <a:ext cx="601383" cy="2898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121" t="-10417" r="-13131" b="-3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974705" y="2455867"/>
                  <a:ext cx="606705" cy="289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705" y="2455867"/>
                  <a:ext cx="606705" cy="2898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000" t="-12766" r="-13000" b="-361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974705" y="2831624"/>
                  <a:ext cx="606705" cy="289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705" y="2831624"/>
                  <a:ext cx="606705" cy="2898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000" t="-12766" r="-13000" b="-361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0974705" y="1729035"/>
                  <a:ext cx="594073" cy="2901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{(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705" y="1729035"/>
                  <a:ext cx="594073" cy="2901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245" t="-12766" r="-13265" b="-3829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68334" y="4316908"/>
                <a:ext cx="5267652" cy="960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nary>
                            <m:nary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4" y="4316908"/>
                <a:ext cx="5267652" cy="9603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660490" y="1585892"/>
            <a:ext cx="433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13: </a:t>
            </a:r>
            <a:r>
              <a:rPr lang="en-GB" dirty="0" smtClean="0">
                <a:latin typeface="+mj-lt"/>
              </a:rPr>
              <a:t>Time Staggered Flux Transfer Contributions</a:t>
            </a:r>
            <a:endParaRPr lang="en-GB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2860" y="1735194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Trigger different loop retractions at different </a:t>
            </a:r>
            <a:r>
              <a:rPr lang="en-GB" sz="2000" dirty="0" smtClean="0">
                <a:latin typeface="+mj-lt"/>
              </a:rPr>
              <a:t>times.</a:t>
            </a: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Temporally staggered </a:t>
            </a:r>
            <a:r>
              <a:rPr lang="en-GB" sz="2000" dirty="0" smtClean="0">
                <a:latin typeface="+mj-lt"/>
              </a:rPr>
              <a:t>convolution.</a:t>
            </a: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Distribute flux transfer across </a:t>
            </a:r>
            <a:r>
              <a:rPr lang="en-GB" sz="2000" dirty="0" smtClean="0">
                <a:latin typeface="+mj-lt"/>
              </a:rPr>
              <a:t>different tubes.</a:t>
            </a:r>
            <a:endParaRPr lang="en-GB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8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4794" cy="649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8859" y="2717930"/>
            <a:ext cx="415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+mj-lt"/>
              </a:rPr>
              <a:t>Questions…</a:t>
            </a:r>
            <a:endParaRPr lang="en-GB" sz="4800" b="1" dirty="0">
              <a:latin typeface="Aaargh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5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4794" cy="64960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553459" y="630025"/>
            <a:ext cx="415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Compact X-Class Flare</a:t>
            </a:r>
          </a:p>
          <a:p>
            <a:pPr algn="ctr"/>
            <a:r>
              <a:rPr lang="en-GB" sz="2400" dirty="0" smtClean="0">
                <a:latin typeface="+mj-lt"/>
              </a:rPr>
              <a:t>Feb </a:t>
            </a:r>
            <a:r>
              <a:rPr lang="en-GB" sz="2400" dirty="0" smtClean="0">
                <a:latin typeface="+mj-lt"/>
              </a:rPr>
              <a:t>26</a:t>
            </a:r>
            <a:r>
              <a:rPr lang="en-GB" sz="2400" baseline="30000" dirty="0" smtClean="0">
                <a:latin typeface="+mj-lt"/>
              </a:rPr>
              <a:t>th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2004</a:t>
            </a:r>
            <a:endParaRPr lang="en-GB" sz="2400" dirty="0" smtClean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47752" y="1918952"/>
            <a:ext cx="953036" cy="95303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10100" y="1059543"/>
            <a:ext cx="3227614" cy="11121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3459" y="2073239"/>
            <a:ext cx="4159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+mj-lt"/>
            </a:endParaRPr>
          </a:p>
          <a:p>
            <a:pPr algn="ctr"/>
            <a:r>
              <a:rPr lang="en-GB" sz="2400" dirty="0" smtClean="0">
                <a:latin typeface="+mj-lt"/>
              </a:rPr>
              <a:t>Can models reproduce </a:t>
            </a:r>
            <a:r>
              <a:rPr lang="en-GB" sz="2400" dirty="0" smtClean="0">
                <a:latin typeface="+mj-lt"/>
              </a:rPr>
              <a:t>RHESSI observed spectra?</a:t>
            </a:r>
          </a:p>
          <a:p>
            <a:pPr algn="ctr"/>
            <a:endParaRPr lang="en-GB" sz="2400" b="1" dirty="0" smtClean="0">
              <a:latin typeface="+mj-lt"/>
            </a:endParaRPr>
          </a:p>
          <a:p>
            <a:pPr algn="ctr"/>
            <a:endParaRPr lang="en-GB" sz="2400" b="1" dirty="0">
              <a:latin typeface="+mj-lt"/>
            </a:endParaRPr>
          </a:p>
          <a:p>
            <a:pPr algn="ctr"/>
            <a:r>
              <a:rPr lang="en-GB" sz="2400" b="1" u="sng" dirty="0" smtClean="0">
                <a:latin typeface="+mj-lt"/>
              </a:rPr>
              <a:t>Aim: </a:t>
            </a:r>
            <a:endParaRPr lang="en-GB" sz="2400" b="1" u="sng" dirty="0" smtClean="0">
              <a:latin typeface="+mj-lt"/>
            </a:endParaRPr>
          </a:p>
          <a:p>
            <a:pPr algn="ctr"/>
            <a:endParaRPr lang="en-GB" sz="2400" b="1" u="sng" dirty="0" smtClean="0">
              <a:latin typeface="+mj-lt"/>
            </a:endParaRPr>
          </a:p>
          <a:p>
            <a:pPr algn="ctr"/>
            <a:r>
              <a:rPr lang="en-GB" sz="2400" dirty="0" smtClean="0">
                <a:latin typeface="+mj-lt"/>
              </a:rPr>
              <a:t>Vary parameters – find spectral fit!</a:t>
            </a:r>
            <a:endParaRPr lang="en-GB" sz="24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5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279460" y="127208"/>
            <a:ext cx="2602332" cy="790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Results and Future Work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6275001" y="127208"/>
            <a:ext cx="2602332" cy="7904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Spectral Synthesis</a:t>
            </a:r>
            <a:endParaRPr lang="en-GB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266083" y="121474"/>
            <a:ext cx="2602332" cy="79048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Background Theory</a:t>
            </a:r>
            <a:endParaRPr lang="en-GB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77333" y="554464"/>
            <a:ext cx="402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88" y="342775"/>
            <a:ext cx="2826360" cy="6051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6464" y="121474"/>
            <a:ext cx="3136453" cy="938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20869" y="2346494"/>
            <a:ext cx="5334353" cy="276045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70542" y="121474"/>
            <a:ext cx="2602332" cy="790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PREFT Model</a:t>
            </a:r>
            <a:endParaRPr lang="en-GB" sz="2800" dirty="0"/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>
            <a:off x="2868415" y="516717"/>
            <a:ext cx="402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72874" y="538490"/>
            <a:ext cx="402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5595" y="2324281"/>
            <a:ext cx="5334354" cy="28048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60" y="1062120"/>
            <a:ext cx="2773222" cy="2412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60" y="3474439"/>
            <a:ext cx="2773222" cy="29194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0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Magnetic Reconnection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29736" y="2811451"/>
                <a:ext cx="6064593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Magnetic reconnection </a:t>
                </a:r>
                <a:r>
                  <a:rPr lang="en-GB" sz="2000" dirty="0" smtClean="0">
                    <a:latin typeface="+mj-lt"/>
                    <a:sym typeface="Wingdings" panose="05000000000000000000" pitchFamily="2" charset="2"/>
                  </a:rPr>
                  <a:t></a:t>
                </a:r>
                <a:r>
                  <a:rPr lang="en-GB" sz="2000" dirty="0" smtClean="0">
                    <a:latin typeface="+mj-lt"/>
                  </a:rPr>
                  <a:t> non-ideal </a:t>
                </a:r>
                <a:r>
                  <a:rPr lang="en-GB" sz="2000" dirty="0" smtClean="0">
                    <a:latin typeface="+mj-lt"/>
                  </a:rPr>
                  <a:t>diffusion region.</a:t>
                </a:r>
              </a:p>
              <a:p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Change field topology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release </a:t>
                </a:r>
                <a:r>
                  <a:rPr lang="en-GB" sz="2000" dirty="0" smtClean="0">
                    <a:latin typeface="+mj-lt"/>
                  </a:rPr>
                  <a:t>of free </a:t>
                </a:r>
                <a:r>
                  <a:rPr lang="en-GB" sz="2000" dirty="0" smtClean="0">
                    <a:latin typeface="+mj-lt"/>
                  </a:rPr>
                  <a:t>energy.</a:t>
                </a:r>
              </a:p>
              <a:p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General </a:t>
                </a:r>
                <a:r>
                  <a:rPr lang="en-GB" sz="2000" dirty="0" smtClean="0">
                    <a:latin typeface="+mj-lt"/>
                  </a:rPr>
                  <a:t>geometry incorporated via a ‘guide field’.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36" y="2811451"/>
                <a:ext cx="6064593" cy="2185214"/>
              </a:xfrm>
              <a:prstGeom prst="rect">
                <a:avLst/>
              </a:prstGeom>
              <a:blipFill rotWithShape="0">
                <a:blip r:embed="rId2"/>
                <a:stretch>
                  <a:fillRect l="-905" t="-1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312692" y="2213075"/>
            <a:ext cx="4142702" cy="3971362"/>
            <a:chOff x="6873025" y="1380071"/>
            <a:chExt cx="4692204" cy="4498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3025" y="1380071"/>
              <a:ext cx="4692204" cy="44981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693238" y="3295353"/>
                  <a:ext cx="32733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3238" y="3295353"/>
                  <a:ext cx="32733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5000" r="-22917" b="-195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6594329" y="1557072"/>
            <a:ext cx="522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1</a:t>
            </a:r>
            <a:r>
              <a:rPr lang="en-GB" dirty="0" smtClean="0">
                <a:latin typeface="+mj-lt"/>
              </a:rPr>
              <a:t>:	Geometry of Magnetic Reconnection</a:t>
            </a:r>
            <a:endParaRPr lang="en-GB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4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17" y="1289785"/>
            <a:ext cx="45657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1D Lagrangian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Follows post reconnection retraction.</a:t>
            </a:r>
            <a:endParaRPr lang="en-GB" sz="2000" dirty="0" smtClean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76" y="3084027"/>
            <a:ext cx="7663796" cy="72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4865851"/>
            <a:ext cx="7953802" cy="70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972" y="3291832"/>
            <a:ext cx="22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+mj-lt"/>
              </a:rPr>
              <a:t>Energy Equation:</a:t>
            </a:r>
            <a:endParaRPr lang="en-GB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472" y="4924019"/>
            <a:ext cx="22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+mj-lt"/>
              </a:rPr>
              <a:t>Momentum Equation:</a:t>
            </a:r>
            <a:endParaRPr lang="en-GB" b="1" u="sng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234" y="3901268"/>
            <a:ext cx="192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j-lt"/>
              </a:rPr>
              <a:t>Adiabatic </a:t>
            </a:r>
          </a:p>
          <a:p>
            <a:pPr algn="ctr"/>
            <a:r>
              <a:rPr lang="en-GB" sz="1600" dirty="0" smtClean="0">
                <a:latin typeface="+mj-lt"/>
              </a:rPr>
              <a:t>Work</a:t>
            </a:r>
            <a:endParaRPr lang="en-GB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12" y="3883202"/>
            <a:ext cx="134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j-lt"/>
              </a:rPr>
              <a:t>Thermal Conduction</a:t>
            </a:r>
            <a:endParaRPr lang="en-GB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086" y="3852423"/>
            <a:ext cx="145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Optically thin radiation</a:t>
            </a:r>
            <a:endParaRPr lang="en-GB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5296" y="3859602"/>
            <a:ext cx="130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Viscous heating</a:t>
            </a:r>
            <a:endParaRPr lang="en-GB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2359" y="5624967"/>
            <a:ext cx="1427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j-lt"/>
              </a:rPr>
              <a:t>Tension</a:t>
            </a:r>
            <a:endParaRPr lang="en-GB" sz="16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1964" y="5526852"/>
            <a:ext cx="179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j-lt"/>
              </a:rPr>
              <a:t>Surrounding magnetic pressure</a:t>
            </a:r>
            <a:endParaRPr lang="en-GB" sz="16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8311" y="5489103"/>
            <a:ext cx="131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j-lt"/>
              </a:rPr>
              <a:t>Plasma pressure</a:t>
            </a:r>
            <a:endParaRPr lang="en-GB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3802" y="5600618"/>
            <a:ext cx="1921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j-lt"/>
              </a:rPr>
              <a:t>Gravity</a:t>
            </a:r>
            <a:endParaRPr lang="en-GB" sz="16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86720" y="5500644"/>
            <a:ext cx="113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+mj-lt"/>
              </a:rPr>
              <a:t>Viscous forces</a:t>
            </a:r>
            <a:endParaRPr lang="en-GB" sz="1600" dirty="0"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Post Reconnection Evolution of a Flux Tube</a:t>
            </a:r>
            <a:endParaRPr lang="en-GB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74472" y="211625"/>
            <a:ext cx="6843055" cy="7904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Initialisation of Run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33879"/>
            <a:ext cx="6045198" cy="46603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87400" y="1622692"/>
                <a:ext cx="4851400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MDI </a:t>
                </a:r>
                <a:r>
                  <a:rPr lang="en-GB" sz="2000" dirty="0" smtClean="0">
                    <a:latin typeface="+mj-lt"/>
                  </a:rPr>
                  <a:t>magnetogram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LFFF </a:t>
                </a:r>
                <a:r>
                  <a:rPr lang="en-GB" sz="2000" dirty="0" smtClean="0">
                    <a:latin typeface="+mj-lt"/>
                  </a:rPr>
                  <a:t>Extrapolation.</a:t>
                </a:r>
              </a:p>
              <a:p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Matching with TRACE loop observations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.</a:t>
                </a: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Remaining parameters unconstrained: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 smtClean="0">
                  <a:latin typeface="+mj-lt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000" dirty="0" smtClean="0">
                  <a:latin typeface="+mj-lt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000" dirty="0" smtClean="0">
                  <a:latin typeface="+mj-lt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endParaRPr lang="en-GB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My task to find which parameters work!</a:t>
                </a:r>
              </a:p>
              <a:p>
                <a:r>
                  <a:rPr lang="en-GB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1622692"/>
                <a:ext cx="4851400" cy="4616648"/>
              </a:xfrm>
              <a:prstGeom prst="rect">
                <a:avLst/>
              </a:prstGeom>
              <a:blipFill rotWithShape="0">
                <a:blip r:embed="rId3"/>
                <a:stretch>
                  <a:fillRect l="-1131" t="-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13500" y="5626100"/>
            <a:ext cx="474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2</a:t>
            </a:r>
            <a:r>
              <a:rPr lang="en-GB" dirty="0" smtClean="0">
                <a:latin typeface="+mj-lt"/>
              </a:rPr>
              <a:t>: </a:t>
            </a:r>
            <a:r>
              <a:rPr lang="en-GB" dirty="0" smtClean="0">
                <a:latin typeface="+mj-lt"/>
              </a:rPr>
              <a:t>MDI observations </a:t>
            </a:r>
            <a:r>
              <a:rPr lang="en-GB" dirty="0" smtClean="0">
                <a:latin typeface="+mj-lt"/>
              </a:rPr>
              <a:t>with LFFF Fits overlaid (Longcope et al 2016)</a:t>
            </a:r>
            <a:endParaRPr lang="en-GB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0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80238" y="566276"/>
            <a:ext cx="6578173" cy="790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PREFT Physical Evolution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8404" y="-283336"/>
            <a:ext cx="4623515" cy="5692462"/>
            <a:chOff x="206062" y="399245"/>
            <a:chExt cx="4623515" cy="5692462"/>
          </a:xfrm>
        </p:grpSpPr>
        <p:pic>
          <p:nvPicPr>
            <p:cNvPr id="1026" name="Picture 2" descr="C:\Users\Callum\Documents\St Andrews University\REU Bozeman\Website Research\project\week_1\bend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6" y="566276"/>
              <a:ext cx="4168152" cy="552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06062" y="399245"/>
              <a:ext cx="4623515" cy="811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0768" y="5755451"/>
            <a:ext cx="45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3</a:t>
            </a:r>
            <a:r>
              <a:rPr lang="en-GB" dirty="0" smtClean="0">
                <a:latin typeface="+mj-lt"/>
              </a:rPr>
              <a:t>:	Flux Tube Evolution</a:t>
            </a:r>
            <a:endParaRPr lang="en-GB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21906" y="2185274"/>
                <a:ext cx="657817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Tension force accelerates loop top.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RDs propagate downwards.</a:t>
                </a: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Plasma collision at loop </a:t>
                </a:r>
                <a:r>
                  <a:rPr lang="en-GB" sz="2000" dirty="0" smtClean="0">
                    <a:latin typeface="+mj-lt"/>
                  </a:rPr>
                  <a:t>top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 GDS.</a:t>
                </a: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Conduction fronts propagate ahead of </a:t>
                </a:r>
                <a:r>
                  <a:rPr lang="en-GB" sz="2000" dirty="0" smtClean="0">
                    <a:latin typeface="+mj-lt"/>
                  </a:rPr>
                  <a:t>bends.</a:t>
                </a:r>
                <a:endParaRPr lang="en-GB" sz="16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906" y="2185274"/>
                <a:ext cx="6578173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834" t="-1355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5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74472" y="224325"/>
            <a:ext cx="6843055" cy="7904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Spectral Synthesis – Theory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36600" y="1560019"/>
                <a:ext cx="57277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In thermal regime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>
                    <a:latin typeface="+mj-lt"/>
                  </a:rPr>
                  <a:t>collisions.</a:t>
                </a:r>
                <a:endParaRPr lang="en-GB" sz="2000" dirty="0" smtClean="0">
                  <a:latin typeface="+mj-lt"/>
                </a:endParaRPr>
              </a:p>
              <a:p>
                <a:endParaRPr lang="en-GB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Accelerating dipoles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>
                    <a:latin typeface="+mj-lt"/>
                  </a:rPr>
                  <a:t>Free-Free interactions.</a:t>
                </a:r>
              </a:p>
              <a:p>
                <a:endParaRPr lang="en-GB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Integrating over Maxwellian velocity distribution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>
                    <a:latin typeface="+mj-lt"/>
                  </a:rPr>
                  <a:t>Spectral Response Function: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err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GB" sz="2000" dirty="0" smtClean="0">
                  <a:latin typeface="+mj-lt"/>
                </a:endParaRPr>
              </a:p>
              <a:p>
                <a:endParaRPr lang="en-GB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Integrate </a:t>
                </a:r>
                <a:r>
                  <a:rPr lang="en-GB" sz="2000" dirty="0" smtClean="0">
                    <a:latin typeface="+mj-lt"/>
                  </a:rPr>
                  <a:t>over loop gives the light curve per flux:</a:t>
                </a:r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560019"/>
                <a:ext cx="5727700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958" t="-1432" b="-33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86" y="1191162"/>
            <a:ext cx="4470400" cy="3577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97" y="4402333"/>
            <a:ext cx="3257550" cy="733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94600" y="5274432"/>
            <a:ext cx="350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4:</a:t>
            </a:r>
            <a:r>
              <a:rPr lang="en-GB" dirty="0" smtClean="0">
                <a:latin typeface="+mj-lt"/>
              </a:rPr>
              <a:t> Dipole Acceleration</a:t>
            </a:r>
            <a:endParaRPr lang="en-GB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6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3"/>
          <a:stretch/>
        </p:blipFill>
        <p:spPr>
          <a:xfrm>
            <a:off x="5950039" y="147712"/>
            <a:ext cx="5742493" cy="5974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108"/>
            <a:ext cx="12192000" cy="4177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2472" y="204950"/>
            <a:ext cx="5307567" cy="7904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2800" dirty="0" smtClean="0"/>
              <a:t>Spectral Synthesis – Theory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74700" y="1757967"/>
                <a:ext cx="5175339" cy="3492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Convolve </a:t>
                </a:r>
                <a:r>
                  <a:rPr lang="en-GB" sz="2000" dirty="0" smtClean="0">
                    <a:latin typeface="+mj-lt"/>
                  </a:rPr>
                  <a:t>with flux transfer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sz="2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>
                    <a:latin typeface="+mj-lt"/>
                  </a:rPr>
                  <a:t>net light curve</a:t>
                </a:r>
                <a:r>
                  <a:rPr lang="en-GB" sz="2000" dirty="0" smtClean="0">
                    <a:latin typeface="+mj-lt"/>
                  </a:rPr>
                  <a:t>:</a:t>
                </a:r>
                <a:endParaRPr lang="en-GB" sz="2000" dirty="0" smtClean="0">
                  <a:latin typeface="+mj-lt"/>
                </a:endParaRPr>
              </a:p>
              <a:p>
                <a:endParaRPr lang="en-GB" sz="2000" dirty="0">
                  <a:latin typeface="+mj-lt"/>
                </a:endParaRPr>
              </a:p>
              <a:p>
                <a:endParaRPr lang="en-GB" sz="2000" dirty="0" smtClean="0">
                  <a:latin typeface="+mj-lt"/>
                </a:endParaRPr>
              </a:p>
              <a:p>
                <a:endParaRPr lang="en-GB" sz="2000" dirty="0" smtClean="0">
                  <a:latin typeface="+mj-lt"/>
                </a:endParaRPr>
              </a:p>
              <a:p>
                <a:endParaRPr lang="en-GB" sz="2000" dirty="0" smtClean="0">
                  <a:latin typeface="+mj-lt"/>
                </a:endParaRPr>
              </a:p>
              <a:p>
                <a:endParaRPr lang="en-GB" sz="2000" dirty="0" smtClean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Flare Ribbons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Invert convolution</a:t>
                </a:r>
                <a:endParaRPr lang="en-GB" sz="2000" dirty="0" smtClean="0">
                  <a:latin typeface="+mj-lt"/>
                </a:endParaRPr>
              </a:p>
              <a:p>
                <a:endParaRPr lang="en-GB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latin typeface="+mj-lt"/>
                  </a:rPr>
                  <a:t>How do results compare with observation?</a:t>
                </a:r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1757967"/>
                <a:ext cx="5175339" cy="3492238"/>
              </a:xfrm>
              <a:prstGeom prst="rect">
                <a:avLst/>
              </a:prstGeom>
              <a:blipFill rotWithShape="0">
                <a:blip r:embed="rId4"/>
                <a:stretch>
                  <a:fillRect l="-1060" t="-349" b="-2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79" y="2696570"/>
            <a:ext cx="3086100" cy="87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0887" y="5944175"/>
            <a:ext cx="562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Figure 5</a:t>
            </a:r>
            <a:r>
              <a:rPr lang="en-GB" dirty="0" smtClean="0">
                <a:latin typeface="+mj-lt"/>
              </a:rPr>
              <a:t>: Spectral </a:t>
            </a:r>
            <a:r>
              <a:rPr lang="en-GB" dirty="0" smtClean="0">
                <a:latin typeface="+mj-lt"/>
              </a:rPr>
              <a:t>comparison (Longcope </a:t>
            </a:r>
            <a:r>
              <a:rPr lang="en-GB" dirty="0" smtClean="0">
                <a:latin typeface="+mj-lt"/>
              </a:rPr>
              <a:t>et al 2016)</a:t>
            </a:r>
            <a:endParaRPr lang="en-GB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56571" y="4111555"/>
                <a:ext cx="518667" cy="289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71" y="4111555"/>
                <a:ext cx="518667" cy="289823"/>
              </a:xfrm>
              <a:prstGeom prst="rect">
                <a:avLst/>
              </a:prstGeom>
              <a:blipFill rotWithShape="0">
                <a:blip r:embed="rId6"/>
                <a:stretch>
                  <a:fillRect l="-14118" t="-1041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3296255" y="3928056"/>
            <a:ext cx="361345" cy="6568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73142" y="6473414"/>
            <a:ext cx="8818858" cy="432000"/>
          </a:xfrm>
          <a:prstGeom prst="rect">
            <a:avLst/>
          </a:prstGeom>
          <a:gradFill>
            <a:gsLst>
              <a:gs pos="100000">
                <a:srgbClr val="FFC000"/>
              </a:gs>
              <a:gs pos="0">
                <a:schemeClr val="tx1">
                  <a:alpha val="0"/>
                </a:schemeClr>
              </a:gs>
              <a:gs pos="52000">
                <a:schemeClr val="accent2">
                  <a:lumMod val="75000"/>
                </a:schemeClr>
              </a:gs>
            </a:gsLst>
            <a:lin ang="21594000" scaled="0"/>
          </a:gra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n-GB" b="1" dirty="0" smtClean="0">
                <a:latin typeface="+mj-lt"/>
              </a:rPr>
              <a:t>Callum Fairbairn |Spectral Synthesis  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7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733</Words>
  <Application>Microsoft Office PowerPoint</Application>
  <PresentationFormat>Widescreen</PresentationFormat>
  <Paragraphs>220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Aaargh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Callum Fairbairn</dc:creator>
  <cp:lastModifiedBy>Callum Fairbairn</cp:lastModifiedBy>
  <cp:revision>83</cp:revision>
  <dcterms:created xsi:type="dcterms:W3CDTF">2017-06-30T15:41:02Z</dcterms:created>
  <dcterms:modified xsi:type="dcterms:W3CDTF">2017-07-07T15:12:24Z</dcterms:modified>
</cp:coreProperties>
</file>