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65" r:id="rId4"/>
    <p:sldId id="266" r:id="rId5"/>
    <p:sldId id="269" r:id="rId6"/>
    <p:sldId id="267" r:id="rId7"/>
    <p:sldId id="268" r:id="rId8"/>
    <p:sldId id="274" r:id="rId9"/>
    <p:sldId id="270" r:id="rId10"/>
    <p:sldId id="275" r:id="rId11"/>
    <p:sldId id="257" r:id="rId12"/>
    <p:sldId id="258" r:id="rId13"/>
    <p:sldId id="271" r:id="rId14"/>
    <p:sldId id="259" r:id="rId15"/>
    <p:sldId id="260" r:id="rId16"/>
    <p:sldId id="261" r:id="rId17"/>
    <p:sldId id="272" r:id="rId18"/>
    <p:sldId id="276" r:id="rId19"/>
    <p:sldId id="277" r:id="rId20"/>
    <p:sldId id="273" r:id="rId21"/>
    <p:sldId id="262" r:id="rId22"/>
    <p:sldId id="263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B3867-A8A8-428B-8DA2-9B7F02CBAF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Microburst Imaging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91CE9-F722-4C86-A88B-CC6F4C04DA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Jessica Sydnor</a:t>
            </a:r>
          </a:p>
          <a:p>
            <a:r>
              <a:rPr lang="en-US" dirty="0"/>
              <a:t>Advisor: Dr. John Sample</a:t>
            </a:r>
          </a:p>
        </p:txBody>
      </p:sp>
    </p:spTree>
    <p:extLst>
      <p:ext uri="{BB962C8B-B14F-4D97-AF65-F5344CB8AC3E}">
        <p14:creationId xmlns:p14="http://schemas.microsoft.com/office/powerpoint/2010/main" val="1616692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05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2">
                  <a:tint val="90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lin ang="5400000" scaled="0"/>
          </a:gradFill>
          <a:ln>
            <a:noFill/>
          </a:ln>
          <a:effectLst/>
        </p:spPr>
      </p:sp>
      <p:grpSp>
        <p:nvGrpSpPr>
          <p:cNvPr id="75" name="Group 74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6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7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8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9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0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1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2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3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4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5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6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7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9" name="Group 88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90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1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2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3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4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5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6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7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8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99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0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01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103" name="Rectangle 10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5" name="Freeform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2052" name="Picture 4" descr="ratio_graph.PNG">
            <a:extLst>
              <a:ext uri="{FF2B5EF4-FFF2-40B4-BE49-F238E27FC236}">
                <a16:creationId xmlns:a16="http://schemas.microsoft.com/office/drawing/2014/main" id="{BD11E447-EB3F-4E3F-814B-F06413D6A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053" y="634963"/>
            <a:ext cx="4090155" cy="385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MT.PNG">
            <a:extLst>
              <a:ext uri="{FF2B5EF4-FFF2-40B4-BE49-F238E27FC236}">
                <a16:creationId xmlns:a16="http://schemas.microsoft.com/office/drawing/2014/main" id="{6E2166CB-6B02-4C39-B77E-69F34F18E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774" y="984007"/>
            <a:ext cx="4375837" cy="315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2DF750-4F6E-4165-AF35-3E1CD7A50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4775200"/>
            <a:ext cx="8915399" cy="823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Look-Up Table</a:t>
            </a:r>
          </a:p>
        </p:txBody>
      </p:sp>
    </p:spTree>
    <p:extLst>
      <p:ext uri="{BB962C8B-B14F-4D97-AF65-F5344CB8AC3E}">
        <p14:creationId xmlns:p14="http://schemas.microsoft.com/office/powerpoint/2010/main" val="768735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6C57F-DE60-47F5-9B48-2DADD9877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Look-up Table Implementation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D678A0-FE1B-454D-A560-A5FC45CB6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748" y="1454891"/>
            <a:ext cx="6606453" cy="528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80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AD8A2-17FA-4BBE-B593-3D493E265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Payload Rotated – 90 and 180 Degrees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047C52-7F81-41B1-BBEB-7CC715B90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51" y="1550216"/>
            <a:ext cx="6302933" cy="5041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1336B9-554B-486F-B0A8-0460196AF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751" y="1668801"/>
            <a:ext cx="6006394" cy="480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90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ED2F9-F9F7-4E74-B649-A3B2D863F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Triangulation</a:t>
            </a:r>
            <a:br>
              <a:rPr lang="en-US"/>
            </a:br>
            <a:endParaRPr lang="en-US" dirty="0"/>
          </a:p>
        </p:txBody>
      </p:sp>
      <p:pic>
        <p:nvPicPr>
          <p:cNvPr id="9" name="Picture 8" descr="A close up of a logo&#10;&#10;Description generated with high confidence">
            <a:extLst>
              <a:ext uri="{FF2B5EF4-FFF2-40B4-BE49-F238E27FC236}">
                <a16:creationId xmlns:a16="http://schemas.microsoft.com/office/drawing/2014/main" id="{232DAD13-F3F9-4B64-A620-C2780AF34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3331" y="1407957"/>
            <a:ext cx="3753374" cy="4201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CD0B4F-85D0-4145-9BD3-32EF83BB3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872" y="1388904"/>
            <a:ext cx="3791479" cy="42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30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074EB-CC27-4ABF-956B-089E6A459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 Implementation</a:t>
            </a:r>
          </a:p>
        </p:txBody>
      </p:sp>
      <p:pic>
        <p:nvPicPr>
          <p:cNvPr id="5" name="Picture 4" descr="A picture containing photo, nature&#10;&#10;Description generated with very high confidence">
            <a:extLst>
              <a:ext uri="{FF2B5EF4-FFF2-40B4-BE49-F238E27FC236}">
                <a16:creationId xmlns:a16="http://schemas.microsoft.com/office/drawing/2014/main" id="{125648D1-D8CD-4060-B80E-DCCC79AB8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847" y="1264555"/>
            <a:ext cx="5360765" cy="4986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3A5A1-E025-4066-8419-09DE4BE00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4554"/>
            <a:ext cx="6235009" cy="498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068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bg2">
                  <a:tint val="90000"/>
                  <a:lumMod val="120000"/>
                </a:schemeClr>
              </a:gs>
              <a:gs pos="100000">
                <a:schemeClr val="bg2">
                  <a:shade val="98000"/>
                  <a:satMod val="120000"/>
                  <a:lumMod val="98000"/>
                </a:schemeClr>
              </a:gs>
            </a:gsLst>
            <a:lin ang="5400000" scaled="0"/>
          </a:gradFill>
          <a:ln>
            <a:noFill/>
          </a:ln>
          <a:effectLst/>
        </p:spPr>
      </p:sp>
      <p:grpSp>
        <p:nvGrpSpPr>
          <p:cNvPr id="63" name="Group 15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7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77" name="Group 29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157"/>
            <a:ext cx="2356675" cy="6853096"/>
            <a:chOff x="6627813" y="195610"/>
            <a:chExt cx="1952625" cy="5678141"/>
          </a:xfrm>
        </p:grpSpPr>
        <p:sp>
          <p:nvSpPr>
            <p:cNvPr id="31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9" name="Rectangle 4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" name="Freeform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48" name="Rectangle 4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1" name="Freeform 1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2" name="Freeform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3" name="Freeform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4" name="Freeform 1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5" name="Freeform 1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6" name="Freeform 1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7" name="Freeform 1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8" name="Freeform 1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59" name="Freeform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2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2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64" name="Group 63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5" name="Freeform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6" name="Freeform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7" name="Freeform 2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8" name="Freeform 3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9" name="Freeform 31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0" name="Freeform 3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1" name="Freeform 3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2" name="Freeform 34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3" name="Freeform 35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36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3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3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8" name="Rectangle 7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0" name="Freeform 3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753578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6D93B47-D32B-4D7D-A41D-62051963B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295" y="214641"/>
            <a:ext cx="3871757" cy="3649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7C2047-899E-4CBB-B82A-DFAE542A7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704" y="54909"/>
            <a:ext cx="4106639" cy="4052721"/>
          </a:xfrm>
          <a:prstGeom prst="rect">
            <a:avLst/>
          </a:prstGeom>
        </p:spPr>
      </p:pic>
      <p:pic>
        <p:nvPicPr>
          <p:cNvPr id="5" name="Picture 4" descr="A close up of a mans face&#10;&#10;Description generated with high confidence">
            <a:extLst>
              <a:ext uri="{FF2B5EF4-FFF2-40B4-BE49-F238E27FC236}">
                <a16:creationId xmlns:a16="http://schemas.microsoft.com/office/drawing/2014/main" id="{CDB908D9-72BC-4FA2-9CF6-99B9F62E0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64" y="70232"/>
            <a:ext cx="4172278" cy="40086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844034-DAED-43FF-BBDC-9A70185A9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4529540"/>
            <a:ext cx="8915399" cy="116242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/>
              <a:t>Linear, Logarithmic, and Square Root Scaling</a:t>
            </a:r>
          </a:p>
        </p:txBody>
      </p:sp>
    </p:spTree>
    <p:extLst>
      <p:ext uri="{BB962C8B-B14F-4D97-AF65-F5344CB8AC3E}">
        <p14:creationId xmlns:p14="http://schemas.microsoft.com/office/powerpoint/2010/main" val="1316611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4EC46-5B51-4A56-9399-DD12E4B78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Square Root Scaling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9B4118-899D-4625-ACA7-8DB287FA3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606" y="1905000"/>
            <a:ext cx="4163006" cy="4229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0CA8D6-E54B-4983-B47D-EF16C6315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3" y="1749620"/>
            <a:ext cx="5482710" cy="438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09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9BBEA-9B61-4754-BB8E-2CEFAE4CA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Triangulation Implementation Modified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F99C65-EA50-4FFA-8CA3-815030A4A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08" y="1276113"/>
            <a:ext cx="6319755" cy="5054538"/>
          </a:xfrm>
          <a:prstGeom prst="rect">
            <a:avLst/>
          </a:prstGeom>
        </p:spPr>
      </p:pic>
      <p:pic>
        <p:nvPicPr>
          <p:cNvPr id="10" name="Picture 9" descr="A close up of a screen&#10;&#10;Description generated with high confidence">
            <a:extLst>
              <a:ext uri="{FF2B5EF4-FFF2-40B4-BE49-F238E27FC236}">
                <a16:creationId xmlns:a16="http://schemas.microsoft.com/office/drawing/2014/main" id="{55F36D5F-0724-40C0-A9C3-8AE52AEFF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177" y="1439961"/>
            <a:ext cx="4983275" cy="490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16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3D487-D412-480C-8594-D2B9896F6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Possibilities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2E34C-E743-4825-9103-4EFCC1B9D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Continued improvement of imaging methods</a:t>
            </a:r>
          </a:p>
          <a:p>
            <a:endParaRPr lang="en-US" dirty="0"/>
          </a:p>
          <a:p>
            <a:r>
              <a:rPr lang="en-US" dirty="0"/>
              <a:t>Further analysis of the data to understand oddities</a:t>
            </a:r>
          </a:p>
          <a:p>
            <a:endParaRPr lang="en-US" dirty="0"/>
          </a:p>
          <a:p>
            <a:r>
              <a:rPr lang="en-US" dirty="0"/>
              <a:t>De-spinning data </a:t>
            </a:r>
          </a:p>
        </p:txBody>
      </p:sp>
    </p:spTree>
    <p:extLst>
      <p:ext uri="{BB962C8B-B14F-4D97-AF65-F5344CB8AC3E}">
        <p14:creationId xmlns:p14="http://schemas.microsoft.com/office/powerpoint/2010/main" val="3400301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92D89-ED8F-4E9E-8FE5-111A98355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0849F-9BD6-44CB-9331-7BE705189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Thank you to Dr. Sample for all his guidance and help through out the summer</a:t>
            </a:r>
          </a:p>
          <a:p>
            <a:endParaRPr lang="en-US" dirty="0"/>
          </a:p>
          <a:p>
            <a:r>
              <a:rPr lang="en-US" dirty="0"/>
              <a:t>Thanks to Dr. </a:t>
            </a:r>
            <a:r>
              <a:rPr lang="en-US" dirty="0" err="1"/>
              <a:t>Qiu</a:t>
            </a:r>
            <a:r>
              <a:rPr lang="en-US" dirty="0"/>
              <a:t> and Dr. </a:t>
            </a:r>
            <a:r>
              <a:rPr lang="en-US" dirty="0" err="1"/>
              <a:t>Longcope</a:t>
            </a:r>
            <a:r>
              <a:rPr lang="en-US" dirty="0"/>
              <a:t> for organizing the REU program</a:t>
            </a:r>
          </a:p>
          <a:p>
            <a:endParaRPr lang="en-US" dirty="0"/>
          </a:p>
          <a:p>
            <a:r>
              <a:rPr lang="en-US" dirty="0"/>
              <a:t>Thank you to the NSF for supporting the MSU REU</a:t>
            </a:r>
          </a:p>
        </p:txBody>
      </p:sp>
    </p:spTree>
    <p:extLst>
      <p:ext uri="{BB962C8B-B14F-4D97-AF65-F5344CB8AC3E}">
        <p14:creationId xmlns:p14="http://schemas.microsoft.com/office/powerpoint/2010/main" val="332763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FA3DE2-DF8A-472D-B052-23712A988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6979" y="640081"/>
            <a:ext cx="3940177" cy="52711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24E49C-998E-4D35-AE82-A6FC847D4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4633466" cy="1280890"/>
          </a:xfrm>
        </p:spPr>
        <p:txBody>
          <a:bodyPr>
            <a:normAutofit/>
          </a:bodyPr>
          <a:lstStyle/>
          <a:p>
            <a:r>
              <a:rPr lang="en-US" dirty="0"/>
              <a:t>Radiation Belts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123B5-633E-443F-882B-1F33F1575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3" y="2040467"/>
            <a:ext cx="4637179" cy="3870755"/>
          </a:xfrm>
        </p:spPr>
        <p:txBody>
          <a:bodyPr>
            <a:normAutofit/>
          </a:bodyPr>
          <a:lstStyle/>
          <a:p>
            <a:r>
              <a:rPr lang="en-US" dirty="0"/>
              <a:t>Solar wind becomes trapped in Earth’s magnetic field</a:t>
            </a:r>
          </a:p>
          <a:p>
            <a:r>
              <a:rPr lang="en-US" dirty="0"/>
              <a:t>Trapped particles protect the Earth</a:t>
            </a:r>
          </a:p>
          <a:p>
            <a:r>
              <a:rPr lang="en-US" dirty="0"/>
              <a:t>Gains and losses of particles occur</a:t>
            </a:r>
          </a:p>
          <a:p>
            <a:r>
              <a:rPr lang="en-US" dirty="0"/>
              <a:t>Want to determine the loss processes</a:t>
            </a:r>
          </a:p>
        </p:txBody>
      </p:sp>
    </p:spTree>
    <p:extLst>
      <p:ext uri="{BB962C8B-B14F-4D97-AF65-F5344CB8AC3E}">
        <p14:creationId xmlns:p14="http://schemas.microsoft.com/office/powerpoint/2010/main" val="986722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13A85-854C-4B84-9A77-D3E44EC75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B8BCD-22F9-4775-8065-97410F265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558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E3614ACD-A791-4A40-A469-F8F955712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47" y="328518"/>
            <a:ext cx="4496427" cy="4305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A37B6A-53D1-4541-B0BE-EDAE4CEB0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600" y="0"/>
            <a:ext cx="6205227" cy="49629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C36E64-F9BA-47CE-8858-458BAEF65AEA}"/>
              </a:ext>
            </a:extLst>
          </p:cNvPr>
          <p:cNvSpPr txBox="1"/>
          <p:nvPr/>
        </p:nvSpPr>
        <p:spPr>
          <a:xfrm>
            <a:off x="1497494" y="4876800"/>
            <a:ext cx="2782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Relatively Quiet Time, 1000 frames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59F691-2357-4879-BD99-52140B9F759D}"/>
              </a:ext>
            </a:extLst>
          </p:cNvPr>
          <p:cNvSpPr txBox="1"/>
          <p:nvPr/>
        </p:nvSpPr>
        <p:spPr>
          <a:xfrm>
            <a:off x="7354957" y="5199965"/>
            <a:ext cx="3670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January 23</a:t>
            </a:r>
            <a:r>
              <a:rPr lang="en-US" baseline="30000" dirty="0"/>
              <a:t>rd</a:t>
            </a:r>
            <a:r>
              <a:rPr lang="en-US" dirty="0"/>
              <a:t> Microburst</a:t>
            </a:r>
          </a:p>
        </p:txBody>
      </p:sp>
    </p:spTree>
    <p:extLst>
      <p:ext uri="{BB962C8B-B14F-4D97-AF65-F5344CB8AC3E}">
        <p14:creationId xmlns:p14="http://schemas.microsoft.com/office/powerpoint/2010/main" val="3697190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1D65C-5541-438D-B4D5-6A2F92F7D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Payload Rotated – 90 and 180 Degrees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F9A097-53BA-4772-8833-40A9E1CAD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25" y="1383256"/>
            <a:ext cx="6248645" cy="4997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292A39-1E74-4129-988B-1880C6284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379" y="1575420"/>
            <a:ext cx="6008381" cy="480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46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omputer&#10;&#10;Description generated with very high confidence">
            <a:extLst>
              <a:ext uri="{FF2B5EF4-FFF2-40B4-BE49-F238E27FC236}">
                <a16:creationId xmlns:a16="http://schemas.microsoft.com/office/drawing/2014/main" id="{BADD8D02-C719-4C6B-B984-F55EC1A0D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584"/>
            <a:ext cx="4496427" cy="4420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670306-7D64-4648-94A3-9DE3CA587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8989" y="1712029"/>
            <a:ext cx="4119511" cy="40287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2A6378-00A2-49DC-87DE-055A46F65F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6221" y="1643934"/>
            <a:ext cx="4115157" cy="40968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86D276-8269-4AFF-BC66-9CF5336E25BC}"/>
              </a:ext>
            </a:extLst>
          </p:cNvPr>
          <p:cNvSpPr txBox="1"/>
          <p:nvPr/>
        </p:nvSpPr>
        <p:spPr>
          <a:xfrm>
            <a:off x="1417983" y="5870713"/>
            <a:ext cx="2849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Microburst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E03F47-7C83-46BE-9950-F18BCCB21925}"/>
              </a:ext>
            </a:extLst>
          </p:cNvPr>
          <p:cNvSpPr txBox="1"/>
          <p:nvPr/>
        </p:nvSpPr>
        <p:spPr>
          <a:xfrm>
            <a:off x="5247861" y="5870713"/>
            <a:ext cx="2756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During Microburst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C2C637-148F-495A-878E-AB8561015B80}"/>
              </a:ext>
            </a:extLst>
          </p:cNvPr>
          <p:cNvSpPr txBox="1"/>
          <p:nvPr/>
        </p:nvSpPr>
        <p:spPr>
          <a:xfrm>
            <a:off x="9488557" y="5896353"/>
            <a:ext cx="2305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During Active Time</a:t>
            </a:r>
          </a:p>
        </p:txBody>
      </p:sp>
    </p:spTree>
    <p:extLst>
      <p:ext uri="{BB962C8B-B14F-4D97-AF65-F5344CB8AC3E}">
        <p14:creationId xmlns:p14="http://schemas.microsoft.com/office/powerpoint/2010/main" val="239950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hing, device&#10;&#10;Description generated with very high confidence">
            <a:extLst>
              <a:ext uri="{FF2B5EF4-FFF2-40B4-BE49-F238E27FC236}">
                <a16:creationId xmlns:a16="http://schemas.microsoft.com/office/drawing/2014/main" id="{82D6DAC8-7071-4DF4-BB57-55620638F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916" y="1552454"/>
            <a:ext cx="5451627" cy="3433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27CE2E-21D2-4C2B-AD59-2588D846E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en-US" sz="3200" dirty="0"/>
              <a:t>Microbursts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5E7CF-3FCF-4BEE-A8F7-66311FADD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Possible loss process for the particles in the magnetosphere</a:t>
            </a:r>
          </a:p>
          <a:p>
            <a:r>
              <a:rPr lang="en-US" dirty="0">
                <a:solidFill>
                  <a:srgbClr val="000000"/>
                </a:solidFill>
              </a:rPr>
              <a:t>Bursts of electrons hitting the ionosphere</a:t>
            </a:r>
          </a:p>
          <a:p>
            <a:r>
              <a:rPr lang="en-US" dirty="0">
                <a:solidFill>
                  <a:srgbClr val="000000"/>
                </a:solidFill>
              </a:rPr>
              <a:t>Observe the x-rays the electrons create through bremsstrahlung radiation</a:t>
            </a:r>
          </a:p>
        </p:txBody>
      </p:sp>
    </p:spTree>
    <p:extLst>
      <p:ext uri="{BB962C8B-B14F-4D97-AF65-F5344CB8AC3E}">
        <p14:creationId xmlns:p14="http://schemas.microsoft.com/office/powerpoint/2010/main" val="2091210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2DBE9451-FF17-422B-A7F3-7D0A0F653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141" y="3115177"/>
            <a:ext cx="6247506" cy="36235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BC2539-EA56-45BD-9B6A-886EB4C0C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Microbursts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1F1E9-8122-4B80-A045-E0F0597F7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3194" y="1511663"/>
            <a:ext cx="8915400" cy="1722783"/>
          </a:xfrm>
        </p:spPr>
        <p:txBody>
          <a:bodyPr/>
          <a:lstStyle/>
          <a:p>
            <a:r>
              <a:rPr lang="en-US" dirty="0"/>
              <a:t>Electrons interact with EM waves in the magnetic field</a:t>
            </a:r>
          </a:p>
          <a:p>
            <a:r>
              <a:rPr lang="en-US" dirty="0"/>
              <a:t>Waves change the pitch angle of the electrons</a:t>
            </a:r>
          </a:p>
          <a:p>
            <a:r>
              <a:rPr lang="en-US" dirty="0"/>
              <a:t>Electrons enter the loss cone </a:t>
            </a:r>
          </a:p>
        </p:txBody>
      </p:sp>
    </p:spTree>
    <p:extLst>
      <p:ext uri="{BB962C8B-B14F-4D97-AF65-F5344CB8AC3E}">
        <p14:creationId xmlns:p14="http://schemas.microsoft.com/office/powerpoint/2010/main" val="4064775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EE8AD-1720-4D83-9D86-FF6F540EF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Quiet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F0F0AB-7E0C-4EE4-8358-4CD4752C7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0" y="1384300"/>
            <a:ext cx="821055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82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37E4F-A811-4B0D-BA4F-852956365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Active Time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B04C19-5B61-41E7-B964-16A664006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270" y="1476513"/>
            <a:ext cx="8072229" cy="538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956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1C89B-799B-4915-9604-04A44A3D4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Microbursts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1E7572-0255-4DBA-AD57-ED0EF969B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974" y="1290982"/>
            <a:ext cx="8350526" cy="556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65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508496-8599-46FD-8509-D04060D0D0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" r="2148"/>
          <a:stretch/>
        </p:blipFill>
        <p:spPr>
          <a:xfrm>
            <a:off x="7736146" y="711199"/>
            <a:ext cx="3768466" cy="54192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A07EA6-5DA3-4DE6-8135-5BC03AF30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6" y="624110"/>
            <a:ext cx="4790008" cy="1280890"/>
          </a:xfrm>
        </p:spPr>
        <p:txBody>
          <a:bodyPr>
            <a:normAutofit/>
          </a:bodyPr>
          <a:lstStyle/>
          <a:p>
            <a:r>
              <a:rPr lang="en-US" dirty="0"/>
              <a:t>Why Imaging and Ballooning?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B2E2A-B4C8-4749-92DC-D2AA22253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3" y="2040467"/>
            <a:ext cx="4802188" cy="3870755"/>
          </a:xfrm>
        </p:spPr>
        <p:txBody>
          <a:bodyPr>
            <a:normAutofit/>
          </a:bodyPr>
          <a:lstStyle/>
          <a:p>
            <a:r>
              <a:rPr lang="en-US" dirty="0"/>
              <a:t>Understand spatial distribution of x-rays</a:t>
            </a:r>
          </a:p>
          <a:p>
            <a:r>
              <a:rPr lang="en-US" dirty="0"/>
              <a:t>Model back to radiation belts</a:t>
            </a:r>
          </a:p>
          <a:p>
            <a:r>
              <a:rPr lang="en-US" dirty="0"/>
              <a:t>Spacecraft move too fast</a:t>
            </a:r>
          </a:p>
          <a:p>
            <a:r>
              <a:rPr lang="en-US" dirty="0"/>
              <a:t>Balloons stay in one place, gaining longer exposure </a:t>
            </a:r>
          </a:p>
        </p:txBody>
      </p:sp>
    </p:spTree>
    <p:extLst>
      <p:ext uri="{BB962C8B-B14F-4D97-AF65-F5344CB8AC3E}">
        <p14:creationId xmlns:p14="http://schemas.microsoft.com/office/powerpoint/2010/main" val="2945806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r_pic.PNG">
            <a:extLst>
              <a:ext uri="{FF2B5EF4-FFF2-40B4-BE49-F238E27FC236}">
                <a16:creationId xmlns:a16="http://schemas.microsoft.com/office/drawing/2014/main" id="{7D80FF21-69F8-4284-B7F9-15F72349D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922" y="645106"/>
            <a:ext cx="4683614" cy="524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03516D-48D7-409B-90CA-554FCDDD7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669" y="624110"/>
            <a:ext cx="4137059" cy="1280890"/>
          </a:xfrm>
        </p:spPr>
        <p:txBody>
          <a:bodyPr>
            <a:normAutofit/>
          </a:bodyPr>
          <a:lstStyle/>
          <a:p>
            <a:r>
              <a:rPr lang="en-US" sz="3200" dirty="0"/>
              <a:t>Instrumentation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0AD7B-D0EC-4650-8B71-D9D648F04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956" y="2133600"/>
            <a:ext cx="4140772" cy="37776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Flew on a balloon payload at ~30-35km</a:t>
            </a:r>
          </a:p>
          <a:p>
            <a:r>
              <a:rPr lang="en-US" dirty="0">
                <a:solidFill>
                  <a:srgbClr val="000000"/>
                </a:solidFill>
              </a:rPr>
              <a:t>Pinhole camera</a:t>
            </a:r>
          </a:p>
          <a:p>
            <a:r>
              <a:rPr lang="en-US" dirty="0">
                <a:solidFill>
                  <a:srgbClr val="000000"/>
                </a:solidFill>
              </a:rPr>
              <a:t>4 4x4 pixelated PMTs</a:t>
            </a:r>
          </a:p>
          <a:p>
            <a:r>
              <a:rPr lang="en-US" dirty="0">
                <a:solidFill>
                  <a:srgbClr val="000000"/>
                </a:solidFill>
              </a:rPr>
              <a:t>Recorded the energy and total counts seen by each PMT</a:t>
            </a:r>
          </a:p>
          <a:p>
            <a:r>
              <a:rPr lang="en-US" dirty="0">
                <a:solidFill>
                  <a:srgbClr val="000000"/>
                </a:solidFill>
              </a:rPr>
              <a:t>Stored data in binary files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05146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4807</TotalTime>
  <Words>258</Words>
  <Application>Microsoft Office PowerPoint</Application>
  <PresentationFormat>Widescreen</PresentationFormat>
  <Paragraphs>56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Century Gothic</vt:lpstr>
      <vt:lpstr>Wingdings 3</vt:lpstr>
      <vt:lpstr>Wisp</vt:lpstr>
      <vt:lpstr>Microburst Imaging</vt:lpstr>
      <vt:lpstr>Radiation Belts</vt:lpstr>
      <vt:lpstr>Microbursts</vt:lpstr>
      <vt:lpstr>Microbursts</vt:lpstr>
      <vt:lpstr>Quiet Time</vt:lpstr>
      <vt:lpstr>Active Time</vt:lpstr>
      <vt:lpstr>Microbursts</vt:lpstr>
      <vt:lpstr>Why Imaging and Ballooning?</vt:lpstr>
      <vt:lpstr>Instrumentation</vt:lpstr>
      <vt:lpstr>Look-Up Table</vt:lpstr>
      <vt:lpstr>Look-up Table Implementation</vt:lpstr>
      <vt:lpstr>Payload Rotated – 90 and 180 Degrees</vt:lpstr>
      <vt:lpstr>Triangulation </vt:lpstr>
      <vt:lpstr>Triangulation Implementation</vt:lpstr>
      <vt:lpstr>Linear, Logarithmic, and Square Root Scaling</vt:lpstr>
      <vt:lpstr>Square Root Scaling </vt:lpstr>
      <vt:lpstr>Triangulation Implementation Modified </vt:lpstr>
      <vt:lpstr>Future Possibilities</vt:lpstr>
      <vt:lpstr>Acknowledgements</vt:lpstr>
      <vt:lpstr>PowerPoint Presentation</vt:lpstr>
      <vt:lpstr>PowerPoint Presentation</vt:lpstr>
      <vt:lpstr>Payload Rotated – 90 and 180 Degrees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Microburst Imaging</dc:title>
  <dc:creator>Jessica Sydnor</dc:creator>
  <cp:lastModifiedBy>Jessica Sydnor</cp:lastModifiedBy>
  <cp:revision>34</cp:revision>
  <dcterms:created xsi:type="dcterms:W3CDTF">2017-07-27T16:02:36Z</dcterms:created>
  <dcterms:modified xsi:type="dcterms:W3CDTF">2017-08-02T18:48:03Z</dcterms:modified>
</cp:coreProperties>
</file>