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60" r:id="rId3"/>
    <p:sldId id="257" r:id="rId4"/>
    <p:sldId id="259" r:id="rId5"/>
    <p:sldId id="261" r:id="rId6"/>
    <p:sldId id="268" r:id="rId7"/>
    <p:sldId id="269" r:id="rId8"/>
    <p:sldId id="262" r:id="rId9"/>
    <p:sldId id="270" r:id="rId10"/>
    <p:sldId id="271" r:id="rId11"/>
    <p:sldId id="272" r:id="rId12"/>
    <p:sldId id="266" r:id="rId13"/>
    <p:sldId id="267" r:id="rId14"/>
    <p:sldId id="274" r:id="rId15"/>
    <p:sldId id="273" r:id="rId16"/>
    <p:sldId id="263" r:id="rId17"/>
    <p:sldId id="264" r:id="rId18"/>
    <p:sldId id="276" r:id="rId19"/>
    <p:sldId id="280" r:id="rId20"/>
    <p:sldId id="281" r:id="rId21"/>
    <p:sldId id="277" r:id="rId22"/>
    <p:sldId id="265" r:id="rId23"/>
    <p:sldId id="278" r:id="rId24"/>
    <p:sldId id="279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1362" autoAdjust="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FCA91-7313-406A-87B1-0B4030405028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8EEB-371E-4A1D-8657-64376AC14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TGF is a terrestrial gamma</a:t>
            </a:r>
            <a:r>
              <a:rPr lang="en-US" baseline="0" dirty="0" smtClean="0"/>
              <a:t> flash, which is a lightning strike which produces gamma radiation. </a:t>
            </a:r>
          </a:p>
          <a:p>
            <a:r>
              <a:rPr lang="en-US" baseline="0" dirty="0" smtClean="0"/>
              <a:t>It can administer up to a </a:t>
            </a:r>
            <a:r>
              <a:rPr lang="en-US" baseline="0" dirty="0" err="1" smtClean="0"/>
              <a:t>Seivert</a:t>
            </a:r>
            <a:r>
              <a:rPr lang="en-US" baseline="0" dirty="0" smtClean="0"/>
              <a:t> (see-</a:t>
            </a:r>
            <a:r>
              <a:rPr lang="en-US" baseline="0" dirty="0" err="1" smtClean="0"/>
              <a:t>vert</a:t>
            </a:r>
            <a:r>
              <a:rPr lang="en-US" baseline="0" dirty="0" smtClean="0"/>
              <a:t>) of radiation in about 1 </a:t>
            </a:r>
            <a:r>
              <a:rPr lang="en-US" baseline="0" dirty="0" err="1" smtClean="0"/>
              <a:t>ms.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Seivert</a:t>
            </a:r>
            <a:r>
              <a:rPr lang="en-US" baseline="0" dirty="0" smtClean="0"/>
              <a:t> is a lifetime dose of natural radiation. Can cause radiation sickness or death!</a:t>
            </a:r>
          </a:p>
          <a:p>
            <a:r>
              <a:rPr lang="en-US" baseline="0" dirty="0" smtClean="0"/>
              <a:t>So we want to learn about this relatively new phenomenon.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= # of TGF</a:t>
            </a:r>
          </a:p>
          <a:p>
            <a:r>
              <a:rPr lang="en-US" dirty="0" smtClean="0"/>
              <a:t>C = Counts by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Proves</a:t>
            </a:r>
            <a:r>
              <a:rPr lang="en-US" baseline="0" dirty="0" smtClean="0"/>
              <a:t> to be a viable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on what a TGF is and where they</a:t>
            </a:r>
            <a:r>
              <a:rPr lang="en-US" baseline="0" dirty="0" smtClean="0"/>
              <a:t> are thought to come from.</a:t>
            </a:r>
          </a:p>
          <a:p>
            <a:r>
              <a:rPr lang="en-US" baseline="0" dirty="0" smtClean="0"/>
              <a:t>Discuss science goals of LAFTR</a:t>
            </a:r>
          </a:p>
          <a:p>
            <a:r>
              <a:rPr lang="en-US" baseline="0" dirty="0" smtClean="0"/>
              <a:t>Explain how the LAFTR payload will operate</a:t>
            </a:r>
          </a:p>
          <a:p>
            <a:r>
              <a:rPr lang="en-US" baseline="0" dirty="0" smtClean="0"/>
              <a:t>Talk about what I contributed to 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- </a:t>
            </a:r>
            <a:r>
              <a:rPr lang="en-US" dirty="0" smtClean="0"/>
              <a:t>TGF first discovered by Fishman et al. 1994</a:t>
            </a:r>
          </a:p>
          <a:p>
            <a:r>
              <a:rPr lang="en-US" dirty="0" smtClean="0"/>
              <a:t>New</a:t>
            </a:r>
            <a:r>
              <a:rPr lang="en-US" baseline="0" dirty="0" smtClean="0"/>
              <a:t> field, high energy atmospheric physics (~ 20 years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Gaps include Montana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–</a:t>
            </a:r>
            <a:r>
              <a:rPr lang="en-US" baseline="0" dirty="0" smtClean="0"/>
              <a:t> 1 see-</a:t>
            </a:r>
            <a:r>
              <a:rPr lang="en-US" baseline="0" dirty="0" err="1" smtClean="0"/>
              <a:t>vert</a:t>
            </a:r>
            <a:r>
              <a:rPr lang="en-US" baseline="0" dirty="0" smtClean="0"/>
              <a:t> in under a millisecond! This is a full lifetime dose of radiation, all in a millisecond. </a:t>
            </a:r>
          </a:p>
          <a:p>
            <a:r>
              <a:rPr lang="en-US" baseline="0" dirty="0" smtClean="0"/>
              <a:t>Rare – planes only get struck by lightning 1-2 times per year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</a:t>
            </a:r>
            <a:r>
              <a:rPr lang="en-US" baseline="0" dirty="0" smtClean="0"/>
              <a:t> rays spread out into a cone shape via Compton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Cosmic rays are not enough to provide the scale recorded. Therefore: </a:t>
            </a:r>
            <a:r>
              <a:rPr lang="en-US" dirty="0" smtClean="0"/>
              <a:t>Two POSSIBLE mechanisms,</a:t>
            </a:r>
            <a:r>
              <a:rPr lang="en-US" baseline="0" dirty="0" smtClean="0"/>
              <a:t> both of which are present in regular lightning.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</a:t>
            </a:r>
            <a:r>
              <a:rPr lang="en-US" baseline="0" dirty="0" smtClean="0"/>
              <a:t> friction b/c small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importantly,</a:t>
            </a:r>
            <a:r>
              <a:rPr lang="en-US" baseline="0" dirty="0" smtClean="0"/>
              <a:t> time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Ignores</a:t>
            </a:r>
            <a:r>
              <a:rPr lang="en-US" baseline="0" dirty="0" smtClean="0"/>
              <a:t> </a:t>
            </a:r>
            <a:r>
              <a:rPr lang="en-US" baseline="0" dirty="0" smtClean="0"/>
              <a:t>scattering</a:t>
            </a:r>
            <a:r>
              <a:rPr lang="en-US" baseline="0" dirty="0" smtClean="0"/>
              <a:t>, so would be even better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Would see if there are TGFs inland, near Montana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EEB-371E-4A1D-8657-64376AC14E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A160-5033-4321-8C54-0202B225933C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8246-F30F-4602-9C59-17B2C764A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ghtningsafety.noaa.gov/science/science_initiation_stepped_leader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LAFTR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Scott Hunter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Montana State University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REU 2017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Relativistic Feedback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Glowy</a:t>
            </a:r>
            <a:endParaRPr lang="en-US" dirty="0" smtClean="0"/>
          </a:p>
          <a:p>
            <a:r>
              <a:rPr lang="en-US" dirty="0" smtClean="0"/>
              <a:t>Smooth time profile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Lightning Leader Tip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endParaRPr lang="en-US" dirty="0" smtClean="0"/>
          </a:p>
          <a:p>
            <a:r>
              <a:rPr lang="en-US" dirty="0" smtClean="0"/>
              <a:t>Energy continuum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4600" y="3429000"/>
            <a:ext cx="4343400" cy="2997552"/>
            <a:chOff x="2971800" y="1981200"/>
            <a:chExt cx="5867400" cy="4096436"/>
          </a:xfrm>
        </p:grpSpPr>
        <p:pic>
          <p:nvPicPr>
            <p:cNvPr id="11" name="Shape 289" descr="scientificamerican0812-54-I5.jpg"/>
            <p:cNvPicPr preferRelativeResize="0"/>
            <p:nvPr/>
          </p:nvPicPr>
          <p:blipFill rotWithShape="1">
            <a:blip r:embed="rId2" cstate="print">
              <a:alphaModFix/>
            </a:blip>
            <a:srcRect t="32286" b="5"/>
            <a:stretch/>
          </p:blipFill>
          <p:spPr>
            <a:xfrm>
              <a:off x="2971800" y="1981200"/>
              <a:ext cx="5864431" cy="3596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971800" y="5562600"/>
              <a:ext cx="5867400" cy="51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From LAFTR CDR slides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– 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Previous observations:</a:t>
            </a:r>
          </a:p>
          <a:p>
            <a:r>
              <a:rPr lang="en-US" dirty="0" smtClean="0"/>
              <a:t>Ground</a:t>
            </a:r>
          </a:p>
          <a:p>
            <a:r>
              <a:rPr lang="en-US" dirty="0" smtClean="0"/>
              <a:t>Airplane</a:t>
            </a:r>
          </a:p>
          <a:p>
            <a:r>
              <a:rPr lang="en-US" dirty="0" smtClean="0"/>
              <a:t>Balloon</a:t>
            </a:r>
          </a:p>
          <a:p>
            <a:r>
              <a:rPr lang="en-US" dirty="0" smtClean="0"/>
              <a:t>Satellite</a:t>
            </a:r>
          </a:p>
          <a:p>
            <a:pPr lvl="1"/>
            <a:r>
              <a:rPr lang="en-US" dirty="0" smtClean="0"/>
              <a:t>ADELE</a:t>
            </a:r>
          </a:p>
          <a:p>
            <a:pPr lvl="1"/>
            <a:r>
              <a:rPr lang="en-US" dirty="0" smtClean="0"/>
              <a:t>Fermi</a:t>
            </a:r>
          </a:p>
          <a:p>
            <a:pPr lvl="1"/>
            <a:r>
              <a:rPr lang="en-US" dirty="0" smtClean="0"/>
              <a:t>RHESSI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–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Light and Fast TGF Recorder</a:t>
            </a:r>
          </a:p>
          <a:p>
            <a:pPr lvl="1"/>
            <a:r>
              <a:rPr lang="en-US" dirty="0" smtClean="0"/>
              <a:t>Light, &lt; 6 lbs.</a:t>
            </a:r>
          </a:p>
          <a:p>
            <a:pPr lvl="1"/>
            <a:r>
              <a:rPr lang="en-US" dirty="0" smtClean="0"/>
              <a:t>Fast, &gt; 10 ns precision</a:t>
            </a:r>
          </a:p>
          <a:p>
            <a:pPr lvl="1"/>
            <a:r>
              <a:rPr lang="en-US" dirty="0" smtClean="0"/>
              <a:t>Time will distinguish between theories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1676400"/>
            <a:ext cx="4648200" cy="3950732"/>
            <a:chOff x="3962400" y="1676400"/>
            <a:chExt cx="4384200" cy="3645932"/>
          </a:xfrm>
        </p:grpSpPr>
        <p:pic>
          <p:nvPicPr>
            <p:cNvPr id="4" name="Shape 269" descr="direct_scatter.gif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962400" y="1676400"/>
              <a:ext cx="4384200" cy="3286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114800" y="4953000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Photo from LAFTR </a:t>
              </a:r>
              <a:r>
                <a:rPr lang="en-US" dirty="0"/>
                <a:t>p</a:t>
              </a:r>
              <a:r>
                <a:rPr lang="en-US" dirty="0" smtClean="0"/>
                <a:t>roposal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–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Balloon payload</a:t>
            </a:r>
          </a:p>
          <a:p>
            <a:pPr lvl="1"/>
            <a:r>
              <a:rPr lang="en-US" dirty="0" smtClean="0"/>
              <a:t>Flies at ~ 26 km vs. satellites at ~ 600 km</a:t>
            </a:r>
          </a:p>
          <a:p>
            <a:pPr lvl="1"/>
            <a:r>
              <a:rPr lang="en-US" dirty="0" smtClean="0"/>
              <a:t>TGFs at ~ 11 km</a:t>
            </a:r>
          </a:p>
          <a:p>
            <a:pPr lvl="1"/>
            <a:r>
              <a:rPr lang="en-US" dirty="0" smtClean="0"/>
              <a:t>Sensitivity goes as 1/r</a:t>
            </a:r>
            <a:r>
              <a:rPr lang="en-US" baseline="30000" dirty="0" smtClean="0"/>
              <a:t>2</a:t>
            </a:r>
            <a:r>
              <a:rPr lang="en-US" dirty="0" smtClean="0"/>
              <a:t> resulting in a 3 order of magnitude increase in brightness of events</a:t>
            </a:r>
          </a:p>
          <a:p>
            <a:pPr lvl="1"/>
            <a:r>
              <a:rPr lang="en-US" dirty="0" smtClean="0"/>
              <a:t>This ignores atmospheric scattering present in data measured by satellites (LAFTR Proposal)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– Science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Power law which follows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dC</a:t>
            </a:r>
            <a:r>
              <a:rPr lang="en-US" dirty="0" smtClean="0"/>
              <a:t> = C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λ</a:t>
            </a:r>
            <a:r>
              <a:rPr lang="en-US" dirty="0" smtClean="0"/>
              <a:t> 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λ = 2.3 </a:t>
            </a:r>
            <a:r>
              <a:rPr lang="en-US" dirty="0" smtClean="0">
                <a:latin typeface="Calibri"/>
                <a:cs typeface="Calibri"/>
              </a:rPr>
              <a:t>± 0.2</a:t>
            </a:r>
            <a:r>
              <a:rPr lang="en-US" dirty="0" smtClean="0"/>
              <a:t>  from Fermi and RHESSI (</a:t>
            </a:r>
            <a:r>
              <a:rPr lang="en-US" dirty="0" err="1" smtClean="0"/>
              <a:t>Østgaard</a:t>
            </a:r>
            <a:r>
              <a:rPr lang="en-US" dirty="0" smtClean="0"/>
              <a:t> et al., 2012) </a:t>
            </a:r>
          </a:p>
          <a:p>
            <a:pPr marL="742950" lvl="2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If 1/1000 lightning flashes produce a TGF that can be seen from space, and if these power laws continue to lower luminosities, most lightning flashes should produce a small TGF at least 1% of the brightness of the smallest observable from orbit</a:t>
            </a:r>
            <a:r>
              <a:rPr lang="en-US" i="1" dirty="0" smtClean="0"/>
              <a:t>.” (LAFTR Proposal)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Hope to measure lower energy TGFs than previously recorded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Instrument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971800"/>
            <a:ext cx="7467600" cy="3048000"/>
            <a:chOff x="311700" y="1552500"/>
            <a:chExt cx="6304975" cy="2011725"/>
          </a:xfrm>
        </p:grpSpPr>
        <p:sp>
          <p:nvSpPr>
            <p:cNvPr id="5" name="Shape 168"/>
            <p:cNvSpPr/>
            <p:nvPr/>
          </p:nvSpPr>
          <p:spPr>
            <a:xfrm>
              <a:off x="4269925" y="1770950"/>
              <a:ext cx="850500" cy="5727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Shape 169"/>
            <p:cNvSpPr/>
            <p:nvPr/>
          </p:nvSpPr>
          <p:spPr>
            <a:xfrm>
              <a:off x="2268000" y="1770950"/>
              <a:ext cx="850500" cy="572723"/>
            </a:xfrm>
            <a:prstGeom prst="flowChartTerminator">
              <a:avLst/>
            </a:prstGeom>
            <a:solidFill>
              <a:schemeClr val="tx1">
                <a:lumMod val="6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70"/>
            <p:cNvSpPr/>
            <p:nvPr/>
          </p:nvSpPr>
          <p:spPr>
            <a:xfrm>
              <a:off x="311700" y="1552500"/>
              <a:ext cx="1134000" cy="1134000"/>
            </a:xfrm>
            <a:prstGeom prst="lightningBolt">
              <a:avLst/>
            </a:prstGeom>
            <a:solidFill>
              <a:schemeClr val="lt2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71"/>
            <p:cNvSpPr/>
            <p:nvPr/>
          </p:nvSpPr>
          <p:spPr>
            <a:xfrm>
              <a:off x="1174499" y="1962825"/>
              <a:ext cx="1133975" cy="313325"/>
            </a:xfrm>
            <a:custGeom>
              <a:avLst/>
              <a:gdLst/>
              <a:ahLst/>
              <a:cxnLst/>
              <a:rect l="0" t="0" r="0" b="0"/>
              <a:pathLst>
                <a:path w="65340" h="12533" extrusionOk="0">
                  <a:moveTo>
                    <a:pt x="0" y="12533"/>
                  </a:moveTo>
                  <a:cubicBezTo>
                    <a:pt x="3510" y="10463"/>
                    <a:pt x="13950" y="563"/>
                    <a:pt x="21060" y="113"/>
                  </a:cubicBezTo>
                  <a:cubicBezTo>
                    <a:pt x="28170" y="-337"/>
                    <a:pt x="35280" y="9653"/>
                    <a:pt x="42660" y="9833"/>
                  </a:cubicBezTo>
                  <a:cubicBezTo>
                    <a:pt x="50040" y="10013"/>
                    <a:pt x="61560" y="2633"/>
                    <a:pt x="65340" y="1193"/>
                  </a:cubicBezTo>
                </a:path>
              </a:pathLst>
            </a:custGeom>
            <a:noFill/>
            <a:ln w="38100" cap="flat" cmpd="sng">
              <a:solidFill>
                <a:srgbClr val="9900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9" name="Shape 172"/>
            <p:cNvSpPr/>
            <p:nvPr/>
          </p:nvSpPr>
          <p:spPr>
            <a:xfrm>
              <a:off x="2167350" y="1785337"/>
              <a:ext cx="364500" cy="391500"/>
            </a:xfrm>
            <a:prstGeom prst="star4">
              <a:avLst>
                <a:gd name="adj" fmla="val 125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73"/>
            <p:cNvSpPr/>
            <p:nvPr/>
          </p:nvSpPr>
          <p:spPr>
            <a:xfrm rot="-5400000">
              <a:off x="3375000" y="1770950"/>
              <a:ext cx="742500" cy="572725"/>
            </a:xfrm>
            <a:prstGeom prst="flowChartMerge">
              <a:avLst/>
            </a:prstGeom>
            <a:solidFill>
              <a:schemeClr val="tx1">
                <a:lumMod val="6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1" name="Shape 174"/>
            <p:cNvCxnSpPr>
              <a:stCxn id="6" idx="3"/>
              <a:endCxn id="10" idx="0"/>
            </p:cNvCxnSpPr>
            <p:nvPr/>
          </p:nvCxnSpPr>
          <p:spPr>
            <a:xfrm>
              <a:off x="3118500" y="2057312"/>
              <a:ext cx="3414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75"/>
            <p:cNvCxnSpPr>
              <a:stCxn id="10" idx="2"/>
              <a:endCxn id="5" idx="1"/>
            </p:cNvCxnSpPr>
            <p:nvPr/>
          </p:nvCxnSpPr>
          <p:spPr>
            <a:xfrm>
              <a:off x="4032612" y="2057312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3" name="Shape 176"/>
            <p:cNvGrpSpPr/>
            <p:nvPr/>
          </p:nvGrpSpPr>
          <p:grpSpPr>
            <a:xfrm>
              <a:off x="5357725" y="1632075"/>
              <a:ext cx="1255500" cy="850500"/>
              <a:chOff x="7101000" y="2686500"/>
              <a:chExt cx="1255500" cy="850500"/>
            </a:xfrm>
          </p:grpSpPr>
          <p:sp>
            <p:nvSpPr>
              <p:cNvPr id="28" name="Shape 177"/>
              <p:cNvSpPr/>
              <p:nvPr/>
            </p:nvSpPr>
            <p:spPr>
              <a:xfrm>
                <a:off x="7101000" y="2686500"/>
                <a:ext cx="1255500" cy="8505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178"/>
              <p:cNvSpPr txBox="1"/>
              <p:nvPr/>
            </p:nvSpPr>
            <p:spPr>
              <a:xfrm>
                <a:off x="7416043" y="2916000"/>
                <a:ext cx="850500" cy="3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 sz="1800" dirty="0">
                    <a:solidFill>
                      <a:sysClr val="windowText" lastClr="000000"/>
                    </a:solidFill>
                  </a:rPr>
                  <a:t>FPGA</a:t>
                </a:r>
              </a:p>
            </p:txBody>
          </p:sp>
        </p:grpSp>
        <p:cxnSp>
          <p:nvCxnSpPr>
            <p:cNvPr id="14" name="Shape 179"/>
            <p:cNvCxnSpPr/>
            <p:nvPr/>
          </p:nvCxnSpPr>
          <p:spPr>
            <a:xfrm>
              <a:off x="5120412" y="1895312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80"/>
            <p:cNvCxnSpPr/>
            <p:nvPr/>
          </p:nvCxnSpPr>
          <p:spPr>
            <a:xfrm>
              <a:off x="5120412" y="2043275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81"/>
            <p:cNvCxnSpPr/>
            <p:nvPr/>
          </p:nvCxnSpPr>
          <p:spPr>
            <a:xfrm>
              <a:off x="5120412" y="2199937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82"/>
            <p:cNvCxnSpPr/>
            <p:nvPr/>
          </p:nvCxnSpPr>
          <p:spPr>
            <a:xfrm rot="5400000">
              <a:off x="5457177" y="2595066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3"/>
            <p:cNvCxnSpPr/>
            <p:nvPr/>
          </p:nvCxnSpPr>
          <p:spPr>
            <a:xfrm rot="5400000">
              <a:off x="5870282" y="2595066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84"/>
            <p:cNvCxnSpPr/>
            <p:nvPr/>
          </p:nvCxnSpPr>
          <p:spPr>
            <a:xfrm rot="5400000">
              <a:off x="6307677" y="2595066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0" name="Shape 185"/>
            <p:cNvGrpSpPr/>
            <p:nvPr/>
          </p:nvGrpSpPr>
          <p:grpSpPr>
            <a:xfrm>
              <a:off x="5361175" y="2713725"/>
              <a:ext cx="1255500" cy="850500"/>
              <a:chOff x="7101000" y="2686500"/>
              <a:chExt cx="1255500" cy="850500"/>
            </a:xfrm>
          </p:grpSpPr>
          <p:sp>
            <p:nvSpPr>
              <p:cNvPr id="26" name="Shape 186"/>
              <p:cNvSpPr/>
              <p:nvPr/>
            </p:nvSpPr>
            <p:spPr>
              <a:xfrm>
                <a:off x="7101000" y="2686500"/>
                <a:ext cx="1255500" cy="8505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187"/>
              <p:cNvSpPr txBox="1"/>
              <p:nvPr/>
            </p:nvSpPr>
            <p:spPr>
              <a:xfrm>
                <a:off x="7239750" y="2850687"/>
                <a:ext cx="971100" cy="535434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" sz="1800" dirty="0">
                    <a:solidFill>
                      <a:sysClr val="windowText" lastClr="000000"/>
                    </a:solidFill>
                  </a:rPr>
                  <a:t>Arduino</a:t>
                </a:r>
              </a:p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800" dirty="0">
                    <a:solidFill>
                      <a:sysClr val="windowText" lastClr="000000"/>
                    </a:solidFill>
                  </a:rPr>
                  <a:t>Due</a:t>
                </a:r>
              </a:p>
            </p:txBody>
          </p:sp>
        </p:grpSp>
        <p:cxnSp>
          <p:nvCxnSpPr>
            <p:cNvPr id="21" name="Shape 188"/>
            <p:cNvCxnSpPr/>
            <p:nvPr/>
          </p:nvCxnSpPr>
          <p:spPr>
            <a:xfrm>
              <a:off x="4987824" y="3166818"/>
              <a:ext cx="341400" cy="0"/>
            </a:xfrm>
            <a:prstGeom prst="straightConnector1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2" name="Shape 189"/>
            <p:cNvGrpSpPr/>
            <p:nvPr/>
          </p:nvGrpSpPr>
          <p:grpSpPr>
            <a:xfrm>
              <a:off x="4499272" y="2960708"/>
              <a:ext cx="508991" cy="492086"/>
              <a:chOff x="4844697" y="3064583"/>
              <a:chExt cx="508991" cy="492086"/>
            </a:xfrm>
          </p:grpSpPr>
          <p:sp>
            <p:nvSpPr>
              <p:cNvPr id="24" name="Shape 190"/>
              <p:cNvSpPr/>
              <p:nvPr/>
            </p:nvSpPr>
            <p:spPr>
              <a:xfrm>
                <a:off x="4844697" y="3064583"/>
                <a:ext cx="472500" cy="480161"/>
              </a:xfrm>
              <a:prstGeom prst="snip1Rect">
                <a:avLst>
                  <a:gd name="adj" fmla="val 16667"/>
                </a:avLst>
              </a:prstGeom>
              <a:solidFill>
                <a:schemeClr val="tx1">
                  <a:lumMod val="65000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191"/>
              <p:cNvSpPr txBox="1"/>
              <p:nvPr/>
            </p:nvSpPr>
            <p:spPr>
              <a:xfrm>
                <a:off x="4921688" y="3165169"/>
                <a:ext cx="432000" cy="39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 dirty="0">
                    <a:solidFill>
                      <a:sysClr val="windowText" lastClr="000000"/>
                    </a:solidFill>
                  </a:rPr>
                  <a:t>SD</a:t>
                </a:r>
              </a:p>
            </p:txBody>
          </p:sp>
        </p:grpSp>
        <p:cxnSp>
          <p:nvCxnSpPr>
            <p:cNvPr id="23" name="Shape 192"/>
            <p:cNvCxnSpPr/>
            <p:nvPr/>
          </p:nvCxnSpPr>
          <p:spPr>
            <a:xfrm>
              <a:off x="2936250" y="1756925"/>
              <a:ext cx="0" cy="572700"/>
            </a:xfrm>
            <a:prstGeom prst="straightConnector1">
              <a:avLst/>
            </a:prstGeom>
            <a:noFill/>
            <a:ln w="76200" cap="flat" cmpd="sng">
              <a:solidFill>
                <a:srgbClr val="DD7E6B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32" name="TextBox 31"/>
          <p:cNvSpPr txBox="1"/>
          <p:nvPr/>
        </p:nvSpPr>
        <p:spPr>
          <a:xfrm>
            <a:off x="3505200" y="259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SiPM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0" y="2133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Scintillator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114800" y="205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Shaper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486400" y="2586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Instrument</a:t>
            </a:r>
            <a:endParaRPr lang="en-US" dirty="0"/>
          </a:p>
        </p:txBody>
      </p:sp>
      <p:pic>
        <p:nvPicPr>
          <p:cNvPr id="4" name="Shape 699" descr="A picture containing electronics, circuit  Description generated with very high confidence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225963" y="1854592"/>
            <a:ext cx="6692075" cy="378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– Proof of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Enter Raspberry Pi 0</a:t>
            </a:r>
          </a:p>
          <a:p>
            <a:r>
              <a:rPr lang="en-US" dirty="0" smtClean="0"/>
              <a:t>Bottleneck in </a:t>
            </a:r>
            <a:r>
              <a:rPr lang="en-US" dirty="0" err="1" smtClean="0"/>
              <a:t>Arduino</a:t>
            </a:r>
            <a:endParaRPr lang="en-US" dirty="0" smtClean="0"/>
          </a:p>
        </p:txBody>
      </p:sp>
      <p:pic>
        <p:nvPicPr>
          <p:cNvPr id="4" name="Shape 712" descr="20170721_131401.jpg"/>
          <p:cNvPicPr preferRelativeResize="0"/>
          <p:nvPr/>
        </p:nvPicPr>
        <p:blipFill rotWithShape="1">
          <a:blip r:embed="rId2" cstate="print">
            <a:alphaModFix/>
          </a:blip>
          <a:srcRect l="11116" t="19763" r="14242" b="18124"/>
          <a:stretch/>
        </p:blipFill>
        <p:spPr>
          <a:xfrm rot="5400000">
            <a:off x="4756603" y="2787197"/>
            <a:ext cx="4736194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– Proof of Concept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/>
              <a:t> </a:t>
            </a:r>
            <a:r>
              <a:rPr lang="en-US" dirty="0" smtClean="0"/>
              <a:t>Due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GPIO</a:t>
            </a:r>
          </a:p>
          <a:p>
            <a:r>
              <a:rPr lang="en-US" dirty="0" smtClean="0"/>
              <a:t>84 MHz processor</a:t>
            </a:r>
          </a:p>
          <a:p>
            <a:r>
              <a:rPr lang="en-US" dirty="0" smtClean="0"/>
              <a:t>96 </a:t>
            </a:r>
            <a:r>
              <a:rPr lang="en-US" dirty="0" err="1" smtClean="0"/>
              <a:t>kB</a:t>
            </a:r>
            <a:r>
              <a:rPr lang="en-US" dirty="0" smtClean="0"/>
              <a:t> RAM</a:t>
            </a:r>
          </a:p>
          <a:p>
            <a:r>
              <a:rPr lang="en-US" dirty="0" smtClean="0"/>
              <a:t>Must SPI to SD card</a:t>
            </a:r>
          </a:p>
          <a:p>
            <a:r>
              <a:rPr lang="en-US" dirty="0" smtClean="0"/>
              <a:t>69 – 95 </a:t>
            </a:r>
            <a:r>
              <a:rPr lang="en-US" dirty="0" err="1" smtClean="0"/>
              <a:t>mA</a:t>
            </a:r>
            <a:r>
              <a:rPr lang="en-US" dirty="0" smtClean="0"/>
              <a:t> draw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Raspberry Pi 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Smaller</a:t>
            </a:r>
          </a:p>
          <a:p>
            <a:r>
              <a:rPr lang="en-US" dirty="0" smtClean="0"/>
              <a:t>1 GHz processor</a:t>
            </a:r>
          </a:p>
          <a:p>
            <a:r>
              <a:rPr lang="en-US" dirty="0" smtClean="0"/>
              <a:t>512 MB RAM</a:t>
            </a:r>
          </a:p>
          <a:p>
            <a:r>
              <a:rPr lang="en-US" dirty="0" smtClean="0"/>
              <a:t>On board SD card</a:t>
            </a:r>
          </a:p>
          <a:p>
            <a:r>
              <a:rPr lang="en-US" dirty="0" smtClean="0"/>
              <a:t>100 – 200 </a:t>
            </a:r>
            <a:r>
              <a:rPr lang="en-US" dirty="0" err="1" smtClean="0"/>
              <a:t>mA</a:t>
            </a:r>
            <a:r>
              <a:rPr lang="en-US" dirty="0" smtClean="0"/>
              <a:t> draw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Current Draw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018" y="2165472"/>
            <a:ext cx="7121964" cy="303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LAFTR – Light and Fast TGF Recorder</a:t>
            </a:r>
          </a:p>
          <a:p>
            <a:r>
              <a:rPr lang="en-US" dirty="0" smtClean="0"/>
              <a:t>TGF – Terrestrial Gamma Flash</a:t>
            </a:r>
          </a:p>
          <a:p>
            <a:r>
              <a:rPr lang="en-US" dirty="0" smtClean="0"/>
              <a:t>~ 1 </a:t>
            </a:r>
            <a:r>
              <a:rPr lang="en-US" dirty="0" err="1" smtClean="0"/>
              <a:t>Sv</a:t>
            </a:r>
            <a:endParaRPr lang="en-US" dirty="0" smtClean="0"/>
          </a:p>
          <a:p>
            <a:r>
              <a:rPr lang="en-US" dirty="0" smtClean="0"/>
              <a:t>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kWord</a:t>
            </a:r>
            <a:r>
              <a:rPr lang="en-US" dirty="0" smtClean="0"/>
              <a:t> Timing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90675"/>
            <a:ext cx="18288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19050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LAFTR Proposal</a:t>
            </a:r>
          </a:p>
          <a:p>
            <a:r>
              <a:rPr lang="en-US" dirty="0" smtClean="0"/>
              <a:t>LAFTR CDR Slides</a:t>
            </a:r>
          </a:p>
          <a:p>
            <a:r>
              <a:rPr lang="en-US" dirty="0" smtClean="0">
                <a:hlinkClick r:id="rId2"/>
              </a:rPr>
              <a:t>http://www.lightningsafety.noaa.gov/science/science_initiation_stepped_leader.htm</a:t>
            </a:r>
            <a:endParaRPr lang="en-US" dirty="0" smtClean="0"/>
          </a:p>
          <a:p>
            <a:r>
              <a:rPr lang="en-US" dirty="0" smtClean="0"/>
              <a:t>Papers cited in the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Output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81" y="1916827"/>
            <a:ext cx="7467638" cy="382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Current Draw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35" y="2286000"/>
            <a:ext cx="7145131" cy="2761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Shape 381" descr="flow3.gif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057400" y="1752600"/>
            <a:ext cx="5715000" cy="42151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533400" y="2286000"/>
            <a:ext cx="2286000" cy="1718143"/>
            <a:chOff x="965113" y="2971800"/>
            <a:chExt cx="2286000" cy="1718143"/>
          </a:xfrm>
        </p:grpSpPr>
        <p:sp>
          <p:nvSpPr>
            <p:cNvPr id="5" name="Shape 170"/>
            <p:cNvSpPr/>
            <p:nvPr/>
          </p:nvSpPr>
          <p:spPr>
            <a:xfrm>
              <a:off x="965113" y="2971800"/>
              <a:ext cx="1343107" cy="1718143"/>
            </a:xfrm>
            <a:prstGeom prst="lightningBolt">
              <a:avLst/>
            </a:prstGeom>
            <a:solidFill>
              <a:schemeClr val="lt2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71"/>
            <p:cNvSpPr/>
            <p:nvPr/>
          </p:nvSpPr>
          <p:spPr>
            <a:xfrm>
              <a:off x="1905000" y="3352800"/>
              <a:ext cx="1066800" cy="474724"/>
            </a:xfrm>
            <a:custGeom>
              <a:avLst/>
              <a:gdLst/>
              <a:ahLst/>
              <a:cxnLst/>
              <a:rect l="0" t="0" r="0" b="0"/>
              <a:pathLst>
                <a:path w="65340" h="12533" extrusionOk="0">
                  <a:moveTo>
                    <a:pt x="0" y="12533"/>
                  </a:moveTo>
                  <a:cubicBezTo>
                    <a:pt x="3510" y="10463"/>
                    <a:pt x="13950" y="563"/>
                    <a:pt x="21060" y="113"/>
                  </a:cubicBezTo>
                  <a:cubicBezTo>
                    <a:pt x="28170" y="-337"/>
                    <a:pt x="35280" y="9653"/>
                    <a:pt x="42660" y="9833"/>
                  </a:cubicBezTo>
                  <a:cubicBezTo>
                    <a:pt x="50040" y="10013"/>
                    <a:pt x="61560" y="2633"/>
                    <a:pt x="65340" y="1193"/>
                  </a:cubicBezTo>
                </a:path>
              </a:pathLst>
            </a:custGeom>
            <a:noFill/>
            <a:ln w="38100" cap="flat" cmpd="sng">
              <a:solidFill>
                <a:srgbClr val="9900FF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7" name="Shape 172"/>
            <p:cNvSpPr/>
            <p:nvPr/>
          </p:nvSpPr>
          <p:spPr>
            <a:xfrm rot="731693">
              <a:off x="2819400" y="3048000"/>
              <a:ext cx="431713" cy="593169"/>
            </a:xfrm>
            <a:prstGeom prst="star4">
              <a:avLst>
                <a:gd name="adj" fmla="val 125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Science goals</a:t>
            </a:r>
          </a:p>
          <a:p>
            <a:r>
              <a:rPr lang="en-US" dirty="0" smtClean="0"/>
              <a:t>Instrumentation</a:t>
            </a:r>
          </a:p>
          <a:p>
            <a:r>
              <a:rPr lang="en-US" dirty="0" smtClean="0"/>
              <a:t>My contribution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TGF – Terrestrial Gamma Flash (Fishman et al., 1994)</a:t>
            </a:r>
          </a:p>
          <a:p>
            <a:r>
              <a:rPr lang="en-US" dirty="0" smtClean="0"/>
              <a:t>10 – 15 km altitude</a:t>
            </a:r>
          </a:p>
          <a:p>
            <a:r>
              <a:rPr lang="en-US" dirty="0" smtClean="0"/>
              <a:t>Similar to lightning distribution, but </a:t>
            </a:r>
            <a:r>
              <a:rPr lang="en-US" dirty="0" smtClean="0"/>
              <a:t>gaps</a:t>
            </a:r>
          </a:p>
          <a:p>
            <a:pPr lvl="1"/>
            <a:r>
              <a:rPr lang="en-US" dirty="0" smtClean="0"/>
              <a:t>Mid altitudes</a:t>
            </a:r>
          </a:p>
          <a:p>
            <a:pPr lvl="1"/>
            <a:r>
              <a:rPr lang="en-US" dirty="0" smtClean="0"/>
              <a:t>High altitude</a:t>
            </a:r>
          </a:p>
          <a:p>
            <a:pPr lvl="1"/>
            <a:r>
              <a:rPr lang="en-US" dirty="0" smtClean="0"/>
              <a:t>Inland regions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0.1 </a:t>
            </a:r>
            <a:r>
              <a:rPr lang="en-US" dirty="0" err="1" smtClean="0"/>
              <a:t>Sv</a:t>
            </a:r>
            <a:r>
              <a:rPr lang="en-US" dirty="0" smtClean="0"/>
              <a:t> in less than 1 ms (</a:t>
            </a:r>
            <a:r>
              <a:rPr lang="en-US" dirty="0" err="1" smtClean="0"/>
              <a:t>Bwyer</a:t>
            </a:r>
            <a:r>
              <a:rPr lang="en-US" dirty="0" smtClean="0"/>
              <a:t> et al., 2010)</a:t>
            </a:r>
          </a:p>
          <a:p>
            <a:r>
              <a:rPr lang="en-US" dirty="0" smtClean="0"/>
              <a:t>More recent data claims up to 1 </a:t>
            </a:r>
            <a:r>
              <a:rPr lang="en-US" dirty="0" err="1" smtClean="0"/>
              <a:t>Sv</a:t>
            </a:r>
            <a:r>
              <a:rPr lang="en-US" dirty="0" smtClean="0"/>
              <a:t>!</a:t>
            </a:r>
          </a:p>
          <a:p>
            <a:r>
              <a:rPr lang="en-US" dirty="0" smtClean="0"/>
              <a:t>Fortunately rare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during the ascent of a negative leader during </a:t>
            </a:r>
            <a:r>
              <a:rPr lang="en-US" dirty="0" err="1" smtClean="0"/>
              <a:t>intercloud</a:t>
            </a:r>
            <a:r>
              <a:rPr lang="en-US" dirty="0" smtClean="0"/>
              <a:t> lightning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95400" y="2819400"/>
            <a:ext cx="3505200" cy="3505200"/>
            <a:chOff x="2819400" y="2819400"/>
            <a:chExt cx="3505200" cy="3505200"/>
          </a:xfrm>
        </p:grpSpPr>
        <p:sp>
          <p:nvSpPr>
            <p:cNvPr id="4" name="Cloud 3"/>
            <p:cNvSpPr/>
            <p:nvPr/>
          </p:nvSpPr>
          <p:spPr>
            <a:xfrm>
              <a:off x="2895600" y="4876800"/>
              <a:ext cx="3429000" cy="14478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>
              <a:off x="2819400" y="2819400"/>
              <a:ext cx="3429000" cy="14478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72000" y="3737811"/>
              <a:ext cx="433137" cy="1636294"/>
            </a:xfrm>
            <a:custGeom>
              <a:avLst/>
              <a:gdLst>
                <a:gd name="connsiteX0" fmla="*/ 0 w 433137"/>
                <a:gd name="connsiteY0" fmla="*/ 1636294 h 1636294"/>
                <a:gd name="connsiteX1" fmla="*/ 32084 w 433137"/>
                <a:gd name="connsiteY1" fmla="*/ 1572126 h 1636294"/>
                <a:gd name="connsiteX2" fmla="*/ 96253 w 433137"/>
                <a:gd name="connsiteY2" fmla="*/ 1475873 h 1636294"/>
                <a:gd name="connsiteX3" fmla="*/ 144379 w 433137"/>
                <a:gd name="connsiteY3" fmla="*/ 1331494 h 1636294"/>
                <a:gd name="connsiteX4" fmla="*/ 160421 w 433137"/>
                <a:gd name="connsiteY4" fmla="*/ 1283368 h 1636294"/>
                <a:gd name="connsiteX5" fmla="*/ 192505 w 433137"/>
                <a:gd name="connsiteY5" fmla="*/ 1235242 h 1636294"/>
                <a:gd name="connsiteX6" fmla="*/ 176463 w 433137"/>
                <a:gd name="connsiteY6" fmla="*/ 834189 h 1636294"/>
                <a:gd name="connsiteX7" fmla="*/ 144379 w 433137"/>
                <a:gd name="connsiteY7" fmla="*/ 737936 h 1636294"/>
                <a:gd name="connsiteX8" fmla="*/ 80211 w 433137"/>
                <a:gd name="connsiteY8" fmla="*/ 641684 h 1636294"/>
                <a:gd name="connsiteX9" fmla="*/ 48126 w 433137"/>
                <a:gd name="connsiteY9" fmla="*/ 545431 h 1636294"/>
                <a:gd name="connsiteX10" fmla="*/ 64168 w 433137"/>
                <a:gd name="connsiteY10" fmla="*/ 385010 h 1636294"/>
                <a:gd name="connsiteX11" fmla="*/ 224589 w 433137"/>
                <a:gd name="connsiteY11" fmla="*/ 288757 h 1636294"/>
                <a:gd name="connsiteX12" fmla="*/ 272716 w 433137"/>
                <a:gd name="connsiteY12" fmla="*/ 272715 h 1636294"/>
                <a:gd name="connsiteX13" fmla="*/ 320842 w 433137"/>
                <a:gd name="connsiteY13" fmla="*/ 240631 h 1636294"/>
                <a:gd name="connsiteX14" fmla="*/ 368968 w 433137"/>
                <a:gd name="connsiteY14" fmla="*/ 32084 h 1636294"/>
                <a:gd name="connsiteX15" fmla="*/ 417095 w 433137"/>
                <a:gd name="connsiteY15" fmla="*/ 16042 h 1636294"/>
                <a:gd name="connsiteX16" fmla="*/ 433137 w 433137"/>
                <a:gd name="connsiteY16" fmla="*/ 0 h 163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3137" h="1636294">
                  <a:moveTo>
                    <a:pt x="0" y="1636294"/>
                  </a:moveTo>
                  <a:cubicBezTo>
                    <a:pt x="10695" y="1614905"/>
                    <a:pt x="19780" y="1592632"/>
                    <a:pt x="32084" y="1572126"/>
                  </a:cubicBezTo>
                  <a:cubicBezTo>
                    <a:pt x="51923" y="1539061"/>
                    <a:pt x="96253" y="1475873"/>
                    <a:pt x="96253" y="1475873"/>
                  </a:cubicBezTo>
                  <a:lnTo>
                    <a:pt x="144379" y="1331494"/>
                  </a:lnTo>
                  <a:cubicBezTo>
                    <a:pt x="149726" y="1315452"/>
                    <a:pt x="151041" y="1297438"/>
                    <a:pt x="160421" y="1283368"/>
                  </a:cubicBezTo>
                  <a:lnTo>
                    <a:pt x="192505" y="1235242"/>
                  </a:lnTo>
                  <a:cubicBezTo>
                    <a:pt x="226939" y="1063071"/>
                    <a:pt x="221850" y="1129210"/>
                    <a:pt x="176463" y="834189"/>
                  </a:cubicBezTo>
                  <a:cubicBezTo>
                    <a:pt x="171320" y="800762"/>
                    <a:pt x="163139" y="766076"/>
                    <a:pt x="144379" y="737936"/>
                  </a:cubicBezTo>
                  <a:cubicBezTo>
                    <a:pt x="122990" y="705852"/>
                    <a:pt x="92405" y="678265"/>
                    <a:pt x="80211" y="641684"/>
                  </a:cubicBezTo>
                  <a:lnTo>
                    <a:pt x="48126" y="545431"/>
                  </a:lnTo>
                  <a:cubicBezTo>
                    <a:pt x="53473" y="491957"/>
                    <a:pt x="40134" y="433077"/>
                    <a:pt x="64168" y="385010"/>
                  </a:cubicBezTo>
                  <a:cubicBezTo>
                    <a:pt x="74534" y="364278"/>
                    <a:pt x="191537" y="302922"/>
                    <a:pt x="224589" y="288757"/>
                  </a:cubicBezTo>
                  <a:cubicBezTo>
                    <a:pt x="240132" y="282096"/>
                    <a:pt x="256674" y="278062"/>
                    <a:pt x="272716" y="272715"/>
                  </a:cubicBezTo>
                  <a:cubicBezTo>
                    <a:pt x="288758" y="262020"/>
                    <a:pt x="307209" y="254264"/>
                    <a:pt x="320842" y="240631"/>
                  </a:cubicBezTo>
                  <a:cubicBezTo>
                    <a:pt x="391747" y="169726"/>
                    <a:pt x="325890" y="150547"/>
                    <a:pt x="368968" y="32084"/>
                  </a:cubicBezTo>
                  <a:cubicBezTo>
                    <a:pt x="374747" y="16192"/>
                    <a:pt x="401970" y="23604"/>
                    <a:pt x="417095" y="16042"/>
                  </a:cubicBezTo>
                  <a:cubicBezTo>
                    <a:pt x="423859" y="12660"/>
                    <a:pt x="427790" y="5347"/>
                    <a:pt x="433137" y="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006253" y="3769895"/>
              <a:ext cx="581789" cy="529389"/>
            </a:xfrm>
            <a:custGeom>
              <a:avLst/>
              <a:gdLst>
                <a:gd name="connsiteX0" fmla="*/ 581789 w 581789"/>
                <a:gd name="connsiteY0" fmla="*/ 529389 h 529389"/>
                <a:gd name="connsiteX1" fmla="*/ 565747 w 581789"/>
                <a:gd name="connsiteY1" fmla="*/ 481263 h 529389"/>
                <a:gd name="connsiteX2" fmla="*/ 517621 w 581789"/>
                <a:gd name="connsiteY2" fmla="*/ 449179 h 529389"/>
                <a:gd name="connsiteX3" fmla="*/ 485536 w 581789"/>
                <a:gd name="connsiteY3" fmla="*/ 417094 h 529389"/>
                <a:gd name="connsiteX4" fmla="*/ 421368 w 581789"/>
                <a:gd name="connsiteY4" fmla="*/ 401052 h 529389"/>
                <a:gd name="connsiteX5" fmla="*/ 68442 w 581789"/>
                <a:gd name="connsiteY5" fmla="*/ 368968 h 529389"/>
                <a:gd name="connsiteX6" fmla="*/ 20315 w 581789"/>
                <a:gd name="connsiteY6" fmla="*/ 320842 h 529389"/>
                <a:gd name="connsiteX7" fmla="*/ 4273 w 581789"/>
                <a:gd name="connsiteY7" fmla="*/ 256673 h 529389"/>
                <a:gd name="connsiteX8" fmla="*/ 4273 w 581789"/>
                <a:gd name="connsiteY8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789" h="529389">
                  <a:moveTo>
                    <a:pt x="581789" y="529389"/>
                  </a:moveTo>
                  <a:cubicBezTo>
                    <a:pt x="576442" y="513347"/>
                    <a:pt x="576310" y="494467"/>
                    <a:pt x="565747" y="481263"/>
                  </a:cubicBezTo>
                  <a:cubicBezTo>
                    <a:pt x="553703" y="466208"/>
                    <a:pt x="532676" y="461223"/>
                    <a:pt x="517621" y="449179"/>
                  </a:cubicBezTo>
                  <a:cubicBezTo>
                    <a:pt x="505810" y="439730"/>
                    <a:pt x="499064" y="423858"/>
                    <a:pt x="485536" y="417094"/>
                  </a:cubicBezTo>
                  <a:cubicBezTo>
                    <a:pt x="465816" y="407234"/>
                    <a:pt x="442987" y="405376"/>
                    <a:pt x="421368" y="401052"/>
                  </a:cubicBezTo>
                  <a:cubicBezTo>
                    <a:pt x="284391" y="373657"/>
                    <a:pt x="242054" y="379819"/>
                    <a:pt x="68442" y="368968"/>
                  </a:cubicBezTo>
                  <a:cubicBezTo>
                    <a:pt x="52400" y="352926"/>
                    <a:pt x="31571" y="340540"/>
                    <a:pt x="20315" y="320842"/>
                  </a:cubicBezTo>
                  <a:cubicBezTo>
                    <a:pt x="9376" y="301699"/>
                    <a:pt x="5374" y="278693"/>
                    <a:pt x="4273" y="256673"/>
                  </a:cubicBezTo>
                  <a:cubicBezTo>
                    <a:pt x="0" y="171222"/>
                    <a:pt x="4273" y="85558"/>
                    <a:pt x="4273" y="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543506" y="3465095"/>
              <a:ext cx="467020" cy="641684"/>
            </a:xfrm>
            <a:custGeom>
              <a:avLst/>
              <a:gdLst>
                <a:gd name="connsiteX0" fmla="*/ 467020 w 467020"/>
                <a:gd name="connsiteY0" fmla="*/ 641684 h 641684"/>
                <a:gd name="connsiteX1" fmla="*/ 242431 w 467020"/>
                <a:gd name="connsiteY1" fmla="*/ 625642 h 641684"/>
                <a:gd name="connsiteX2" fmla="*/ 114094 w 467020"/>
                <a:gd name="connsiteY2" fmla="*/ 593558 h 641684"/>
                <a:gd name="connsiteX3" fmla="*/ 65968 w 467020"/>
                <a:gd name="connsiteY3" fmla="*/ 561473 h 641684"/>
                <a:gd name="connsiteX4" fmla="*/ 130136 w 467020"/>
                <a:gd name="connsiteY4" fmla="*/ 144379 h 641684"/>
                <a:gd name="connsiteX5" fmla="*/ 178262 w 467020"/>
                <a:gd name="connsiteY5" fmla="*/ 128337 h 641684"/>
                <a:gd name="connsiteX6" fmla="*/ 210347 w 467020"/>
                <a:gd name="connsiteY6" fmla="*/ 0 h 64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20" h="641684">
                  <a:moveTo>
                    <a:pt x="467020" y="641684"/>
                  </a:moveTo>
                  <a:cubicBezTo>
                    <a:pt x="392157" y="636337"/>
                    <a:pt x="316797" y="635783"/>
                    <a:pt x="242431" y="625642"/>
                  </a:cubicBezTo>
                  <a:cubicBezTo>
                    <a:pt x="198740" y="619684"/>
                    <a:pt x="114094" y="593558"/>
                    <a:pt x="114094" y="593558"/>
                  </a:cubicBezTo>
                  <a:cubicBezTo>
                    <a:pt x="98052" y="582863"/>
                    <a:pt x="67505" y="580692"/>
                    <a:pt x="65968" y="561473"/>
                  </a:cubicBezTo>
                  <a:cubicBezTo>
                    <a:pt x="55656" y="432566"/>
                    <a:pt x="0" y="231137"/>
                    <a:pt x="130136" y="144379"/>
                  </a:cubicBezTo>
                  <a:cubicBezTo>
                    <a:pt x="144206" y="134999"/>
                    <a:pt x="162220" y="133684"/>
                    <a:pt x="178262" y="128337"/>
                  </a:cubicBezTo>
                  <a:cubicBezTo>
                    <a:pt x="219913" y="45037"/>
                    <a:pt x="210347" y="88082"/>
                    <a:pt x="210347" y="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71847" y="4379495"/>
              <a:ext cx="650385" cy="417094"/>
            </a:xfrm>
            <a:custGeom>
              <a:avLst/>
              <a:gdLst>
                <a:gd name="connsiteX0" fmla="*/ 24742 w 650385"/>
                <a:gd name="connsiteY0" fmla="*/ 417094 h 417094"/>
                <a:gd name="connsiteX1" fmla="*/ 8700 w 650385"/>
                <a:gd name="connsiteY1" fmla="*/ 368968 h 417094"/>
                <a:gd name="connsiteX2" fmla="*/ 72869 w 650385"/>
                <a:gd name="connsiteY2" fmla="*/ 336884 h 417094"/>
                <a:gd name="connsiteX3" fmla="*/ 137037 w 650385"/>
                <a:gd name="connsiteY3" fmla="*/ 288758 h 417094"/>
                <a:gd name="connsiteX4" fmla="*/ 249332 w 650385"/>
                <a:gd name="connsiteY4" fmla="*/ 256673 h 417094"/>
                <a:gd name="connsiteX5" fmla="*/ 297458 w 650385"/>
                <a:gd name="connsiteY5" fmla="*/ 224589 h 417094"/>
                <a:gd name="connsiteX6" fmla="*/ 441837 w 650385"/>
                <a:gd name="connsiteY6" fmla="*/ 192505 h 417094"/>
                <a:gd name="connsiteX7" fmla="*/ 489964 w 650385"/>
                <a:gd name="connsiteY7" fmla="*/ 160421 h 417094"/>
                <a:gd name="connsiteX8" fmla="*/ 586216 w 650385"/>
                <a:gd name="connsiteY8" fmla="*/ 80210 h 417094"/>
                <a:gd name="connsiteX9" fmla="*/ 618300 w 650385"/>
                <a:gd name="connsiteY9" fmla="*/ 32084 h 417094"/>
                <a:gd name="connsiteX10" fmla="*/ 650385 w 650385"/>
                <a:gd name="connsiteY10" fmla="*/ 0 h 41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385" h="417094">
                  <a:moveTo>
                    <a:pt x="24742" y="417094"/>
                  </a:moveTo>
                  <a:cubicBezTo>
                    <a:pt x="19395" y="401052"/>
                    <a:pt x="0" y="383468"/>
                    <a:pt x="8700" y="368968"/>
                  </a:cubicBezTo>
                  <a:cubicBezTo>
                    <a:pt x="21004" y="348462"/>
                    <a:pt x="52590" y="349558"/>
                    <a:pt x="72869" y="336884"/>
                  </a:cubicBezTo>
                  <a:cubicBezTo>
                    <a:pt x="95542" y="322714"/>
                    <a:pt x="113823" y="302023"/>
                    <a:pt x="137037" y="288758"/>
                  </a:cubicBezTo>
                  <a:cubicBezTo>
                    <a:pt x="154933" y="278532"/>
                    <a:pt x="235445" y="260145"/>
                    <a:pt x="249332" y="256673"/>
                  </a:cubicBezTo>
                  <a:cubicBezTo>
                    <a:pt x="265374" y="245978"/>
                    <a:pt x="280213" y="233211"/>
                    <a:pt x="297458" y="224589"/>
                  </a:cubicBezTo>
                  <a:cubicBezTo>
                    <a:pt x="336949" y="204844"/>
                    <a:pt x="404870" y="198666"/>
                    <a:pt x="441837" y="192505"/>
                  </a:cubicBezTo>
                  <a:cubicBezTo>
                    <a:pt x="457879" y="181810"/>
                    <a:pt x="475152" y="172764"/>
                    <a:pt x="489964" y="160421"/>
                  </a:cubicBezTo>
                  <a:cubicBezTo>
                    <a:pt x="613488" y="57484"/>
                    <a:pt x="466723" y="159872"/>
                    <a:pt x="586216" y="80210"/>
                  </a:cubicBezTo>
                  <a:cubicBezTo>
                    <a:pt x="596911" y="64168"/>
                    <a:pt x="606256" y="47139"/>
                    <a:pt x="618300" y="32084"/>
                  </a:cubicBezTo>
                  <a:cubicBezTo>
                    <a:pt x="627748" y="20274"/>
                    <a:pt x="650385" y="0"/>
                    <a:pt x="650385" y="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lus 10"/>
            <p:cNvSpPr/>
            <p:nvPr/>
          </p:nvSpPr>
          <p:spPr>
            <a:xfrm>
              <a:off x="4343400" y="3352800"/>
              <a:ext cx="457200" cy="3810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Plus 12"/>
            <p:cNvSpPr/>
            <p:nvPr/>
          </p:nvSpPr>
          <p:spPr>
            <a:xfrm>
              <a:off x="3657600" y="4953000"/>
              <a:ext cx="304800" cy="2286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Plus 13"/>
            <p:cNvSpPr/>
            <p:nvPr/>
          </p:nvSpPr>
          <p:spPr>
            <a:xfrm>
              <a:off x="5105400" y="3200400"/>
              <a:ext cx="457200" cy="3810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Minus 17"/>
            <p:cNvSpPr/>
            <p:nvPr/>
          </p:nvSpPr>
          <p:spPr>
            <a:xfrm>
              <a:off x="5257800" y="5181600"/>
              <a:ext cx="533400" cy="4572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4876800" y="4876800"/>
              <a:ext cx="304800" cy="2286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Plus 27"/>
            <p:cNvSpPr/>
            <p:nvPr/>
          </p:nvSpPr>
          <p:spPr>
            <a:xfrm>
              <a:off x="4191000" y="4953000"/>
              <a:ext cx="304800" cy="2286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Plus 30"/>
            <p:cNvSpPr/>
            <p:nvPr/>
          </p:nvSpPr>
          <p:spPr>
            <a:xfrm>
              <a:off x="5410200" y="4876800"/>
              <a:ext cx="304800" cy="2286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2" name="Plus 31"/>
            <p:cNvSpPr/>
            <p:nvPr/>
          </p:nvSpPr>
          <p:spPr>
            <a:xfrm>
              <a:off x="3505200" y="3124200"/>
              <a:ext cx="457200" cy="381000"/>
            </a:xfrm>
            <a:prstGeom prst="mathPl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Minus 32"/>
            <p:cNvSpPr/>
            <p:nvPr/>
          </p:nvSpPr>
          <p:spPr>
            <a:xfrm>
              <a:off x="4800600" y="5638800"/>
              <a:ext cx="533400" cy="4572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33"/>
            <p:cNvSpPr/>
            <p:nvPr/>
          </p:nvSpPr>
          <p:spPr>
            <a:xfrm>
              <a:off x="3352800" y="5181600"/>
              <a:ext cx="533400" cy="4572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inus 36"/>
            <p:cNvSpPr/>
            <p:nvPr/>
          </p:nvSpPr>
          <p:spPr>
            <a:xfrm>
              <a:off x="4267200" y="5334000"/>
              <a:ext cx="533400" cy="4572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inus 37"/>
            <p:cNvSpPr/>
            <p:nvPr/>
          </p:nvSpPr>
          <p:spPr>
            <a:xfrm>
              <a:off x="3581400" y="5715000"/>
              <a:ext cx="533400" cy="457200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5105400" y="3962400"/>
            <a:ext cx="990600" cy="762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324600" y="2895600"/>
            <a:ext cx="2514600" cy="3048000"/>
            <a:chOff x="6324600" y="2895600"/>
            <a:chExt cx="2514600" cy="3048000"/>
          </a:xfrm>
        </p:grpSpPr>
        <p:sp>
          <p:nvSpPr>
            <p:cNvPr id="20" name="Cloud 19"/>
            <p:cNvSpPr/>
            <p:nvPr/>
          </p:nvSpPr>
          <p:spPr>
            <a:xfrm>
              <a:off x="6553200" y="4800600"/>
              <a:ext cx="1447800" cy="6858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20"/>
            <p:cNvSpPr/>
            <p:nvPr/>
          </p:nvSpPr>
          <p:spPr>
            <a:xfrm>
              <a:off x="6324600" y="5257800"/>
              <a:ext cx="1447800" cy="6858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/>
            <p:cNvSpPr/>
            <p:nvPr/>
          </p:nvSpPr>
          <p:spPr>
            <a:xfrm rot="10800000">
              <a:off x="6858000" y="2895600"/>
              <a:ext cx="1066800" cy="2209800"/>
            </a:xfrm>
            <a:prstGeom prst="trapezoid">
              <a:avLst>
                <a:gd name="adj" fmla="val 38534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21"/>
            <p:cNvSpPr/>
            <p:nvPr/>
          </p:nvSpPr>
          <p:spPr>
            <a:xfrm>
              <a:off x="7086600" y="4876800"/>
              <a:ext cx="1752600" cy="9906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Two mechanisms:</a:t>
            </a:r>
          </a:p>
          <a:p>
            <a:pPr algn="ctr">
              <a:buNone/>
            </a:pPr>
            <a:r>
              <a:rPr lang="en-US" sz="2800" dirty="0" smtClean="0"/>
              <a:t>- Relativistic feedback   - Lightning leader tip	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81200" y="2722920"/>
            <a:ext cx="5181600" cy="3754080"/>
            <a:chOff x="2971800" y="1981200"/>
            <a:chExt cx="5867400" cy="3972190"/>
          </a:xfrm>
        </p:grpSpPr>
        <p:pic>
          <p:nvPicPr>
            <p:cNvPr id="5" name="Shape 289" descr="scientificamerican0812-54-I5.jpg"/>
            <p:cNvPicPr preferRelativeResize="0"/>
            <p:nvPr/>
          </p:nvPicPr>
          <p:blipFill rotWithShape="1">
            <a:blip r:embed="rId3" cstate="print">
              <a:alphaModFix/>
            </a:blip>
            <a:srcRect t="32286" b="5"/>
            <a:stretch/>
          </p:blipFill>
          <p:spPr>
            <a:xfrm>
              <a:off x="2971800" y="1981200"/>
              <a:ext cx="5864431" cy="3596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971800" y="5562600"/>
              <a:ext cx="5867400" cy="39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From LAFTR CDR slides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Lightning Leader Tip</a:t>
            </a:r>
          </a:p>
          <a:p>
            <a:r>
              <a:rPr lang="en-US" dirty="0" smtClean="0"/>
              <a:t>Create seed electrons</a:t>
            </a:r>
          </a:p>
          <a:p>
            <a:r>
              <a:rPr lang="en-US" dirty="0" smtClean="0"/>
              <a:t>Strong local potential</a:t>
            </a:r>
          </a:p>
          <a:p>
            <a:r>
              <a:rPr lang="en-US" dirty="0" smtClean="0"/>
              <a:t>Very little friction</a:t>
            </a:r>
          </a:p>
          <a:p>
            <a:r>
              <a:rPr lang="en-US" dirty="0" smtClean="0"/>
              <a:t>TGF created by</a:t>
            </a:r>
            <a:endParaRPr lang="en-US" dirty="0"/>
          </a:p>
          <a:p>
            <a:pPr lvl="1"/>
            <a:r>
              <a:rPr lang="en-US" dirty="0" smtClean="0"/>
              <a:t>Weaker part of the leader tip</a:t>
            </a:r>
          </a:p>
          <a:p>
            <a:pPr lvl="1"/>
            <a:r>
              <a:rPr lang="en-US" dirty="0" smtClean="0"/>
              <a:t>Relativistic Runaway Electron Avalanche (RREA)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57800" y="1752600"/>
            <a:ext cx="3429000" cy="4495800"/>
            <a:chOff x="6172200" y="1981200"/>
            <a:chExt cx="2667000" cy="3950732"/>
          </a:xfrm>
        </p:grpSpPr>
        <p:pic>
          <p:nvPicPr>
            <p:cNvPr id="4" name="Shape 289" descr="scientificamerican0812-54-I5.jpg"/>
            <p:cNvPicPr preferRelativeResize="0"/>
            <p:nvPr/>
          </p:nvPicPr>
          <p:blipFill rotWithShape="1">
            <a:blip r:embed="rId3" cstate="print">
              <a:alphaModFix/>
            </a:blip>
            <a:srcRect l="54573" t="32286" b="5"/>
            <a:stretch/>
          </p:blipFill>
          <p:spPr>
            <a:xfrm>
              <a:off x="6172200" y="1981200"/>
              <a:ext cx="2664031" cy="3596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172200" y="55626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From LAFTR CDR slides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LAFTR - Background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Relativistic Feedback</a:t>
            </a:r>
          </a:p>
          <a:p>
            <a:r>
              <a:rPr lang="en-US" dirty="0" smtClean="0"/>
              <a:t>Weaker local potential</a:t>
            </a:r>
          </a:p>
          <a:p>
            <a:r>
              <a:rPr lang="en-US" dirty="0" smtClean="0"/>
              <a:t>Larger overall potential</a:t>
            </a:r>
          </a:p>
          <a:p>
            <a:r>
              <a:rPr lang="en-US" dirty="0" smtClean="0"/>
              <a:t>Electrons must already</a:t>
            </a:r>
          </a:p>
          <a:p>
            <a:pPr lvl="1"/>
            <a:r>
              <a:rPr lang="en-US" dirty="0" smtClean="0"/>
              <a:t>be high enough in energy </a:t>
            </a:r>
          </a:p>
          <a:p>
            <a:pPr lvl="1"/>
            <a:r>
              <a:rPr lang="en-US" dirty="0" smtClean="0"/>
              <a:t>experience low enough friction</a:t>
            </a:r>
          </a:p>
          <a:p>
            <a:r>
              <a:rPr lang="en-US" dirty="0" smtClean="0"/>
              <a:t>Pair production and Compton scattering produce an avalanche</a:t>
            </a:r>
          </a:p>
          <a:p>
            <a:r>
              <a:rPr lang="en-US" dirty="0" smtClean="0"/>
              <a:t>Stops when potential had decreased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676400"/>
            <a:ext cx="4038600" cy="4495801"/>
            <a:chOff x="5816601" y="2048162"/>
            <a:chExt cx="3141134" cy="3950733"/>
          </a:xfrm>
        </p:grpSpPr>
        <p:pic>
          <p:nvPicPr>
            <p:cNvPr id="8" name="Shape 289" descr="scientificamerican0812-54-I5.jpg"/>
            <p:cNvPicPr preferRelativeResize="0"/>
            <p:nvPr/>
          </p:nvPicPr>
          <p:blipFill rotWithShape="1">
            <a:blip r:embed="rId2" cstate="print">
              <a:alphaModFix/>
            </a:blip>
            <a:srcRect l="2022" t="32286" r="44416" b="5"/>
            <a:stretch/>
          </p:blipFill>
          <p:spPr>
            <a:xfrm>
              <a:off x="5816601" y="2048162"/>
              <a:ext cx="3141134" cy="3596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172201" y="5629563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From LAFTR CDR slides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749</Words>
  <Application>Microsoft Office PowerPoint</Application>
  <PresentationFormat>On-screen Show (4:3)</PresentationFormat>
  <Paragraphs>152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LAFTR</vt:lpstr>
      <vt:lpstr>Slide 2</vt:lpstr>
      <vt:lpstr>LAFTR - Outline</vt:lpstr>
      <vt:lpstr>LAFTR - Background</vt:lpstr>
      <vt:lpstr>LAFTR - Background</vt:lpstr>
      <vt:lpstr>LAFTR - Background</vt:lpstr>
      <vt:lpstr>LAFTR - Background</vt:lpstr>
      <vt:lpstr>LAFTR - Background</vt:lpstr>
      <vt:lpstr>LAFTR - Background</vt:lpstr>
      <vt:lpstr>LAFTR - Background</vt:lpstr>
      <vt:lpstr>LAFTR – Background</vt:lpstr>
      <vt:lpstr>LAFTR – Science Goals</vt:lpstr>
      <vt:lpstr>LAFTR – Science Goals</vt:lpstr>
      <vt:lpstr>LAFTR – Science Goals</vt:lpstr>
      <vt:lpstr>LAFTR - Instrument</vt:lpstr>
      <vt:lpstr>LAFTR - Instrument</vt:lpstr>
      <vt:lpstr>LAFTR – Proof of Concept</vt:lpstr>
      <vt:lpstr>LAFTR – Proof of Concept</vt:lpstr>
      <vt:lpstr>Current Draw</vt:lpstr>
      <vt:lpstr>kWord Timing</vt:lpstr>
      <vt:lpstr>Slide 21</vt:lpstr>
      <vt:lpstr>References</vt:lpstr>
      <vt:lpstr>Digital Output</vt:lpstr>
      <vt:lpstr>Current Draw</vt:lpstr>
      <vt:lpstr>Block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LAFTR</dc:title>
  <dc:creator>Scott Hunter</dc:creator>
  <cp:lastModifiedBy>Scott Hunter</cp:lastModifiedBy>
  <cp:revision>66</cp:revision>
  <dcterms:created xsi:type="dcterms:W3CDTF">2017-08-01T15:45:19Z</dcterms:created>
  <dcterms:modified xsi:type="dcterms:W3CDTF">2017-08-02T20:59:13Z</dcterms:modified>
</cp:coreProperties>
</file>