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media6.mov" ContentType="video/unknown"/>
  <Override PartName="/ppt/media/media7.mov" ContentType="video/unknown"/>
  <Override PartName="/ppt/notesSlides/notesSlide1.xml" ContentType="application/vnd.openxmlformats-officedocument.presentationml.notesSlide+xml"/>
  <Override PartName="/ppt/media/media8.mov" ContentType="video/unknown"/>
  <Override PartName="/ppt/media/media9.mov" ContentType="video/unknown"/>
  <Override PartName="/ppt/media/media10.mov" ContentType="video/unknown"/>
  <Override PartName="/ppt/notesSlides/notesSlide2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lvl1pPr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1pPr>
    <a:lvl2pPr indent="3429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2pPr>
    <a:lvl3pPr indent="6858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O VI is 2 orders of magnitude brighter above sunspots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77" name="Shape 2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point 1: H2 emission (strength) may only be weakly dependent on abundance</a:t>
            </a:r>
            <a:endParaRPr sz="2200"/>
          </a:p>
          <a:p>
            <a:pPr lvl="0">
              <a:defRPr sz="1800"/>
            </a:pPr>
            <a:r>
              <a:rPr sz="2200"/>
              <a:t>point 2: IRIS data might not tell us about H2 in sunspots, but it might be part of the cool chromospheric component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6" name="Shape 26"/>
          <p:cNvSpPr/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  <a:endParaRPr sz="3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  <a:endParaRPr sz="3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  <a:endParaRPr sz="3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  <a:endParaRPr sz="3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  <a:endParaRPr sz="3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  <a:endParaRPr sz="3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  <a:endParaRPr sz="3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  <a:endParaRPr sz="3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  <a:endParaRPr sz="4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  <a:endParaRPr sz="4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  <a:endParaRPr sz="4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  <a:endParaRPr sz="4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  <a:endParaRPr sz="4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  <a:endParaRPr sz="4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  <a:endParaRPr sz="4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  <a:endParaRPr sz="4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  <a:endParaRPr sz="4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  <a:endParaRPr sz="4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  <a:endParaRPr sz="4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  <a:endParaRPr sz="4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 advClick="1"/>
  <p:txStyles>
    <p:titleStyle>
      <a:lvl1pPr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9pPr>
    </p:titleStyle>
    <p:bodyStyle>
      <a:lvl1pPr marL="8890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1pPr>
      <a:lvl2pPr marL="13335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2pPr>
      <a:lvl3pPr marL="17780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3pPr>
      <a:lvl4pPr marL="22225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4pPr>
      <a:lvl5pPr marL="26670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5pPr>
      <a:lvl6pPr marL="30226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6pPr>
      <a:lvl7pPr marL="33782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7pPr>
      <a:lvl8pPr marL="37338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8pPr>
      <a:lvl9pPr marL="40894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7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8.png"/><Relationship Id="rId8" Type="http://schemas.openxmlformats.org/officeDocument/2006/relationships/video" Target="../media/media3.mov"/><Relationship Id="rId9" Type="http://schemas.microsoft.com/office/2007/relationships/media" Target="../media/media3.mov"/><Relationship Id="rId10" Type="http://schemas.openxmlformats.org/officeDocument/2006/relationships/image" Target="../media/image9.png"/><Relationship Id="rId11" Type="http://schemas.openxmlformats.org/officeDocument/2006/relationships/video" Target="../media/media4.mov"/><Relationship Id="rId12" Type="http://schemas.microsoft.com/office/2007/relationships/media" Target="../media/media4.mov"/><Relationship Id="rId13" Type="http://schemas.openxmlformats.org/officeDocument/2006/relationships/image" Target="../media/image1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11.png"/><Relationship Id="rId5" Type="http://schemas.openxmlformats.org/officeDocument/2006/relationships/video" Target="../media/media6.mov"/><Relationship Id="rId6" Type="http://schemas.microsoft.com/office/2007/relationships/media" Target="../media/media6.mov"/><Relationship Id="rId7" Type="http://schemas.openxmlformats.org/officeDocument/2006/relationships/image" Target="../media/image12.png"/><Relationship Id="rId8" Type="http://schemas.openxmlformats.org/officeDocument/2006/relationships/video" Target="../media/media7.mov"/><Relationship Id="rId9" Type="http://schemas.microsoft.com/office/2007/relationships/media" Target="../media/media7.mov"/><Relationship Id="rId10" Type="http://schemas.openxmlformats.org/officeDocument/2006/relationships/image" Target="../media/image1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8.mov"/><Relationship Id="rId3" Type="http://schemas.microsoft.com/office/2007/relationships/media" Target="../media/media8.mov"/><Relationship Id="rId4" Type="http://schemas.openxmlformats.org/officeDocument/2006/relationships/image" Target="../media/image25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9.mov"/><Relationship Id="rId3" Type="http://schemas.microsoft.com/office/2007/relationships/media" Target="../media/media9.mov"/><Relationship Id="rId4" Type="http://schemas.openxmlformats.org/officeDocument/2006/relationships/image" Target="../media/image26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0.mov"/><Relationship Id="rId3" Type="http://schemas.microsoft.com/office/2007/relationships/media" Target="../media/media10.mov"/><Relationship Id="rId4" Type="http://schemas.openxmlformats.org/officeDocument/2006/relationships/image" Target="../media/image27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1270000" y="4191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What is H₂ doing in the Chromosphere?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1270000" y="38989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Sarah A. Jaeggli</a:t>
            </a:r>
            <a:endParaRPr sz="36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Montana State University</a:t>
            </a:r>
          </a:p>
        </p:txBody>
      </p:sp>
      <p:pic>
        <p:nvPicPr>
          <p:cNvPr id="44" name="iri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4250" y="7253431"/>
            <a:ext cx="2527301" cy="1838038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1930400" y="5397500"/>
            <a:ext cx="914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28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with P. Judge, F. Delgado, H. Uitenbroek, and the IRIS Team</a:t>
            </a:r>
          </a:p>
        </p:txBody>
      </p:sp>
      <p:pic>
        <p:nvPicPr>
          <p:cNvPr id="46" name="msu_logo_vertcmyk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100" y="7493000"/>
            <a:ext cx="1943298" cy="135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Line Identifications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Previous IDs</a:t>
            </a:r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xfrm>
            <a:off x="1270000" y="2235200"/>
            <a:ext cx="10464800" cy="6870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648970" indent="-417195" defTabSz="426466">
              <a:spcBef>
                <a:spcPts val="17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06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Krishna Swamy (1975)</a:t>
            </a:r>
            <a:endParaRPr sz="306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 marL="973455" indent="-417195" defTabSz="426466">
              <a:spcBef>
                <a:spcPts val="17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06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predicted, but current instruments had insufficient resolution</a:t>
            </a:r>
            <a:endParaRPr sz="306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48970" indent="-417195" defTabSz="426466">
              <a:spcBef>
                <a:spcPts val="17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06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Jordan (1977,1978), Bartoe (1979)</a:t>
            </a:r>
            <a:endParaRPr sz="306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 marL="973455" indent="-417195" defTabSz="426466">
              <a:spcBef>
                <a:spcPts val="17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06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First identifications in the solar atmosphere with HRTS</a:t>
            </a:r>
            <a:endParaRPr sz="306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48970" indent="-417195" defTabSz="426466">
              <a:spcBef>
                <a:spcPts val="17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06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Sandlin (1986)</a:t>
            </a:r>
            <a:endParaRPr sz="306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 marL="973455" indent="-417195" defTabSz="426466">
              <a:spcBef>
                <a:spcPts val="17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06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HRTS and Skylab ATM</a:t>
            </a:r>
            <a:endParaRPr sz="306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48970" indent="-417195" defTabSz="426466">
              <a:spcBef>
                <a:spcPts val="17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06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Curdt (1999,2004)</a:t>
            </a:r>
            <a:endParaRPr sz="306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 marL="973455" indent="-417195" defTabSz="426466">
              <a:spcBef>
                <a:spcPts val="17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06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SUMER, no new identifications (they actually left a few out)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Now there’s IRIS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xfrm>
            <a:off x="957954" y="2235200"/>
            <a:ext cx="6606494" cy="6870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indent="0" defTabSz="438150">
              <a:spcBef>
                <a:spcPts val="1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15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Interface Region Imaging Spectrograph</a:t>
            </a:r>
            <a:endParaRPr sz="315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66750" indent="-428625" defTabSz="438150">
              <a:spcBef>
                <a:spcPts val="18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15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0.33”-0.4” resolution</a:t>
            </a:r>
            <a:endParaRPr sz="315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66750" indent="-428625" defTabSz="438150">
              <a:spcBef>
                <a:spcPts val="18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15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Nyquist limited spectral resolution 26-53 mÅ</a:t>
            </a:r>
            <a:endParaRPr sz="315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66750" indent="-428625" defTabSz="438150">
              <a:spcBef>
                <a:spcPts val="18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15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1-30 sec cadence</a:t>
            </a:r>
            <a:endParaRPr sz="315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66750" indent="-428625" defTabSz="438150">
              <a:spcBef>
                <a:spcPts val="18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15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1332-1356 Å (C II, Fe XXI), 1389-1407 Å (Si IV, O IV), 2783-2834 Å (Mg II)</a:t>
            </a:r>
            <a:endParaRPr sz="315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66750" indent="-428625" defTabSz="438150">
              <a:spcBef>
                <a:spcPts val="18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15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4 channel context imager</a:t>
            </a:r>
            <a:endParaRPr sz="315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66750" indent="-428625" defTabSz="438150">
              <a:spcBef>
                <a:spcPts val="18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15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175”x175” FOV</a:t>
            </a:r>
          </a:p>
        </p:txBody>
      </p:sp>
      <p:pic>
        <p:nvPicPr>
          <p:cNvPr id="121" name="IRI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6124" y="2258784"/>
            <a:ext cx="4920817" cy="6823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140131_SJI1330 (Converted)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20977" y="-146541"/>
            <a:ext cx="5638341" cy="5071872"/>
          </a:xfrm>
          <a:prstGeom prst="rect">
            <a:avLst/>
          </a:prstGeom>
        </p:spPr>
      </p:pic>
      <p:pic>
        <p:nvPicPr>
          <p:cNvPr id="124" name="20140131_SJI1400 (Converted).mov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545482" y="-146541"/>
            <a:ext cx="5638341" cy="5071872"/>
          </a:xfrm>
          <a:prstGeom prst="rect">
            <a:avLst/>
          </a:prstGeom>
        </p:spPr>
      </p:pic>
      <p:pic>
        <p:nvPicPr>
          <p:cNvPr id="125" name="20140131_SJI2796 (Converted).mov"/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820977" y="4828269"/>
            <a:ext cx="5638341" cy="5071872"/>
          </a:xfrm>
          <a:prstGeom prst="rect">
            <a:avLst/>
          </a:prstGeom>
        </p:spPr>
      </p:pic>
      <p:pic>
        <p:nvPicPr>
          <p:cNvPr id="126" name="20140131_SJI2832 (Converted).mov"/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6545482" y="4828269"/>
            <a:ext cx="5638341" cy="5071872"/>
          </a:xfrm>
          <a:prstGeom prst="rect">
            <a:avLst/>
          </a:prstGeom>
        </p:spPr>
      </p:pic>
      <p:sp>
        <p:nvSpPr>
          <p:cNvPr id="127" name="Shape 127"/>
          <p:cNvSpPr/>
          <p:nvPr/>
        </p:nvSpPr>
        <p:spPr>
          <a:xfrm>
            <a:off x="9929190" y="4980976"/>
            <a:ext cx="3185186" cy="1006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rPr>
              <a:t>2832 Å Mg II wing</a:t>
            </a:r>
            <a:endParaRPr sz="2900">
              <a:solidFill>
                <a:srgbClr val="D45954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rPr>
              <a:t>6,000 K</a:t>
            </a:r>
          </a:p>
        </p:txBody>
      </p:sp>
      <p:sp>
        <p:nvSpPr>
          <p:cNvPr id="128" name="Shape 128"/>
          <p:cNvSpPr/>
          <p:nvPr/>
        </p:nvSpPr>
        <p:spPr>
          <a:xfrm>
            <a:off x="-10542" y="4980976"/>
            <a:ext cx="3103055" cy="1006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rPr>
              <a:t>2796 Å Mg II core</a:t>
            </a:r>
            <a:endParaRPr sz="2900">
              <a:solidFill>
                <a:srgbClr val="D45954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rPr>
              <a:t>15,000 K</a:t>
            </a:r>
          </a:p>
        </p:txBody>
      </p:sp>
      <p:sp>
        <p:nvSpPr>
          <p:cNvPr id="129" name="Shape 129"/>
          <p:cNvSpPr/>
          <p:nvPr/>
        </p:nvSpPr>
        <p:spPr>
          <a:xfrm>
            <a:off x="118193" y="199387"/>
            <a:ext cx="2131969" cy="1006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rPr>
              <a:t>1330 Å C II</a:t>
            </a:r>
            <a:endParaRPr sz="2900">
              <a:solidFill>
                <a:srgbClr val="D45954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rPr>
              <a:t>30,000 K</a:t>
            </a:r>
          </a:p>
        </p:txBody>
      </p:sp>
      <p:sp>
        <p:nvSpPr>
          <p:cNvPr id="130" name="Shape 130"/>
          <p:cNvSpPr/>
          <p:nvPr/>
        </p:nvSpPr>
        <p:spPr>
          <a:xfrm>
            <a:off x="10783943" y="199387"/>
            <a:ext cx="2223187" cy="1006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rPr>
              <a:t>1400 Å Si IV</a:t>
            </a:r>
            <a:endParaRPr sz="2900">
              <a:solidFill>
                <a:srgbClr val="D45954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rPr>
              <a:t>65,000 K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mediacall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afterEffect" presetClass="mediacall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video>
            <p:video fullScrn="0">
              <p:cMediaNode mute="0" showWhenStopped="1" numSld="1" vol="100000">
                <p:cTn id="18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20140131_NUV (Converted)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09354" y="6382723"/>
            <a:ext cx="8786092" cy="3332657"/>
          </a:xfrm>
          <a:prstGeom prst="rect">
            <a:avLst/>
          </a:prstGeom>
        </p:spPr>
      </p:pic>
      <p:pic>
        <p:nvPicPr>
          <p:cNvPr id="133" name="20140131_FUV1 (Converted).mov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2048760" y="99730"/>
            <a:ext cx="8907280" cy="3332656"/>
          </a:xfrm>
          <a:prstGeom prst="rect">
            <a:avLst/>
          </a:prstGeom>
        </p:spPr>
      </p:pic>
      <p:pic>
        <p:nvPicPr>
          <p:cNvPr id="134" name="20140131_FUV2 (Converted).mov"/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2087713" y="3210472"/>
            <a:ext cx="8829373" cy="3332656"/>
          </a:xfrm>
          <a:prstGeom prst="rect">
            <a:avLst/>
          </a:prstGeom>
        </p:spPr>
      </p:pic>
      <p:sp>
        <p:nvSpPr>
          <p:cNvPr id="135" name="Shape 135"/>
          <p:cNvSpPr/>
          <p:nvPr/>
        </p:nvSpPr>
        <p:spPr>
          <a:xfrm>
            <a:off x="30550" y="208581"/>
            <a:ext cx="2223186" cy="549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</a:rPr>
              <a:t>1332-1356 Å</a:t>
            </a:r>
          </a:p>
        </p:txBody>
      </p:sp>
      <p:sp>
        <p:nvSpPr>
          <p:cNvPr id="136" name="Shape 136"/>
          <p:cNvSpPr/>
          <p:nvPr/>
        </p:nvSpPr>
        <p:spPr>
          <a:xfrm>
            <a:off x="30550" y="3291604"/>
            <a:ext cx="2223186" cy="549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</a:rPr>
              <a:t>1389-1407 Å</a:t>
            </a:r>
          </a:p>
        </p:txBody>
      </p:sp>
      <p:sp>
        <p:nvSpPr>
          <p:cNvPr id="137" name="Shape 137"/>
          <p:cNvSpPr/>
          <p:nvPr/>
        </p:nvSpPr>
        <p:spPr>
          <a:xfrm>
            <a:off x="30550" y="6578683"/>
            <a:ext cx="2223186" cy="549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D45954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D45954"/>
                </a:solidFill>
              </a:rPr>
              <a:t>2783-2834 Å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mediacall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0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3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734243" y="1955800"/>
            <a:ext cx="11531601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b="1"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IRIS FUV short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Wavelength, Branch (J), v', v'', Exciting Species, Source, Comments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5EC00"/>
                </a:solidFill>
                <a:latin typeface="Optima"/>
                <a:ea typeface="Optima"/>
                <a:cs typeface="Optima"/>
                <a:sym typeface="Optima"/>
              </a:rPr>
              <a:t>1333.48	R0	0	4	Si IV		Bartoe79	in flare and sunspot spectra</a:t>
            </a:r>
            <a:endParaRPr sz="2000">
              <a:solidFill>
                <a:srgbClr val="F5EC00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1333.80	R1	0	4	Si IV, Si IV	Bartoe79	in flare and sunspot spectra, blended with S I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1337.47	R3	0	4	...		       Bartoe79	in light bridge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5EC00"/>
                </a:solidFill>
                <a:latin typeface="Optima"/>
                <a:ea typeface="Optima"/>
                <a:cs typeface="Optima"/>
                <a:sym typeface="Optima"/>
              </a:rPr>
              <a:t>1338.57	P2	0	4	Si IV		Bartoe79	in flare and sunspot spectra, not O IV</a:t>
            </a:r>
            <a:endParaRPr sz="2000">
              <a:solidFill>
                <a:srgbClr val="F5EC00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1340.79	R4	0	4	O IV		Bartoe79	in light bridge, flare, and sunspot spectra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1342.26	P3	0	4	Si IV, Si IV	Bartoe79	in flare and sunspot spectra, blended with Ni II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1342.88	P7	1	4	O IV		Jordan78	weak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1345.05	R0	2	5	...	             Bartoe79	in flare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1345.09	R5	0	4	O IV		Bartoe79	in light bridge, flare, and sunspot spectra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5EC00"/>
                </a:solidFill>
                <a:latin typeface="Optima"/>
                <a:ea typeface="Optima"/>
                <a:cs typeface="Optima"/>
                <a:sym typeface="Optima"/>
              </a:rPr>
              <a:t>1346.91	P4	0	4	OIV		       Bartoe79	in light bridge</a:t>
            </a:r>
            <a:endParaRPr sz="2000">
              <a:solidFill>
                <a:srgbClr val="F5EC00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1352.51	P5	0	4	OIV		       Bartoe79	in light bridge, flare, and sunspot spectra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1356.49	R7	0	4	...		       Bartoe79	in light bridge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1358.01	P4	2	5	...		       Bartoe79	in flare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b="1"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IRIS FUV long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Wavelength, Branch (J), v', v'', Exciting Species, Source, Comments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1393.47	P10	0	4	C II		       Jordan78	blended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5EC00"/>
                </a:solidFill>
                <a:latin typeface="Optima"/>
                <a:ea typeface="Optima"/>
                <a:cs typeface="Optima"/>
                <a:sym typeface="Optima"/>
              </a:rPr>
              <a:t>1395.20	R2	0	5	C II, O IV	Bartoe79	in flare</a:t>
            </a:r>
            <a:endParaRPr sz="2000">
              <a:solidFill>
                <a:srgbClr val="F5EC00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1396.22	P1	0	5	...		       Bartoe79	in flare and sunspot spectra, blended w/ Fe II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1397.42	R3	0	5	...		       Bartoe79	in flare and sunspot spectra, blended w/ Fe II?</a:t>
            </a:r>
            <a:endParaRPr sz="20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5EC00"/>
                </a:solidFill>
                <a:latin typeface="Optima"/>
                <a:ea typeface="Optima"/>
                <a:cs typeface="Optima"/>
                <a:sym typeface="Optima"/>
              </a:rPr>
              <a:t>1398.96	P2	0	5	Si IV		Bartoe79	in flare and sunspot spectra</a:t>
            </a:r>
            <a:endParaRPr sz="2000">
              <a:solidFill>
                <a:srgbClr val="F5EC00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algn="l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5EC00"/>
                </a:solidFill>
                <a:latin typeface="Optima"/>
                <a:ea typeface="Optima"/>
                <a:cs typeface="Optima"/>
                <a:sym typeface="Optima"/>
              </a:rPr>
              <a:t>1403.98	P11	0	4	O V		       Bartoe79	in light bridge, flare, and sunspot spectra</a:t>
            </a:r>
          </a:p>
        </p:txBody>
      </p:sp>
      <p:sp>
        <p:nvSpPr>
          <p:cNvPr id="140" name="Shape 140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397256">
              <a:defRPr sz="4896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96">
                <a:solidFill>
                  <a:srgbClr val="FFFFFF"/>
                </a:solidFill>
              </a:rPr>
              <a:t>Previously observed lines in the IRIS range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87391" y="2071232"/>
            <a:ext cx="12630019" cy="7505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143" name="lymanband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618" y="2157431"/>
            <a:ext cx="10302113" cy="7358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>
            <p:ph type="title" idx="4294967295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sz="72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All possible lines</a:t>
            </a:r>
          </a:p>
        </p:txBody>
      </p:sp>
      <p:sp>
        <p:nvSpPr>
          <p:cNvPr id="145" name="Shape 145"/>
          <p:cNvSpPr/>
          <p:nvPr/>
        </p:nvSpPr>
        <p:spPr>
          <a:xfrm rot="20493413">
            <a:off x="10245899" y="1009000"/>
            <a:ext cx="2750363" cy="73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~10 lines/Å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zoo_plot_fuv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1375" y="1478962"/>
            <a:ext cx="13591350" cy="679567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6003328" y="6780744"/>
            <a:ext cx="3186342" cy="362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C flare loop w/ strong continuum</a:t>
            </a:r>
          </a:p>
        </p:txBody>
      </p:sp>
      <p:sp>
        <p:nvSpPr>
          <p:cNvPr id="149" name="Shape 149"/>
          <p:cNvSpPr/>
          <p:nvPr/>
        </p:nvSpPr>
        <p:spPr>
          <a:xfrm>
            <a:off x="6483382" y="5966488"/>
            <a:ext cx="2226234" cy="36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absorption during flare</a:t>
            </a:r>
          </a:p>
        </p:txBody>
      </p:sp>
      <p:sp>
        <p:nvSpPr>
          <p:cNvPr id="150" name="Shape 150"/>
          <p:cNvSpPr/>
          <p:nvPr/>
        </p:nvSpPr>
        <p:spPr>
          <a:xfrm>
            <a:off x="6501301" y="5540294"/>
            <a:ext cx="2190396" cy="36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non-local illumination</a:t>
            </a:r>
          </a:p>
        </p:txBody>
      </p:sp>
      <p:sp>
        <p:nvSpPr>
          <p:cNvPr id="151" name="Shape 151"/>
          <p:cNvSpPr/>
          <p:nvPr/>
        </p:nvSpPr>
        <p:spPr>
          <a:xfrm>
            <a:off x="7185273" y="3129358"/>
            <a:ext cx="822453" cy="36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sunspot</a:t>
            </a:r>
          </a:p>
        </p:txBody>
      </p:sp>
      <p:sp>
        <p:nvSpPr>
          <p:cNvPr id="152" name="Shape 152"/>
          <p:cNvSpPr/>
          <p:nvPr/>
        </p:nvSpPr>
        <p:spPr>
          <a:xfrm flipV="1">
            <a:off x="3314700" y="2741333"/>
            <a:ext cx="0" cy="648318"/>
          </a:xfrm>
          <a:prstGeom prst="line">
            <a:avLst/>
          </a:prstGeom>
          <a:ln w="127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3" name="Shape 153"/>
          <p:cNvSpPr/>
          <p:nvPr/>
        </p:nvSpPr>
        <p:spPr>
          <a:xfrm>
            <a:off x="3414780" y="2897505"/>
            <a:ext cx="570968" cy="287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FFFFFF"/>
                </a:solidFill>
              </a:rPr>
              <a:t>umbra</a:t>
            </a:r>
          </a:p>
        </p:txBody>
      </p:sp>
      <p:sp>
        <p:nvSpPr>
          <p:cNvPr id="154" name="Shape 154"/>
          <p:cNvSpPr/>
          <p:nvPr/>
        </p:nvSpPr>
        <p:spPr>
          <a:xfrm>
            <a:off x="6927704" y="4777251"/>
            <a:ext cx="1337590" cy="36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“microflares”</a:t>
            </a:r>
          </a:p>
        </p:txBody>
      </p:sp>
      <p:sp>
        <p:nvSpPr>
          <p:cNvPr id="155" name="Shape 155"/>
          <p:cNvSpPr/>
          <p:nvPr/>
        </p:nvSpPr>
        <p:spPr>
          <a:xfrm>
            <a:off x="5704090" y="680379"/>
            <a:ext cx="1596620" cy="73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/>
            </a:pPr>
            <a:r>
              <a:rPr sz="4200"/>
              <a:t>FUV 1</a:t>
            </a:r>
          </a:p>
        </p:txBody>
      </p:sp>
      <p:grpSp>
        <p:nvGrpSpPr>
          <p:cNvPr id="167" name="Group 167"/>
          <p:cNvGrpSpPr/>
          <p:nvPr/>
        </p:nvGrpSpPr>
        <p:grpSpPr>
          <a:xfrm>
            <a:off x="1088432" y="4381056"/>
            <a:ext cx="10101677" cy="2996329"/>
            <a:chOff x="0" y="0"/>
            <a:chExt cx="10101675" cy="2996327"/>
          </a:xfrm>
        </p:grpSpPr>
        <p:sp>
          <p:nvSpPr>
            <p:cNvPr id="156" name="Shape 156"/>
            <p:cNvSpPr/>
            <p:nvPr/>
          </p:nvSpPr>
          <p:spPr>
            <a:xfrm>
              <a:off x="0" y="0"/>
              <a:ext cx="135261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57" name="Shape 157"/>
            <p:cNvSpPr/>
            <p:nvPr/>
          </p:nvSpPr>
          <p:spPr>
            <a:xfrm>
              <a:off x="2375814" y="0"/>
              <a:ext cx="135261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58" name="Shape 158"/>
            <p:cNvSpPr/>
            <p:nvPr/>
          </p:nvSpPr>
          <p:spPr>
            <a:xfrm>
              <a:off x="2690338" y="0"/>
              <a:ext cx="135262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59" name="Shape 159"/>
            <p:cNvSpPr/>
            <p:nvPr/>
          </p:nvSpPr>
          <p:spPr>
            <a:xfrm>
              <a:off x="3248101" y="0"/>
              <a:ext cx="135262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0" name="Shape 160"/>
            <p:cNvSpPr/>
            <p:nvPr/>
          </p:nvSpPr>
          <p:spPr>
            <a:xfrm>
              <a:off x="4220912" y="0"/>
              <a:ext cx="135262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1" name="Shape 161"/>
            <p:cNvSpPr/>
            <p:nvPr/>
          </p:nvSpPr>
          <p:spPr>
            <a:xfrm>
              <a:off x="5776886" y="0"/>
              <a:ext cx="208597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2" name="Shape 162"/>
            <p:cNvSpPr/>
            <p:nvPr/>
          </p:nvSpPr>
          <p:spPr>
            <a:xfrm>
              <a:off x="6307046" y="0"/>
              <a:ext cx="135261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3" name="Shape 163"/>
            <p:cNvSpPr/>
            <p:nvPr/>
          </p:nvSpPr>
          <p:spPr>
            <a:xfrm>
              <a:off x="6676437" y="0"/>
              <a:ext cx="135261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4" name="Shape 164"/>
            <p:cNvSpPr/>
            <p:nvPr/>
          </p:nvSpPr>
          <p:spPr>
            <a:xfrm>
              <a:off x="8439112" y="0"/>
              <a:ext cx="135261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5" name="Shape 165"/>
            <p:cNvSpPr/>
            <p:nvPr/>
          </p:nvSpPr>
          <p:spPr>
            <a:xfrm>
              <a:off x="9202763" y="0"/>
              <a:ext cx="135261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6" name="Shape 166"/>
            <p:cNvSpPr/>
            <p:nvPr/>
          </p:nvSpPr>
          <p:spPr>
            <a:xfrm>
              <a:off x="9966414" y="0"/>
              <a:ext cx="135262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zoo_plot_fuv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200" y="1479550"/>
            <a:ext cx="13589000" cy="679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1075728" y="6780744"/>
            <a:ext cx="3186342" cy="362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C flare loop w/ strong continuum</a:t>
            </a:r>
          </a:p>
        </p:txBody>
      </p:sp>
      <p:sp>
        <p:nvSpPr>
          <p:cNvPr id="171" name="Shape 171"/>
          <p:cNvSpPr/>
          <p:nvPr/>
        </p:nvSpPr>
        <p:spPr>
          <a:xfrm>
            <a:off x="1555782" y="5966488"/>
            <a:ext cx="2226235" cy="36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absorption during flare</a:t>
            </a:r>
          </a:p>
        </p:txBody>
      </p:sp>
      <p:sp>
        <p:nvSpPr>
          <p:cNvPr id="172" name="Shape 172"/>
          <p:cNvSpPr/>
          <p:nvPr/>
        </p:nvSpPr>
        <p:spPr>
          <a:xfrm>
            <a:off x="1573702" y="5540294"/>
            <a:ext cx="2190395" cy="36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non-local illumination</a:t>
            </a:r>
          </a:p>
        </p:txBody>
      </p:sp>
      <p:sp>
        <p:nvSpPr>
          <p:cNvPr id="173" name="Shape 173"/>
          <p:cNvSpPr/>
          <p:nvPr/>
        </p:nvSpPr>
        <p:spPr>
          <a:xfrm>
            <a:off x="2257673" y="3129358"/>
            <a:ext cx="822453" cy="36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sunspot</a:t>
            </a:r>
          </a:p>
        </p:txBody>
      </p:sp>
      <p:sp>
        <p:nvSpPr>
          <p:cNvPr id="174" name="Shape 174"/>
          <p:cNvSpPr/>
          <p:nvPr/>
        </p:nvSpPr>
        <p:spPr>
          <a:xfrm flipV="1">
            <a:off x="6672116" y="2741333"/>
            <a:ext cx="1" cy="648318"/>
          </a:xfrm>
          <a:prstGeom prst="line">
            <a:avLst/>
          </a:prstGeom>
          <a:ln w="127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5" name="Shape 175"/>
          <p:cNvSpPr/>
          <p:nvPr/>
        </p:nvSpPr>
        <p:spPr>
          <a:xfrm>
            <a:off x="5969943" y="2897505"/>
            <a:ext cx="570967" cy="287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FFFFFF"/>
                </a:solidFill>
              </a:rPr>
              <a:t>umbra</a:t>
            </a:r>
          </a:p>
        </p:txBody>
      </p:sp>
      <p:sp>
        <p:nvSpPr>
          <p:cNvPr id="176" name="Shape 176"/>
          <p:cNvSpPr/>
          <p:nvPr/>
        </p:nvSpPr>
        <p:spPr>
          <a:xfrm>
            <a:off x="2000104" y="4796948"/>
            <a:ext cx="1337590" cy="362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“microflares”</a:t>
            </a:r>
          </a:p>
        </p:txBody>
      </p:sp>
      <p:sp>
        <p:nvSpPr>
          <p:cNvPr id="177" name="Shape 177"/>
          <p:cNvSpPr/>
          <p:nvPr/>
        </p:nvSpPr>
        <p:spPr>
          <a:xfrm>
            <a:off x="5704090" y="680379"/>
            <a:ext cx="1596620" cy="73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/>
            </a:pPr>
            <a:r>
              <a:rPr sz="4200"/>
              <a:t>FUV 2</a:t>
            </a:r>
          </a:p>
        </p:txBody>
      </p:sp>
      <p:grpSp>
        <p:nvGrpSpPr>
          <p:cNvPr id="186" name="Group 186"/>
          <p:cNvGrpSpPr/>
          <p:nvPr/>
        </p:nvGrpSpPr>
        <p:grpSpPr>
          <a:xfrm>
            <a:off x="4494317" y="4401382"/>
            <a:ext cx="7415731" cy="3008424"/>
            <a:chOff x="0" y="0"/>
            <a:chExt cx="7415729" cy="3008423"/>
          </a:xfrm>
        </p:grpSpPr>
        <p:sp>
          <p:nvSpPr>
            <p:cNvPr id="178" name="Shape 178"/>
            <p:cNvSpPr/>
            <p:nvPr/>
          </p:nvSpPr>
          <p:spPr>
            <a:xfrm>
              <a:off x="0" y="12095"/>
              <a:ext cx="135261" cy="2996329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30480" y="0"/>
              <a:ext cx="135261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80" name="Shape 180"/>
            <p:cNvSpPr/>
            <p:nvPr/>
          </p:nvSpPr>
          <p:spPr>
            <a:xfrm>
              <a:off x="673660" y="0"/>
              <a:ext cx="208597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16840" y="0"/>
              <a:ext cx="208597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119716" y="0"/>
              <a:ext cx="135262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83" name="Shape 183"/>
            <p:cNvSpPr/>
            <p:nvPr/>
          </p:nvSpPr>
          <p:spPr>
            <a:xfrm>
              <a:off x="5210014" y="0"/>
              <a:ext cx="135262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84" name="Shape 184"/>
            <p:cNvSpPr/>
            <p:nvPr/>
          </p:nvSpPr>
          <p:spPr>
            <a:xfrm>
              <a:off x="6302259" y="0"/>
              <a:ext cx="135261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85" name="Shape 185"/>
            <p:cNvSpPr/>
            <p:nvPr/>
          </p:nvSpPr>
          <p:spPr>
            <a:xfrm>
              <a:off x="7280468" y="0"/>
              <a:ext cx="135262" cy="2996328"/>
            </a:xfrm>
            <a:prstGeom prst="rect">
              <a:avLst/>
            </a:prstGeom>
            <a:noFill/>
            <a:ln w="952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Making sense of H₂ observations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Background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496570">
              <a:defRPr sz="714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140">
                <a:solidFill>
                  <a:srgbClr val="FFFFFF"/>
                </a:solidFill>
              </a:rPr>
              <a:t>Observations with SUMER</a:t>
            </a:r>
          </a:p>
        </p:txBody>
      </p:sp>
      <p:sp>
        <p:nvSpPr>
          <p:cNvPr id="191" name="Shape 191"/>
          <p:cNvSpPr/>
          <p:nvPr>
            <p:ph type="body" idx="1"/>
          </p:nvPr>
        </p:nvSpPr>
        <p:spPr>
          <a:xfrm>
            <a:off x="757546" y="5645151"/>
            <a:ext cx="6451601" cy="38354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indent="0" defTabSz="397256">
              <a:spcBef>
                <a:spcPts val="1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5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From 18 March 1999 sunspot "reference spectrum”:</a:t>
            </a:r>
            <a:endParaRPr sz="285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04520" indent="-388620" defTabSz="397256">
              <a:spcBef>
                <a:spcPts val="16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5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Schuhle (1999)—confirmed branching ratios from common upper levels</a:t>
            </a:r>
            <a:endParaRPr sz="285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604520" indent="-388620" defTabSz="397256">
              <a:spcBef>
                <a:spcPts val="16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85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Kuhn (2006)—inferred the existence of a diffusion-driven neutral wind</a:t>
            </a:r>
          </a:p>
        </p:txBody>
      </p:sp>
      <p:grpSp>
        <p:nvGrpSpPr>
          <p:cNvPr id="194" name="Group 194"/>
          <p:cNvGrpSpPr/>
          <p:nvPr/>
        </p:nvGrpSpPr>
        <p:grpSpPr>
          <a:xfrm>
            <a:off x="2162712" y="1797944"/>
            <a:ext cx="8686805" cy="3569476"/>
            <a:chOff x="0" y="0"/>
            <a:chExt cx="8686803" cy="3569474"/>
          </a:xfrm>
        </p:grpSpPr>
        <p:pic>
          <p:nvPicPr>
            <p:cNvPr id="192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560544" y="3341"/>
              <a:ext cx="4126260" cy="3566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90181" cy="3554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7" name="Group 197"/>
          <p:cNvGrpSpPr/>
          <p:nvPr/>
        </p:nvGrpSpPr>
        <p:grpSpPr>
          <a:xfrm>
            <a:off x="7540677" y="5664200"/>
            <a:ext cx="5197427" cy="3797304"/>
            <a:chOff x="0" y="0"/>
            <a:chExt cx="5197426" cy="3797303"/>
          </a:xfrm>
        </p:grpSpPr>
        <p:sp>
          <p:nvSpPr>
            <p:cNvPr id="195" name="Shape 195"/>
            <p:cNvSpPr/>
            <p:nvPr/>
          </p:nvSpPr>
          <p:spPr>
            <a:xfrm>
              <a:off x="0" y="0"/>
              <a:ext cx="5197422" cy="37973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96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7427" cy="3797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61647" y="119171"/>
            <a:ext cx="11569701" cy="9105901"/>
          </a:xfrm>
          <a:prstGeom prst="roundRect">
            <a:avLst>
              <a:gd name="adj" fmla="val 2092"/>
            </a:avLst>
          </a:prstGeom>
          <a:solidFill>
            <a:srgbClr val="FFFFFF"/>
          </a:solidFill>
          <a:ln w="38100">
            <a:solidFill>
              <a:srgbClr val="A9A9A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0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6660" y="25400"/>
            <a:ext cx="9604004" cy="440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3697" y="4118269"/>
            <a:ext cx="9613901" cy="5108282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8225364" y="9220200"/>
            <a:ext cx="4773217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figures from Labrosse et al. (2007)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496570">
              <a:defRPr sz="714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140">
                <a:solidFill>
                  <a:srgbClr val="FFFFFF"/>
                </a:solidFill>
              </a:rPr>
              <a:t>Observations with SUMER</a:t>
            </a:r>
          </a:p>
        </p:txBody>
      </p:sp>
      <p:sp>
        <p:nvSpPr>
          <p:cNvPr id="205" name="Shape 205"/>
          <p:cNvSpPr/>
          <p:nvPr>
            <p:ph type="body" idx="1"/>
          </p:nvPr>
        </p:nvSpPr>
        <p:spPr>
          <a:xfrm>
            <a:off x="4868364" y="1934587"/>
            <a:ext cx="7791232" cy="246124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807357" indent="-489857">
              <a:buSzPct val="100000"/>
              <a:defRPr sz="36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Innes (2008)—excitation of H₂ 1119.1 Å by micro-flares, coincident with x-rays</a:t>
            </a:r>
          </a:p>
        </p:txBody>
      </p:sp>
      <p:sp>
        <p:nvSpPr>
          <p:cNvPr id="206" name="Shape 206"/>
          <p:cNvSpPr/>
          <p:nvPr/>
        </p:nvSpPr>
        <p:spPr>
          <a:xfrm>
            <a:off x="11049558" y="5429249"/>
            <a:ext cx="189342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/>
            <a:r>
              <a:t>Innes (2008) fig.1</a:t>
            </a:r>
          </a:p>
        </p:txBody>
      </p:sp>
      <p:sp>
        <p:nvSpPr>
          <p:cNvPr id="207" name="Shape 207"/>
          <p:cNvSpPr/>
          <p:nvPr/>
        </p:nvSpPr>
        <p:spPr>
          <a:xfrm>
            <a:off x="263940" y="8845852"/>
            <a:ext cx="22491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Innes (2008) fig.1 &amp; 2</a:t>
            </a:r>
          </a:p>
        </p:txBody>
      </p:sp>
      <p:grpSp>
        <p:nvGrpSpPr>
          <p:cNvPr id="210" name="Group 210"/>
          <p:cNvGrpSpPr/>
          <p:nvPr/>
        </p:nvGrpSpPr>
        <p:grpSpPr>
          <a:xfrm>
            <a:off x="2550404" y="4425416"/>
            <a:ext cx="10578567" cy="5771234"/>
            <a:chOff x="0" y="0"/>
            <a:chExt cx="10578565" cy="5771232"/>
          </a:xfrm>
        </p:grpSpPr>
        <p:pic>
          <p:nvPicPr>
            <p:cNvPr id="208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5895" y="0"/>
              <a:ext cx="9989095" cy="34607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441850"/>
              <a:ext cx="10578566" cy="2329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1" name="innes_2008_fig1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55328" y="1742124"/>
            <a:ext cx="4883458" cy="3987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20140329_173537_ssmovie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04519" y="1662480"/>
            <a:ext cx="8995762" cy="8082130"/>
          </a:xfrm>
          <a:prstGeom prst="rect">
            <a:avLst/>
          </a:prstGeom>
        </p:spPr>
      </p:pic>
      <p:sp>
        <p:nvSpPr>
          <p:cNvPr id="216" name="Shape 216"/>
          <p:cNvSpPr/>
          <p:nvPr>
            <p:ph type="title" idx="4294967295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78358">
              <a:defRPr sz="8316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316">
                <a:solidFill>
                  <a:srgbClr val="FFFFFF"/>
                </a:solidFill>
              </a:rPr>
              <a:t>Observations with IRIS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20140329_173537_amp_movie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699" y="678611"/>
            <a:ext cx="12979401" cy="8396378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20140329_173537_vel_movie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699" y="678611"/>
            <a:ext cx="12979401" cy="8396378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187390" y="1665149"/>
            <a:ext cx="12630019" cy="78561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23" name="20140329_173537_H2vH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684607"/>
            <a:ext cx="12700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20140329_173537_SIvH2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5452071"/>
            <a:ext cx="12700000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187390" y="1665149"/>
            <a:ext cx="12630019" cy="78561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27" name="20140329_173537_ContvH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5667751"/>
            <a:ext cx="12700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20140329_173537_SiIVvH2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772695"/>
            <a:ext cx="12700000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187390" y="1665149"/>
            <a:ext cx="12630019" cy="78561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31" name="20140329_173537_VelvH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707640"/>
            <a:ext cx="12700000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484886">
              <a:defRPr sz="6972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972">
                <a:solidFill>
                  <a:srgbClr val="FFFFFF"/>
                </a:solidFill>
              </a:rPr>
              <a:t>Learning from observations</a:t>
            </a:r>
          </a:p>
        </p:txBody>
      </p:sp>
      <p:sp>
        <p:nvSpPr>
          <p:cNvPr id="234" name="Shape 234"/>
          <p:cNvSpPr/>
          <p:nvPr>
            <p:ph type="body" idx="1"/>
          </p:nvPr>
        </p:nvSpPr>
        <p:spPr>
          <a:xfrm>
            <a:off x="1270000" y="2235200"/>
            <a:ext cx="10464800" cy="6870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853439" indent="-548640" defTabSz="560831">
              <a:spcBef>
                <a:spcPts val="23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4032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H₂ emission depends very strongly on radiation input</a:t>
            </a:r>
            <a:endParaRPr sz="4032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853439" indent="-548640" defTabSz="560831">
              <a:spcBef>
                <a:spcPts val="23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4032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H₂ may respond to non-local radiation field, esp. during large flares</a:t>
            </a:r>
            <a:endParaRPr sz="4032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853439" indent="-548640" defTabSz="560831">
              <a:spcBef>
                <a:spcPts val="23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4032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H₂ is everywhere in the low chromosphere (but there might not be very much)</a:t>
            </a:r>
            <a:endParaRPr sz="4032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853439" indent="-548640" defTabSz="560831">
              <a:spcBef>
                <a:spcPts val="23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4032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H₂ velocities are photospheric in magnitude (but motion does not correlate well)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Importance</a:t>
            </a:r>
          </a:p>
        </p:txBody>
      </p:sp>
      <p:sp>
        <p:nvSpPr>
          <p:cNvPr id="51" name="Shape 51"/>
          <p:cNvSpPr/>
          <p:nvPr>
            <p:ph type="body" idx="1"/>
          </p:nvPr>
        </p:nvSpPr>
        <p:spPr>
          <a:xfrm>
            <a:off x="1270000" y="2235200"/>
            <a:ext cx="10464800" cy="6870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SzPct val="100000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Large quantities of molecular gas may exist in cool pockets of the photosphere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>
              <a:buSzPct val="100000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change the gas equation of state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>
              <a:buSzPct val="100000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provide an energy reservoir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>
              <a:buSzPct val="100000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decrease the number density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Modeling and synthesis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187391" y="2071232"/>
            <a:ext cx="12630019" cy="7505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3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39" y="3974518"/>
            <a:ext cx="6706212" cy="5606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8472" y="2077198"/>
            <a:ext cx="9592413" cy="3240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6099" y="5642498"/>
            <a:ext cx="5892061" cy="3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8082754" y="5310513"/>
            <a:ext cx="3879305" cy="42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/>
            </a:pPr>
            <a:r>
              <a:rPr sz="2100"/>
              <a:t>plots from Leenaarts et al. (2011)</a:t>
            </a:r>
          </a:p>
        </p:txBody>
      </p:sp>
      <p:sp>
        <p:nvSpPr>
          <p:cNvPr id="243" name="Shape 243"/>
          <p:cNvSpPr/>
          <p:nvPr>
            <p:ph type="title" idx="4294967295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338835">
              <a:defRPr sz="487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71">
                <a:solidFill>
                  <a:srgbClr val="FFFFFF"/>
                </a:solidFill>
              </a:rPr>
              <a:t>Simulating molecules in a dynamic chromosphere</a:t>
            </a:r>
          </a:p>
        </p:txBody>
      </p:sp>
      <p:sp>
        <p:nvSpPr>
          <p:cNvPr id="244" name="Shape 244"/>
          <p:cNvSpPr/>
          <p:nvPr/>
        </p:nvSpPr>
        <p:spPr>
          <a:xfrm>
            <a:off x="666916" y="2089993"/>
            <a:ext cx="5343856" cy="200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100">
                <a:latin typeface="Optima"/>
                <a:ea typeface="Optima"/>
                <a:cs typeface="Optima"/>
                <a:sym typeface="Optima"/>
              </a:rPr>
              <a:t>non-magnetic chromosphere</a:t>
            </a:r>
            <a:endParaRPr sz="3100">
              <a:latin typeface="Optima"/>
              <a:ea typeface="Optima"/>
              <a:cs typeface="Optima"/>
              <a:sym typeface="Optim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100">
                <a:latin typeface="Optima"/>
                <a:ea typeface="Optima"/>
                <a:cs typeface="Optima"/>
                <a:sym typeface="Optima"/>
              </a:rPr>
              <a:t>NLTE Hydrogen</a:t>
            </a:r>
            <a:endParaRPr sz="3100">
              <a:latin typeface="Optima"/>
              <a:ea typeface="Optima"/>
              <a:cs typeface="Optima"/>
              <a:sym typeface="Optim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100">
                <a:latin typeface="Optima"/>
                <a:ea typeface="Optima"/>
                <a:cs typeface="Optima"/>
                <a:sym typeface="Optima"/>
              </a:rPr>
              <a:t>non-equilibrium Hydrogen ionization and H₂ formation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391414">
              <a:defRPr sz="5628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28">
                <a:solidFill>
                  <a:srgbClr val="FFFFFF"/>
                </a:solidFill>
              </a:rPr>
              <a:t>Synthesis of H₂ with the RH code</a:t>
            </a:r>
          </a:p>
        </p:txBody>
      </p:sp>
      <p:sp>
        <p:nvSpPr>
          <p:cNvPr id="247" name="Shape 247"/>
          <p:cNvSpPr/>
          <p:nvPr>
            <p:ph type="body" idx="1"/>
          </p:nvPr>
        </p:nvSpPr>
        <p:spPr>
          <a:xfrm>
            <a:off x="800100" y="2413000"/>
            <a:ext cx="11404601" cy="685728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808990" indent="-520065" defTabSz="531622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822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RH = Rybicki-Hummer Radiative Transfer and Chemical Equilibrium code by Han Uitenbroek</a:t>
            </a:r>
            <a:endParaRPr sz="3822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808990" indent="-520065" defTabSz="531622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822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does not treat H₂ in non-LTE or consider radiative dissociation (and it might not be necessary)</a:t>
            </a:r>
            <a:endParaRPr sz="3822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808990" indent="-520065" defTabSz="531622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822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thus a kluge by Phil Judge:</a:t>
            </a:r>
            <a:endParaRPr sz="3822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 marL="1213485" indent="-520065" defTabSz="531622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822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use RH to solve for the detailed opacity</a:t>
            </a:r>
            <a:endParaRPr sz="3822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 marL="1213485" indent="-520065" defTabSz="531622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822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input a radiation field (scaled SUMER spectrum)</a:t>
            </a:r>
            <a:endParaRPr sz="3822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 marL="1213485" indent="-520065" defTabSz="531622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822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calculate H₂ intensity layer by layer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49148">
              <a:defRPr sz="7896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96">
                <a:solidFill>
                  <a:srgbClr val="FFFFFF"/>
                </a:solidFill>
              </a:rPr>
              <a:t>H₂ florescence revisited</a:t>
            </a:r>
          </a:p>
        </p:txBody>
      </p:sp>
      <p:sp>
        <p:nvSpPr>
          <p:cNvPr id="250" name="Shape 250"/>
          <p:cNvSpPr/>
          <p:nvPr>
            <p:ph type="body" idx="1"/>
          </p:nvPr>
        </p:nvSpPr>
        <p:spPr>
          <a:xfrm>
            <a:off x="1270000" y="2235200"/>
            <a:ext cx="10464800" cy="6870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253" name="Group 253"/>
          <p:cNvGrpSpPr/>
          <p:nvPr/>
        </p:nvGrpSpPr>
        <p:grpSpPr>
          <a:xfrm>
            <a:off x="1016000" y="2042565"/>
            <a:ext cx="10972800" cy="7433770"/>
            <a:chOff x="0" y="0"/>
            <a:chExt cx="10972800" cy="7433768"/>
          </a:xfrm>
        </p:grpSpPr>
        <p:sp>
          <p:nvSpPr>
            <p:cNvPr id="251" name="Shape 251"/>
            <p:cNvSpPr/>
            <p:nvPr/>
          </p:nvSpPr>
          <p:spPr>
            <a:xfrm>
              <a:off x="14966" y="28667"/>
              <a:ext cx="10785726" cy="74051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252" name="h2_figur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972800" cy="731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391414">
              <a:defRPr sz="5628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28">
                <a:solidFill>
                  <a:srgbClr val="FFFFFF"/>
                </a:solidFill>
              </a:rPr>
              <a:t>Synthesis of H₂ with the RH code</a:t>
            </a:r>
          </a:p>
        </p:txBody>
      </p:sp>
      <p:sp>
        <p:nvSpPr>
          <p:cNvPr id="256" name="Shape 256"/>
          <p:cNvSpPr/>
          <p:nvPr>
            <p:ph type="body" idx="1"/>
          </p:nvPr>
        </p:nvSpPr>
        <p:spPr>
          <a:xfrm>
            <a:off x="694039" y="2733733"/>
            <a:ext cx="4204175" cy="609919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791209" indent="-508634" defTabSz="519937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738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Lines are synthesized for three atmospheric models</a:t>
            </a:r>
            <a:endParaRPr sz="3738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791209" indent="-508634" defTabSz="519937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738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Arbitrarily scale radiation to simulate flaring conditions ( x 100)</a:t>
            </a:r>
          </a:p>
        </p:txBody>
      </p:sp>
      <p:sp>
        <p:nvSpPr>
          <p:cNvPr id="257" name="Shape 257"/>
          <p:cNvSpPr/>
          <p:nvPr/>
        </p:nvSpPr>
        <p:spPr>
          <a:xfrm>
            <a:off x="6457193" y="2290797"/>
            <a:ext cx="799135" cy="49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433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0433FF"/>
                </a:solidFill>
              </a:rPr>
              <a:t>COX</a:t>
            </a:r>
          </a:p>
        </p:txBody>
      </p:sp>
      <p:sp>
        <p:nvSpPr>
          <p:cNvPr id="258" name="Shape 258"/>
          <p:cNvSpPr/>
          <p:nvPr/>
        </p:nvSpPr>
        <p:spPr>
          <a:xfrm>
            <a:off x="7468189" y="2290797"/>
            <a:ext cx="921970" cy="49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26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2600"/>
                </a:solidFill>
              </a:rPr>
              <a:t>VALC</a:t>
            </a:r>
          </a:p>
        </p:txBody>
      </p:sp>
      <p:sp>
        <p:nvSpPr>
          <p:cNvPr id="259" name="Shape 259"/>
          <p:cNvSpPr/>
          <p:nvPr/>
        </p:nvSpPr>
        <p:spPr>
          <a:xfrm>
            <a:off x="8573633" y="2290797"/>
            <a:ext cx="462992" cy="49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E8A433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E8A433"/>
                </a:solidFill>
              </a:rPr>
              <a:t>F2</a:t>
            </a:r>
          </a:p>
        </p:txBody>
      </p:sp>
      <p:grpSp>
        <p:nvGrpSpPr>
          <p:cNvPr id="262" name="Group 262"/>
          <p:cNvGrpSpPr/>
          <p:nvPr/>
        </p:nvGrpSpPr>
        <p:grpSpPr>
          <a:xfrm>
            <a:off x="5419045" y="2872621"/>
            <a:ext cx="7333454" cy="5177953"/>
            <a:chOff x="0" y="0"/>
            <a:chExt cx="7333452" cy="5177952"/>
          </a:xfrm>
        </p:grpSpPr>
        <p:sp>
          <p:nvSpPr>
            <p:cNvPr id="260" name="Shape 260"/>
            <p:cNvSpPr/>
            <p:nvPr/>
          </p:nvSpPr>
          <p:spPr>
            <a:xfrm>
              <a:off x="0" y="13422"/>
              <a:ext cx="7316172" cy="512696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261" name="atmos_temp_v_height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4318" y="0"/>
              <a:ext cx="7249135" cy="5177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pectrum_plot_fuv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1" y="1631950"/>
            <a:ext cx="12979401" cy="6489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3211743" y="2078676"/>
            <a:ext cx="799136" cy="49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433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0433FF"/>
                </a:solidFill>
              </a:rPr>
              <a:t>COX</a:t>
            </a:r>
          </a:p>
        </p:txBody>
      </p:sp>
      <p:sp>
        <p:nvSpPr>
          <p:cNvPr id="266" name="Shape 266"/>
          <p:cNvSpPr/>
          <p:nvPr/>
        </p:nvSpPr>
        <p:spPr>
          <a:xfrm>
            <a:off x="4222740" y="2078676"/>
            <a:ext cx="921970" cy="49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26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2600"/>
                </a:solidFill>
              </a:rPr>
              <a:t>VALC</a:t>
            </a:r>
          </a:p>
        </p:txBody>
      </p:sp>
      <p:sp>
        <p:nvSpPr>
          <p:cNvPr id="267" name="Shape 267"/>
          <p:cNvSpPr/>
          <p:nvPr/>
        </p:nvSpPr>
        <p:spPr>
          <a:xfrm>
            <a:off x="5328184" y="2078676"/>
            <a:ext cx="462992" cy="49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E8A433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E8A433"/>
                </a:solidFill>
              </a:rPr>
              <a:t>F2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pectrum_plot_fuv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0" y="1631950"/>
            <a:ext cx="12979400" cy="648970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3211743" y="2078676"/>
            <a:ext cx="799136" cy="49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433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0433FF"/>
                </a:solidFill>
              </a:rPr>
              <a:t>COX</a:t>
            </a:r>
          </a:p>
        </p:txBody>
      </p:sp>
      <p:sp>
        <p:nvSpPr>
          <p:cNvPr id="271" name="Shape 271"/>
          <p:cNvSpPr/>
          <p:nvPr/>
        </p:nvSpPr>
        <p:spPr>
          <a:xfrm>
            <a:off x="4222740" y="2078676"/>
            <a:ext cx="921970" cy="49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26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2600"/>
                </a:solidFill>
              </a:rPr>
              <a:t>VALC</a:t>
            </a:r>
          </a:p>
        </p:txBody>
      </p:sp>
      <p:sp>
        <p:nvSpPr>
          <p:cNvPr id="272" name="Shape 272"/>
          <p:cNvSpPr/>
          <p:nvPr/>
        </p:nvSpPr>
        <p:spPr>
          <a:xfrm>
            <a:off x="5328184" y="2078676"/>
            <a:ext cx="462992" cy="49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E8A433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E8A433"/>
                </a:solidFill>
              </a:rPr>
              <a:t>F2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397256">
              <a:defRPr sz="5712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12">
                <a:solidFill>
                  <a:srgbClr val="FFFFFF"/>
                </a:solidFill>
              </a:rPr>
              <a:t>Closing remarks and future plans</a:t>
            </a:r>
          </a:p>
        </p:txBody>
      </p:sp>
      <p:sp>
        <p:nvSpPr>
          <p:cNvPr id="275" name="Shape 275"/>
          <p:cNvSpPr/>
          <p:nvPr>
            <p:ph type="body" idx="1"/>
          </p:nvPr>
        </p:nvSpPr>
        <p:spPr>
          <a:xfrm>
            <a:off x="1143000" y="1905000"/>
            <a:ext cx="10718800" cy="73279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782319" indent="-502919" defTabSz="514095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H₂ emission is a delicate balance between input radiation, opacity, and abundance</a:t>
            </a:r>
            <a:endParaRPr sz="369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782319" indent="-502919" defTabSz="514095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Observations of H₂ seem dominated by radiation field, opacity effects are obvious in some observations</a:t>
            </a:r>
            <a:endParaRPr sz="369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782319" indent="-502919" defTabSz="514095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Modeling is required to untangle the abundance (might not be possible)</a:t>
            </a:r>
            <a:endParaRPr sz="369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782319" indent="-502919" defTabSz="514095">
              <a:spcBef>
                <a:spcPts val="21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9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We may be able to select an atmospheric model which best describes the observations and determine the extent of a cool or non-magnetic chromosphere (à la Carlsson &amp; Stein (1995))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title"/>
          </p:nvPr>
        </p:nvSpPr>
        <p:spPr>
          <a:xfrm>
            <a:off x="1270000" y="22987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Thanks!</a:t>
            </a:r>
          </a:p>
        </p:txBody>
      </p:sp>
      <p:sp>
        <p:nvSpPr>
          <p:cNvPr id="280" name="Shape 280"/>
          <p:cNvSpPr/>
          <p:nvPr/>
        </p:nvSpPr>
        <p:spPr>
          <a:xfrm>
            <a:off x="627613" y="5835664"/>
            <a:ext cx="11749574" cy="2325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The work of S. Jaeggli and F. Delgado was funded by NASA’s IRIS grant subcontracted from LMSAL to MSU.</a:t>
            </a:r>
            <a:endParaRPr sz="36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Thanks to the NSO for helping to support this visit.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4"/>
          <p:cNvGrpSpPr/>
          <p:nvPr/>
        </p:nvGrpSpPr>
        <p:grpSpPr>
          <a:xfrm>
            <a:off x="1156227" y="2183439"/>
            <a:ext cx="10692346" cy="7328861"/>
            <a:chOff x="0" y="0"/>
            <a:chExt cx="10692345" cy="7328859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10692346" cy="7328860"/>
              <a:chOff x="0" y="0"/>
              <a:chExt cx="10692345" cy="7328859"/>
            </a:xfrm>
          </p:grpSpPr>
          <p:grpSp>
            <p:nvGrpSpPr>
              <p:cNvPr id="57" name="Group 57"/>
              <p:cNvGrpSpPr/>
              <p:nvPr/>
            </p:nvGrpSpPr>
            <p:grpSpPr>
              <a:xfrm>
                <a:off x="0" y="0"/>
                <a:ext cx="10692346" cy="7328860"/>
                <a:chOff x="0" y="0"/>
                <a:chExt cx="10692345" cy="7328859"/>
              </a:xfrm>
            </p:grpSpPr>
            <p:sp>
              <p:nvSpPr>
                <p:cNvPr id="53" name="Shape 53"/>
                <p:cNvSpPr/>
                <p:nvPr/>
              </p:nvSpPr>
              <p:spPr>
                <a:xfrm>
                  <a:off x="0" y="0"/>
                  <a:ext cx="10692346" cy="7328860"/>
                </a:xfrm>
                <a:prstGeom prst="roundRect">
                  <a:avLst>
                    <a:gd name="adj" fmla="val 2373"/>
                  </a:avLst>
                </a:prstGeom>
                <a:solidFill>
                  <a:srgbClr val="FFFFFF"/>
                </a:solidFill>
                <a:ln w="38100" cap="flat">
                  <a:solidFill>
                    <a:srgbClr val="A9A9A9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3000"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>
                  <a:off x="7590630" y="3605422"/>
                  <a:ext cx="1267164" cy="4012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pPr lvl="0">
                    <a:defRPr sz="1800"/>
                  </a:pPr>
                  <a:r>
                    <a:rPr sz="2200"/>
                    <a:t>Intensity</a:t>
                  </a:r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1765969" y="3605422"/>
                  <a:ext cx="2082295" cy="4012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pPr lvl="0">
                    <a:defRPr sz="1800"/>
                  </a:pPr>
                  <a:r>
                    <a:rPr sz="2200"/>
                    <a:t>Magnetic Field</a:t>
                  </a:r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>
                  <a:off x="7387435" y="135719"/>
                  <a:ext cx="1673553" cy="4130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pPr lvl="0">
                    <a:defRPr sz="1800"/>
                  </a:pPr>
                  <a:r>
                    <a:rPr sz="2200"/>
                    <a:t>H₂ Fraction</a:t>
                  </a:r>
                </a:p>
              </p:txBody>
            </p:sp>
          </p:grpSp>
          <p:pic>
            <p:nvPicPr>
              <p:cNvPr id="58" name="1565spot36.pdf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821" y="46385"/>
                <a:ext cx="10542774" cy="72708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0" name="Shape 60"/>
            <p:cNvSpPr/>
            <p:nvPr/>
          </p:nvSpPr>
          <p:spPr>
            <a:xfrm flipH="1">
              <a:off x="1903927" y="2572488"/>
              <a:ext cx="642349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1" name="Shape 61"/>
            <p:cNvSpPr/>
            <p:nvPr/>
          </p:nvSpPr>
          <p:spPr>
            <a:xfrm flipH="1">
              <a:off x="1899986" y="1550011"/>
              <a:ext cx="6423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2" name="Shape 62"/>
            <p:cNvSpPr/>
            <p:nvPr/>
          </p:nvSpPr>
          <p:spPr>
            <a:xfrm flipH="1" flipV="1">
              <a:off x="3245188" y="871087"/>
              <a:ext cx="6211" cy="6423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3" name="Shape 63"/>
            <p:cNvSpPr/>
            <p:nvPr/>
          </p:nvSpPr>
          <p:spPr>
            <a:xfrm flipH="1">
              <a:off x="7058734" y="2207839"/>
              <a:ext cx="642350" cy="1"/>
            </a:xfrm>
            <a:prstGeom prst="line">
              <a:avLst/>
            </a:prstGeom>
            <a:noFill/>
            <a:ln w="25400" cap="flat">
              <a:solidFill>
                <a:srgbClr val="0096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65" name="Shape 65"/>
          <p:cNvSpPr/>
          <p:nvPr/>
        </p:nvSpPr>
        <p:spPr>
          <a:xfrm flipV="1">
            <a:off x="304800" y="1253026"/>
            <a:ext cx="12383875" cy="4275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" name="Shape 66"/>
          <p:cNvSpPr/>
          <p:nvPr/>
        </p:nvSpPr>
        <p:spPr>
          <a:xfrm>
            <a:off x="3262558" y="311150"/>
            <a:ext cx="6469229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NOAA 11101,  2010-08-29</a:t>
            </a:r>
          </a:p>
        </p:txBody>
      </p:sp>
      <p:sp>
        <p:nvSpPr>
          <p:cNvPr id="67" name="Shape 67"/>
          <p:cNvSpPr/>
          <p:nvPr/>
        </p:nvSpPr>
        <p:spPr>
          <a:xfrm>
            <a:off x="1401897" y="1433436"/>
            <a:ext cx="3497987" cy="58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Jaeggli 2011, PhDT</a:t>
            </a:r>
          </a:p>
        </p:txBody>
      </p:sp>
      <p:sp>
        <p:nvSpPr>
          <p:cNvPr id="68" name="Shape 68"/>
          <p:cNvSpPr/>
          <p:nvPr/>
        </p:nvSpPr>
        <p:spPr>
          <a:xfrm>
            <a:off x="6245706" y="1433348"/>
            <a:ext cx="6464301" cy="586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Jaeggli, Lin, &amp; Uitenbroek 2012, ApJ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Direct detection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xfrm>
            <a:off x="1270000" y="2235200"/>
            <a:ext cx="10464800" cy="6870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773430" indent="-497205" defTabSz="508254">
              <a:spcBef>
                <a:spcPts val="20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54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Not so easy</a:t>
            </a:r>
            <a:endParaRPr sz="3654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 marL="1160144" indent="-497205" defTabSz="508254">
              <a:spcBef>
                <a:spcPts val="20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54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In the Infrared</a:t>
            </a:r>
            <a:endParaRPr sz="3654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2" marL="1546860" indent="-497205" defTabSz="508254">
              <a:spcBef>
                <a:spcPts val="20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54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H₂ has ro-vibrational transitions with long timescales, highly forbidden in the solar atmosphere</a:t>
            </a:r>
            <a:endParaRPr sz="3654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 marL="1160144" indent="-497205" defTabSz="508254">
              <a:spcBef>
                <a:spcPts val="20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54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In the Ultraviolet</a:t>
            </a:r>
            <a:endParaRPr sz="3654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2" marL="1546860" indent="-497205" defTabSz="508254">
              <a:spcBef>
                <a:spcPts val="20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54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Lyman and Werner bands of H₂</a:t>
            </a:r>
            <a:endParaRPr sz="3654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3" marL="1933575" indent="-497205" defTabSz="508254">
              <a:spcBef>
                <a:spcPts val="20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54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in absorption (rare for the Sun)</a:t>
            </a:r>
            <a:endParaRPr sz="3654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3" marL="1933575" indent="-497205" defTabSz="508254">
              <a:spcBef>
                <a:spcPts val="20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3654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in emission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H₂ fluorescence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xfrm>
            <a:off x="1270000" y="2235200"/>
            <a:ext cx="10464800" cy="342039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560069" indent="-360045" defTabSz="368045">
              <a:spcBef>
                <a:spcPts val="1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Transitions of the H₂ Lyman (1300-1800 Å) and Werner (1000-1200 Å) bands excited by nearby strong lines:</a:t>
            </a:r>
            <a:endParaRPr sz="264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2" marL="1120139" indent="-360045" defTabSz="368045">
              <a:spcBef>
                <a:spcPts val="1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Ly α</a:t>
            </a: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 (1216 Å)</a:t>
            </a:r>
            <a:endParaRPr sz="264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2" marL="1120139" indent="-360045" defTabSz="368045">
              <a:spcBef>
                <a:spcPts val="1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C II</a:t>
            </a: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 (1335 Å), </a:t>
            </a: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C IV</a:t>
            </a: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 (1551 Å)</a:t>
            </a:r>
            <a:endParaRPr sz="264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2" marL="1120139" indent="-360045" defTabSz="368045">
              <a:spcBef>
                <a:spcPts val="1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O IV</a:t>
            </a: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 (1401 Å), </a:t>
            </a: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O V</a:t>
            </a: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 (1371 Å), </a:t>
            </a: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O VI</a:t>
            </a: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 (1032 Å)</a:t>
            </a:r>
            <a:endParaRPr sz="2646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2" marL="1120139" indent="-360045" defTabSz="368045">
              <a:spcBef>
                <a:spcPts val="1500"/>
              </a:spcBef>
              <a:buSzPct val="100000"/>
              <a:defRPr sz="1800">
                <a:solidFill>
                  <a:srgbClr val="000000"/>
                </a:solidFill>
              </a:defRPr>
            </a:pP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Si IV</a:t>
            </a:r>
            <a:r>
              <a:rPr sz="2646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 (1394 Å)</a:t>
            </a:r>
          </a:p>
        </p:txBody>
      </p:sp>
      <p:sp>
        <p:nvSpPr>
          <p:cNvPr id="75" name="Shape 75"/>
          <p:cNvSpPr/>
          <p:nvPr/>
        </p:nvSpPr>
        <p:spPr>
          <a:xfrm>
            <a:off x="7549995" y="8690852"/>
            <a:ext cx="172591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6" name="Shape 76"/>
          <p:cNvSpPr/>
          <p:nvPr/>
        </p:nvSpPr>
        <p:spPr>
          <a:xfrm>
            <a:off x="8605910" y="7010692"/>
            <a:ext cx="172591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7" name="Shape 77"/>
          <p:cNvSpPr/>
          <p:nvPr/>
        </p:nvSpPr>
        <p:spPr>
          <a:xfrm>
            <a:off x="10446849" y="8361840"/>
            <a:ext cx="172591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8" name="Shape 78"/>
          <p:cNvSpPr/>
          <p:nvPr/>
        </p:nvSpPr>
        <p:spPr>
          <a:xfrm>
            <a:off x="9960480" y="9032247"/>
            <a:ext cx="172591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82" name="Group 82"/>
          <p:cNvGrpSpPr/>
          <p:nvPr/>
        </p:nvGrpSpPr>
        <p:grpSpPr>
          <a:xfrm>
            <a:off x="4547682" y="7467593"/>
            <a:ext cx="2748644" cy="2023261"/>
            <a:chOff x="0" y="0"/>
            <a:chExt cx="2748642" cy="2023260"/>
          </a:xfrm>
        </p:grpSpPr>
        <p:sp>
          <p:nvSpPr>
            <p:cNvPr id="97" name="Shape 97"/>
            <p:cNvSpPr/>
            <p:nvPr/>
          </p:nvSpPr>
          <p:spPr>
            <a:xfrm>
              <a:off x="932707" y="0"/>
              <a:ext cx="889001" cy="138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8885" y="-5400"/>
                    <a:pt x="16085" y="-5400"/>
                    <a:pt x="21600" y="162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lvl="0"/>
            </a:p>
          </p:txBody>
        </p:sp>
        <p:sp>
          <p:nvSpPr>
            <p:cNvPr id="98" name="Shape 98"/>
            <p:cNvSpPr/>
            <p:nvPr/>
          </p:nvSpPr>
          <p:spPr>
            <a:xfrm>
              <a:off x="0" y="1382388"/>
              <a:ext cx="932708" cy="64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3078" y="18539"/>
                    <a:pt x="20278" y="113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lvl="0"/>
            </a:p>
          </p:txBody>
        </p:sp>
        <p:sp>
          <p:nvSpPr>
            <p:cNvPr id="99" name="Shape 99"/>
            <p:cNvSpPr/>
            <p:nvPr/>
          </p:nvSpPr>
          <p:spPr>
            <a:xfrm>
              <a:off x="1815935" y="1369688"/>
              <a:ext cx="932708" cy="64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8522" y="18539"/>
                    <a:pt x="1322" y="11339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lvl="0"/>
            </a:p>
          </p:txBody>
        </p:sp>
      </p:grpSp>
      <p:sp>
        <p:nvSpPr>
          <p:cNvPr id="83" name="Shape 83"/>
          <p:cNvSpPr/>
          <p:nvPr/>
        </p:nvSpPr>
        <p:spPr>
          <a:xfrm rot="19718551">
            <a:off x="5776081" y="6627941"/>
            <a:ext cx="1452678" cy="462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bright line</a:t>
            </a:r>
          </a:p>
        </p:txBody>
      </p:sp>
      <p:sp>
        <p:nvSpPr>
          <p:cNvPr id="84" name="Shape 84"/>
          <p:cNvSpPr/>
          <p:nvPr/>
        </p:nvSpPr>
        <p:spPr>
          <a:xfrm flipV="1">
            <a:off x="8012477" y="7082594"/>
            <a:ext cx="1270802" cy="152825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85" name="Shape 85"/>
          <p:cNvSpPr/>
          <p:nvPr/>
        </p:nvSpPr>
        <p:spPr>
          <a:xfrm flipV="1">
            <a:off x="8221761" y="7082575"/>
            <a:ext cx="1270802" cy="1528257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86" name="Shape 86"/>
          <p:cNvSpPr/>
          <p:nvPr/>
        </p:nvSpPr>
        <p:spPr>
          <a:xfrm>
            <a:off x="9482804" y="7080194"/>
            <a:ext cx="1461019" cy="1204922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87" name="Shape 87"/>
          <p:cNvSpPr/>
          <p:nvPr/>
        </p:nvSpPr>
        <p:spPr>
          <a:xfrm>
            <a:off x="9477253" y="7087812"/>
            <a:ext cx="835016" cy="186441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3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00" name="Shape 100"/>
          <p:cNvSpPr/>
          <p:nvPr/>
        </p:nvSpPr>
        <p:spPr>
          <a:xfrm>
            <a:off x="6342819" y="7923949"/>
            <a:ext cx="1389892" cy="695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610" fill="norm" stroke="1" extrusionOk="0">
                <a:moveTo>
                  <a:pt x="0" y="7813"/>
                </a:moveTo>
                <a:cubicBezTo>
                  <a:pt x="9265" y="-4990"/>
                  <a:pt x="16465" y="-2058"/>
                  <a:pt x="21600" y="16610"/>
                </a:cubicBezTo>
              </a:path>
            </a:pathLst>
          </a:custGeom>
          <a:ln w="25400">
            <a:solidFill>
              <a:srgbClr val="E8A433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pPr lvl="0"/>
          </a:p>
        </p:txBody>
      </p:sp>
      <p:sp>
        <p:nvSpPr>
          <p:cNvPr id="89" name="Shape 89"/>
          <p:cNvSpPr/>
          <p:nvPr/>
        </p:nvSpPr>
        <p:spPr>
          <a:xfrm>
            <a:off x="6960930" y="7236163"/>
            <a:ext cx="34171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E8A43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8A433"/>
                </a:solidFill>
              </a:rPr>
              <a:t>γ</a:t>
            </a:r>
          </a:p>
        </p:txBody>
      </p:sp>
      <p:grpSp>
        <p:nvGrpSpPr>
          <p:cNvPr id="92" name="Group 92"/>
          <p:cNvGrpSpPr/>
          <p:nvPr/>
        </p:nvGrpSpPr>
        <p:grpSpPr>
          <a:xfrm>
            <a:off x="577776" y="5983463"/>
            <a:ext cx="4029139" cy="3046694"/>
            <a:chOff x="0" y="0"/>
            <a:chExt cx="4029138" cy="3046692"/>
          </a:xfrm>
        </p:grpSpPr>
        <p:sp>
          <p:nvSpPr>
            <p:cNvPr id="90" name="Shape 90"/>
            <p:cNvSpPr/>
            <p:nvPr/>
          </p:nvSpPr>
          <p:spPr>
            <a:xfrm>
              <a:off x="0" y="0"/>
              <a:ext cx="4029139" cy="30466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91" name="h2_cartoon.pdf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59829" y="287260"/>
              <a:ext cx="3892549" cy="2459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" name="Shape 93"/>
          <p:cNvSpPr/>
          <p:nvPr/>
        </p:nvSpPr>
        <p:spPr>
          <a:xfrm>
            <a:off x="9318717" y="8422246"/>
            <a:ext cx="312014" cy="537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94" name="Shape 94"/>
          <p:cNvSpPr/>
          <p:nvPr/>
        </p:nvSpPr>
        <p:spPr>
          <a:xfrm>
            <a:off x="10497867" y="6742562"/>
            <a:ext cx="312015" cy="537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95" name="Shape 95"/>
          <p:cNvSpPr/>
          <p:nvPr/>
        </p:nvSpPr>
        <p:spPr>
          <a:xfrm>
            <a:off x="12266183" y="8093234"/>
            <a:ext cx="312015" cy="537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96" name="Shape 96"/>
          <p:cNvSpPr/>
          <p:nvPr/>
        </p:nvSpPr>
        <p:spPr>
          <a:xfrm>
            <a:off x="11767299" y="8763641"/>
            <a:ext cx="312015" cy="537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xfrm>
            <a:off x="1270000" y="304800"/>
            <a:ext cx="10464800" cy="16002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H₂ fluorescence</a:t>
            </a:r>
          </a:p>
        </p:txBody>
      </p:sp>
      <p:grpSp>
        <p:nvGrpSpPr>
          <p:cNvPr id="105" name="Group 105"/>
          <p:cNvGrpSpPr/>
          <p:nvPr/>
        </p:nvGrpSpPr>
        <p:grpSpPr>
          <a:xfrm>
            <a:off x="1332200" y="2045558"/>
            <a:ext cx="10340400" cy="9077219"/>
            <a:chOff x="0" y="0"/>
            <a:chExt cx="10340398" cy="9077217"/>
          </a:xfrm>
        </p:grpSpPr>
        <p:sp>
          <p:nvSpPr>
            <p:cNvPr id="103" name="Shape 103"/>
            <p:cNvSpPr/>
            <p:nvPr/>
          </p:nvSpPr>
          <p:spPr>
            <a:xfrm>
              <a:off x="199646" y="147850"/>
              <a:ext cx="9941106" cy="7186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4" name="shaw2005_fig1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340399" cy="9077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6" name="Shape 106"/>
          <p:cNvSpPr/>
          <p:nvPr/>
        </p:nvSpPr>
        <p:spPr>
          <a:xfrm>
            <a:off x="11073672" y="9356552"/>
            <a:ext cx="189342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Shaw (2005) fig.1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xfrm>
            <a:off x="1270000" y="304800"/>
            <a:ext cx="10464800" cy="1790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397256">
              <a:defRPr sz="5712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12">
                <a:solidFill>
                  <a:srgbClr val="FFFFFF"/>
                </a:solidFill>
              </a:rPr>
              <a:t>Contributions to H₂ fluorescence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803643" y="2516593"/>
            <a:ext cx="11397514" cy="670096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SzPct val="100000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Molecular abundance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>
              <a:buChar char="-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temperature, pressure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buSzPct val="100000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Chromospheric radiation field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>
              <a:buChar char="-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intensity, velocity, width of exciting emission lines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buSzPct val="100000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Opacity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1">
              <a:buChar char="-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mostly from ionization continua of Si I, C I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/>
          </p:nvPr>
        </p:nvSpPr>
        <p:spPr>
          <a:xfrm>
            <a:off x="1270000" y="304800"/>
            <a:ext cx="10464800" cy="1790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Consequences</a:t>
            </a:r>
          </a:p>
        </p:txBody>
      </p:sp>
      <p:sp>
        <p:nvSpPr>
          <p:cNvPr id="112" name="Shape 112"/>
          <p:cNvSpPr/>
          <p:nvPr>
            <p:ph type="body" idx="1"/>
          </p:nvPr>
        </p:nvSpPr>
        <p:spPr>
          <a:xfrm>
            <a:off x="735411" y="2500923"/>
            <a:ext cx="11533977" cy="670847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Fluorescing H₂ must be in the low chromosphere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buSzPct val="100000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opacity increases rapidly with depth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buSzPct val="100000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density decreases rapidly with height and H₂ formation is a 3-body process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We might expect H₂ emission over sunspots…</a:t>
            </a:r>
            <a:endParaRPr sz="4200">
              <a:solidFill>
                <a:srgbClr val="FFFFFF"/>
              </a:solidFill>
              <a:latin typeface="Optima"/>
              <a:ea typeface="Optima"/>
              <a:cs typeface="Optima"/>
              <a:sym typeface="Optima"/>
            </a:endParaRPr>
          </a:p>
          <a:p>
            <a:pPr lvl="0">
              <a:buSzPct val="100000"/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rPr>
              <a:t>cool temps, high abundance, low opacity, chromospheric activity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