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984" y="4062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674-067C-4171-A237-9F866247C294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186-2D5C-4BB3-8B99-66B9EF32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674-067C-4171-A237-9F866247C294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186-2D5C-4BB3-8B99-66B9EF32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674-067C-4171-A237-9F866247C294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186-2D5C-4BB3-8B99-66B9EF32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674-067C-4171-A237-9F866247C294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186-2D5C-4BB3-8B99-66B9EF32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674-067C-4171-A237-9F866247C294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186-2D5C-4BB3-8B99-66B9EF32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674-067C-4171-A237-9F866247C294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186-2D5C-4BB3-8B99-66B9EF32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674-067C-4171-A237-9F866247C294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186-2D5C-4BB3-8B99-66B9EF32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674-067C-4171-A237-9F866247C294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186-2D5C-4BB3-8B99-66B9EF32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674-067C-4171-A237-9F866247C294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186-2D5C-4BB3-8B99-66B9EF32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674-067C-4171-A237-9F866247C294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186-2D5C-4BB3-8B99-66B9EF32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674-067C-4171-A237-9F866247C294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186-2D5C-4BB3-8B99-66B9EF32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A5674-067C-4171-A237-9F866247C294}" type="datetimeFigureOut">
              <a:rPr lang="en-US" smtClean="0"/>
              <a:pPr/>
              <a:t>8/7/2009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44186-2D5C-4BB3-8B99-66B9EF326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olar.physics.montana.edu/home/www/reu/2009/wsimpson/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oleObject" Target="../embeddings/oleObject4.bin"/><Relationship Id="rId3" Type="http://schemas.openxmlformats.org/officeDocument/2006/relationships/image" Target="../media/image6.png"/><Relationship Id="rId21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23" Type="http://schemas.openxmlformats.org/officeDocument/2006/relationships/image" Target="../media/image23.png"/><Relationship Id="rId28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hyperlink" Target="http://solar.physics.montana.edu/dana/mpole/refman.pdf" TargetMode="External"/><Relationship Id="rId14" Type="http://schemas.openxmlformats.org/officeDocument/2006/relationships/image" Target="../media/image15.jpeg"/><Relationship Id="rId22" Type="http://schemas.openxmlformats.org/officeDocument/2006/relationships/image" Target="../media/image22.png"/><Relationship Id="rId27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41109" y="38263630"/>
            <a:ext cx="4500548" cy="45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873575"/>
            <a:ext cx="17506950" cy="129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W.M.R. Simpson\My Documents\Study\Mathematics\University Course\Solar Project (Summer 09)\Lecture\b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92925" y="1144508"/>
            <a:ext cx="10687050" cy="8972550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423759" y="330052"/>
            <a:ext cx="29361018" cy="4857784"/>
          </a:xfrm>
          <a:prstGeom prst="rect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511" y="1401622"/>
            <a:ext cx="24574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638469" y="758680"/>
            <a:ext cx="204312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dirty="0" smtClean="0">
                <a:latin typeface="Georgia" pitchFamily="18" charset="0"/>
                <a:cs typeface="Tahoma" pitchFamily="34" charset="0"/>
              </a:rPr>
              <a:t>A Diachronic Topological Analysis of the</a:t>
            </a:r>
          </a:p>
          <a:p>
            <a:pPr algn="ctr"/>
            <a:r>
              <a:rPr lang="en-US" sz="7600" dirty="0" smtClean="0">
                <a:latin typeface="Georgia" pitchFamily="18" charset="0"/>
                <a:cs typeface="Tahoma" pitchFamily="34" charset="0"/>
              </a:rPr>
              <a:t>13th May 2005 Solar Flare</a:t>
            </a:r>
            <a:endParaRPr lang="en-US" sz="7600" dirty="0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69605" y="1615936"/>
            <a:ext cx="3420939" cy="239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638469" y="3330448"/>
            <a:ext cx="20431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Georgia" pitchFamily="18" charset="0"/>
                <a:cs typeface="Tahoma" pitchFamily="34" charset="0"/>
              </a:rPr>
              <a:t>William M.R. Simpson,  Angela Des </a:t>
            </a:r>
            <a:r>
              <a:rPr lang="en-US" sz="4800" i="1" dirty="0" err="1" smtClean="0">
                <a:latin typeface="Georgia" pitchFamily="18" charset="0"/>
                <a:cs typeface="Tahoma" pitchFamily="34" charset="0"/>
              </a:rPr>
              <a:t>Jardins</a:t>
            </a:r>
            <a:endParaRPr lang="en-US" sz="6000" i="1" dirty="0">
              <a:latin typeface="Georgia" pitchFamily="18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8469" y="4187704"/>
            <a:ext cx="20431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 smtClean="0">
                <a:latin typeface="Georgia" pitchFamily="18" charset="0"/>
                <a:cs typeface="Tahoma" pitchFamily="34" charset="0"/>
              </a:rPr>
              <a:t>University of St. Andrews, Montana State University</a:t>
            </a:r>
            <a:endParaRPr lang="en-US" sz="6000" cap="small" dirty="0">
              <a:latin typeface="Georgia" pitchFamily="18" charset="0"/>
              <a:cs typeface="Tahoma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996055" y="40263894"/>
            <a:ext cx="16216426" cy="2071702"/>
            <a:chOff x="4567163" y="40192456"/>
            <a:chExt cx="16216426" cy="2071702"/>
          </a:xfrm>
        </p:grpSpPr>
        <p:sp>
          <p:nvSpPr>
            <p:cNvPr id="35" name="Rectangle 34"/>
            <p:cNvSpPr/>
            <p:nvPr/>
          </p:nvSpPr>
          <p:spPr>
            <a:xfrm>
              <a:off x="4567163" y="40192456"/>
              <a:ext cx="16216426" cy="2071702"/>
            </a:xfrm>
            <a:prstGeom prst="rect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0039" y="40366956"/>
              <a:ext cx="28575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Contact</a:t>
              </a:r>
              <a:r>
                <a:rPr lang="en-GB" sz="3600" dirty="0" smtClean="0"/>
                <a:t>:</a:t>
              </a:r>
            </a:p>
            <a:p>
              <a:r>
                <a:rPr lang="en-GB" sz="3600" b="1" dirty="0" smtClean="0"/>
                <a:t>Email:</a:t>
              </a:r>
              <a:endParaRPr lang="en-GB" sz="3600" dirty="0" smtClean="0"/>
            </a:p>
            <a:p>
              <a:r>
                <a:rPr lang="en-GB" sz="3600" b="1" dirty="0" smtClean="0"/>
                <a:t>www</a:t>
              </a:r>
              <a:r>
                <a:rPr lang="en-GB" sz="3600" dirty="0" smtClean="0"/>
                <a:t>: </a:t>
              </a:r>
              <a:endParaRPr lang="en-US" sz="3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96055" y="40366956"/>
              <a:ext cx="13573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/>
                <a:t>William M. R. Simpson</a:t>
              </a:r>
            </a:p>
            <a:p>
              <a:r>
                <a:rPr lang="en-GB" sz="3600" dirty="0" smtClean="0"/>
                <a:t>wmrs2@st-and.ac.uk</a:t>
              </a:r>
            </a:p>
            <a:p>
              <a:r>
                <a:rPr lang="en-GB" sz="3600" dirty="0" smtClean="0"/>
                <a:t>http://solar.physics.montana.edu/home/www/REU/2009/wsimpson </a:t>
              </a:r>
              <a:endParaRPr lang="en-US" sz="3600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423759" y="35048920"/>
            <a:ext cx="16216426" cy="4714908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23759" y="35048920"/>
            <a:ext cx="16216426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b="1" cap="small" dirty="0" smtClean="0"/>
              <a:t>Summary Conclusions</a:t>
            </a:r>
            <a:endParaRPr lang="en-US" sz="3600" cap="small" dirty="0"/>
          </a:p>
        </p:txBody>
      </p:sp>
      <p:sp>
        <p:nvSpPr>
          <p:cNvPr id="53" name="Rectangle 52"/>
          <p:cNvSpPr/>
          <p:nvPr/>
        </p:nvSpPr>
        <p:spPr>
          <a:xfrm>
            <a:off x="3138403" y="5687902"/>
            <a:ext cx="23931730" cy="3857652"/>
          </a:xfrm>
          <a:prstGeom prst="rect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352717" y="5830778"/>
            <a:ext cx="2350310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cap="small" dirty="0" smtClean="0"/>
              <a:t>Abstract</a:t>
            </a:r>
            <a:endParaRPr lang="en-GB" sz="6600" cap="small" dirty="0" smtClean="0"/>
          </a:p>
          <a:p>
            <a:r>
              <a:rPr lang="en-US" sz="2800" dirty="0" smtClean="0"/>
              <a:t>Magnetic reconnection is generally accepted as the energy release mechanism in solar flares.  To further our understanding of the location and evolution of reconnection, we combine the analysis of hard X-ray (HXR) sources observed by RHESSI with a 3d, quantitative model of the changing magnetic field. It is </a:t>
            </a:r>
            <a:r>
              <a:rPr lang="en-US" sz="2800" dirty="0" err="1" smtClean="0"/>
              <a:t>hypothesised</a:t>
            </a:r>
            <a:r>
              <a:rPr lang="en-US" sz="2800" dirty="0" smtClean="0"/>
              <a:t> that, in the time leading </a:t>
            </a:r>
            <a:r>
              <a:rPr lang="en-US" sz="2800" dirty="0" smtClean="0"/>
              <a:t>up to </a:t>
            </a:r>
            <a:r>
              <a:rPr lang="en-US" sz="2800" dirty="0" smtClean="0"/>
              <a:t>a solar flare, the magnetic configuration becomes increasingly stressed until some critical point is reached. We assume here a relationship between the build-up of energy in stressed coronal magnetic fields and the measurement of the change in separator flux per unit length. We find that separator groups that are associated with HXR </a:t>
            </a:r>
            <a:r>
              <a:rPr lang="en-US" sz="2800" dirty="0" err="1" smtClean="0"/>
              <a:t>footpoint</a:t>
            </a:r>
            <a:r>
              <a:rPr lang="en-US" sz="2800" dirty="0" smtClean="0"/>
              <a:t> sources show evidence of stressing, and that consequently the analytic techniques developed here may </a:t>
            </a:r>
            <a:r>
              <a:rPr lang="en-GB" sz="2800" dirty="0" smtClean="0"/>
              <a:t>be a modest step towards revealing potential sites of major flares.</a:t>
            </a:r>
            <a:endParaRPr lang="en-US" sz="7200" dirty="0"/>
          </a:p>
        </p:txBody>
      </p:sp>
      <p:sp>
        <p:nvSpPr>
          <p:cNvPr id="60" name="Rectangle 59"/>
          <p:cNvSpPr/>
          <p:nvPr/>
        </p:nvSpPr>
        <p:spPr>
          <a:xfrm>
            <a:off x="423759" y="9759868"/>
            <a:ext cx="12930278" cy="850112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23759" y="9759868"/>
            <a:ext cx="1293027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b="1" cap="small" dirty="0" smtClean="0"/>
              <a:t>Introduction / hypothesis</a:t>
            </a:r>
            <a:endParaRPr lang="en-US" sz="3600" cap="small" dirty="0"/>
          </a:p>
        </p:txBody>
      </p:sp>
      <p:sp>
        <p:nvSpPr>
          <p:cNvPr id="63" name="Rectangle 62"/>
          <p:cNvSpPr/>
          <p:nvPr/>
        </p:nvSpPr>
        <p:spPr>
          <a:xfrm>
            <a:off x="13496913" y="9759868"/>
            <a:ext cx="16359302" cy="850112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3496913" y="9759868"/>
            <a:ext cx="16359302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b="1" cap="small" dirty="0" smtClean="0"/>
              <a:t>Background theory</a:t>
            </a:r>
            <a:endParaRPr lang="en-US" sz="3600" cap="small" dirty="0"/>
          </a:p>
        </p:txBody>
      </p:sp>
      <p:sp>
        <p:nvSpPr>
          <p:cNvPr id="66" name="Rectangle 65"/>
          <p:cNvSpPr/>
          <p:nvPr/>
        </p:nvSpPr>
        <p:spPr>
          <a:xfrm>
            <a:off x="423759" y="18403866"/>
            <a:ext cx="12930278" cy="571504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23759" y="18403866"/>
            <a:ext cx="1293027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b="1" cap="small" dirty="0" smtClean="0"/>
              <a:t>Analysis of hard x-rays emitted during the flare</a:t>
            </a:r>
            <a:endParaRPr lang="en-US" sz="3600" cap="small" dirty="0"/>
          </a:p>
        </p:txBody>
      </p:sp>
      <p:sp>
        <p:nvSpPr>
          <p:cNvPr id="69" name="Rectangle 68"/>
          <p:cNvSpPr/>
          <p:nvPr/>
        </p:nvSpPr>
        <p:spPr>
          <a:xfrm>
            <a:off x="423759" y="24261781"/>
            <a:ext cx="29432456" cy="1064426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23759" y="24261781"/>
            <a:ext cx="2943245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b="1" cap="small" dirty="0" smtClean="0"/>
              <a:t>Topological analysis</a:t>
            </a:r>
            <a:endParaRPr lang="en-US" sz="3600" cap="small" dirty="0"/>
          </a:p>
        </p:txBody>
      </p:sp>
      <p:sp>
        <p:nvSpPr>
          <p:cNvPr id="74" name="TextBox 73"/>
          <p:cNvSpPr txBox="1"/>
          <p:nvPr/>
        </p:nvSpPr>
        <p:spPr>
          <a:xfrm>
            <a:off x="566635" y="38620820"/>
            <a:ext cx="15859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Finally, we found a </a:t>
            </a:r>
            <a:r>
              <a:rPr lang="en-GB" sz="2800" b="1" dirty="0" smtClean="0">
                <a:solidFill>
                  <a:srgbClr val="FF0000"/>
                </a:solidFill>
              </a:rPr>
              <a:t>strong correlation between reconnection sites identified by RHESSI and our topological stress analysis. </a:t>
            </a:r>
            <a:r>
              <a:rPr lang="en-GB" sz="2800" dirty="0" smtClean="0"/>
              <a:t>This may be a modest step towards revealing potential sites of major flares.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16783061" y="35048920"/>
            <a:ext cx="13073154" cy="4714908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6783061" y="35048920"/>
            <a:ext cx="13073154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b="1" cap="small" dirty="0" smtClean="0"/>
              <a:t>References</a:t>
            </a:r>
            <a:endParaRPr lang="en-US" sz="3600" cap="small" dirty="0"/>
          </a:p>
        </p:txBody>
      </p:sp>
      <p:sp>
        <p:nvSpPr>
          <p:cNvPr id="75" name="TextBox 74"/>
          <p:cNvSpPr txBox="1"/>
          <p:nvPr/>
        </p:nvSpPr>
        <p:spPr>
          <a:xfrm>
            <a:off x="16925937" y="36086040"/>
            <a:ext cx="127874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US" sz="2800" dirty="0" smtClean="0"/>
              <a:t>Des </a:t>
            </a:r>
            <a:r>
              <a:rPr lang="en-US" sz="2800" dirty="0" err="1" smtClean="0"/>
              <a:t>Jardins</a:t>
            </a:r>
            <a:r>
              <a:rPr lang="en-US" sz="2800" dirty="0" smtClean="0"/>
              <a:t>, A. C 2007, </a:t>
            </a:r>
            <a:r>
              <a:rPr lang="en-US" sz="2800" i="1" dirty="0" smtClean="0"/>
              <a:t>The Topology of Magnetic Reconnection in Solar Flares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Lang, K.R. 2001, </a:t>
            </a:r>
            <a:r>
              <a:rPr lang="en-GB" sz="2800" i="1" dirty="0" smtClean="0"/>
              <a:t>The Cambridge </a:t>
            </a:r>
            <a:r>
              <a:rPr lang="en-GB" sz="2800" i="1" dirty="0" err="1" smtClean="0"/>
              <a:t>Encyclopedia</a:t>
            </a:r>
            <a:r>
              <a:rPr lang="en-GB" sz="2800" i="1" dirty="0" smtClean="0"/>
              <a:t> of the Sun, </a:t>
            </a:r>
            <a:r>
              <a:rPr lang="en-GB" sz="2800" dirty="0" smtClean="0"/>
              <a:t>Cambridge University Press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Simpson, W.M.R. 2009, </a:t>
            </a:r>
            <a:r>
              <a:rPr lang="en-GB" sz="2800" dirty="0" smtClean="0">
                <a:hlinkClick r:id="rId8"/>
              </a:rPr>
              <a:t>http://solar.physics.montana.edu/home/www /reu/2009/wsimpson/</a:t>
            </a:r>
            <a:r>
              <a:rPr lang="en-GB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800" i="1" dirty="0" smtClean="0"/>
              <a:t> </a:t>
            </a:r>
            <a:r>
              <a:rPr lang="en-GB" sz="2800" dirty="0" err="1" smtClean="0"/>
              <a:t>Sos</a:t>
            </a:r>
            <a:r>
              <a:rPr lang="en-GB" sz="2800" dirty="0" smtClean="0"/>
              <a:t>, M., </a:t>
            </a:r>
            <a:r>
              <a:rPr lang="en-GB" sz="2800" dirty="0" err="1" smtClean="0"/>
              <a:t>Longcope</a:t>
            </a:r>
            <a:r>
              <a:rPr lang="en-GB" sz="2800" dirty="0" smtClean="0"/>
              <a:t>, D. 2006, </a:t>
            </a:r>
            <a:r>
              <a:rPr lang="en-GB" sz="2800" i="1" dirty="0" err="1" smtClean="0"/>
              <a:t>Mpole</a:t>
            </a:r>
            <a:r>
              <a:rPr lang="en-GB" sz="2800" i="1" dirty="0" smtClean="0"/>
              <a:t>, </a:t>
            </a:r>
            <a:r>
              <a:rPr lang="en-GB" sz="2800" i="1" dirty="0" smtClean="0">
                <a:hlinkClick r:id="rId9"/>
              </a:rPr>
              <a:t>http://solar.physics.montana.edu/dana/mpole/refman.pdf</a:t>
            </a:r>
            <a:endParaRPr lang="en-GB" sz="2800" i="1" dirty="0" smtClean="0"/>
          </a:p>
          <a:p>
            <a:pPr>
              <a:buFont typeface="Arial" pitchFamily="34" charset="0"/>
              <a:buChar char="•"/>
            </a:pPr>
            <a:endParaRPr lang="en-GB" sz="2800" i="1" dirty="0" smtClean="0"/>
          </a:p>
          <a:p>
            <a:pPr>
              <a:buFont typeface="Wingdings" pitchFamily="2" charset="2"/>
              <a:buChar char="v"/>
            </a:pPr>
            <a:r>
              <a:rPr lang="en-GB" sz="2800" dirty="0" smtClean="0"/>
              <a:t>WMRS and ACDJ acknowledge the support of NASA and MSU in funding this research</a:t>
            </a:r>
            <a:endParaRPr lang="en-US" sz="2800" dirty="0"/>
          </a:p>
        </p:txBody>
      </p:sp>
      <p:pic>
        <p:nvPicPr>
          <p:cNvPr id="1036" name="Picture 12" descr="C:\Documents and Settings\W.M.R. Simpson\Desktop\Downloads\sCBwEmBmZ3Wo1Qxl1R8dWg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68351" y="13046052"/>
            <a:ext cx="6858000" cy="5143500"/>
          </a:xfrm>
          <a:prstGeom prst="rect">
            <a:avLst/>
          </a:prstGeom>
          <a:noFill/>
        </p:spPr>
      </p:pic>
      <p:sp>
        <p:nvSpPr>
          <p:cNvPr id="78" name="Rectangle 77"/>
          <p:cNvSpPr/>
          <p:nvPr/>
        </p:nvSpPr>
        <p:spPr>
          <a:xfrm>
            <a:off x="13687454" y="10688563"/>
            <a:ext cx="6143668" cy="120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GB" sz="2200" b="1" dirty="0" smtClean="0">
                <a:solidFill>
                  <a:schemeClr val="accent1"/>
                </a:solidFill>
                <a:latin typeface="Arial" pitchFamily="34" charset="0"/>
              </a:rPr>
              <a:t>X-ray emission</a:t>
            </a: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1000" dirty="0" smtClean="0">
              <a:solidFill>
                <a:schemeClr val="accent1"/>
              </a:solidFill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Energy for flare stored in the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</a:rPr>
              <a:t>magnetic field</a:t>
            </a:r>
            <a:endParaRPr lang="en-US" sz="2200" dirty="0" smtClean="0"/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Release mechanism: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</a:rPr>
              <a:t>reconnection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687454" y="11855570"/>
            <a:ext cx="6096003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</a:rPr>
              <a:t>At a reconnection event:</a:t>
            </a:r>
            <a:endParaRPr lang="en-US" sz="2200" dirty="0" smtClean="0">
              <a:solidFill>
                <a:srgbClr val="000000"/>
              </a:solidFill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Nonthermal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electrons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channelled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down loop,</a:t>
            </a: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Strike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chromosphere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-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</a:rPr>
              <a:t>Bremsstrahlung</a:t>
            </a:r>
            <a:endParaRPr lang="en-US" sz="2200" dirty="0" smtClean="0"/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Hard x-rays emitted at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footpoints</a:t>
            </a:r>
            <a:endParaRPr lang="en-US" sz="22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41" name="Picture 17" descr="C:\Documents and Settings\W.M.R. Simpson\My Documents\Study\Mathematics\University Course\Solar Project (Summer 09)\Lecture\contour-zoom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96336" y="19761217"/>
            <a:ext cx="4314825" cy="4143375"/>
          </a:xfrm>
          <a:prstGeom prst="rect">
            <a:avLst/>
          </a:prstGeom>
          <a:noFill/>
        </p:spPr>
      </p:pic>
      <p:pic>
        <p:nvPicPr>
          <p:cNvPr id="1046" name="Picture 22" descr="C:\Documents and Settings\W.M.R. Simpson\My Documents\Study\Mathematics\University Course\Solar Project (Summer 09)\Lecture\groups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069737" y="10688562"/>
            <a:ext cx="5667375" cy="3362325"/>
          </a:xfrm>
          <a:prstGeom prst="rect">
            <a:avLst/>
          </a:prstGeom>
          <a:noFill/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140779" y="25119038"/>
            <a:ext cx="85725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 Box 14"/>
          <p:cNvSpPr txBox="1">
            <a:spLocks noChangeArrowheads="1"/>
          </p:cNvSpPr>
          <p:nvPr/>
        </p:nvSpPr>
        <p:spPr bwMode="auto">
          <a:xfrm>
            <a:off x="2565479" y="11993420"/>
            <a:ext cx="10502805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In the lead up to a solar flare, the magnetic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field configuration becomes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stressed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; the field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becomes increasingly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non-potential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until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some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critical point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is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reached and reconnection is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initiated.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" name="Text Box 17"/>
          <p:cNvSpPr txBox="1">
            <a:spLocks noChangeArrowheads="1"/>
          </p:cNvSpPr>
          <p:nvPr/>
        </p:nvSpPr>
        <p:spPr bwMode="auto">
          <a:xfrm>
            <a:off x="2566899" y="13279304"/>
            <a:ext cx="10572823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-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To relate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hard x-ray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observations (made by RHESSI during the time of the solar flare) to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changes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in the magnetic field in the vicinity of the solar flare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site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(as observed by SOHO in the time leading up to the flare).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6" name="Text Box 14"/>
          <p:cNvSpPr txBox="1">
            <a:spLocks noChangeArrowheads="1"/>
          </p:cNvSpPr>
          <p:nvPr/>
        </p:nvSpPr>
        <p:spPr bwMode="auto">
          <a:xfrm>
            <a:off x="638073" y="11993420"/>
            <a:ext cx="178595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</a:rPr>
              <a:t>Hypothesis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7" name="Text Box 14"/>
          <p:cNvSpPr txBox="1">
            <a:spLocks noChangeArrowheads="1"/>
          </p:cNvSpPr>
          <p:nvPr/>
        </p:nvSpPr>
        <p:spPr bwMode="auto">
          <a:xfrm>
            <a:off x="638073" y="13280612"/>
            <a:ext cx="155300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</a:rPr>
              <a:t>Objective:</a:t>
            </a:r>
            <a:endParaRPr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 rot="5400000">
            <a:off x="16282995" y="14403338"/>
            <a:ext cx="728667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19997772" y="10760000"/>
            <a:ext cx="4214842" cy="327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GB" sz="2100" b="1" dirty="0" smtClean="0">
                <a:solidFill>
                  <a:schemeClr val="accent1"/>
                </a:solidFill>
                <a:latin typeface="Arial" pitchFamily="34" charset="0"/>
              </a:rPr>
              <a:t>Magnetic field modelling</a:t>
            </a: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GB" sz="800" dirty="0" smtClean="0">
              <a:solidFill>
                <a:srgbClr val="000000"/>
              </a:solidFill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GB" sz="2100" dirty="0" smtClean="0">
                <a:solidFill>
                  <a:srgbClr val="000000"/>
                </a:solidFill>
                <a:latin typeface="Arial" pitchFamily="34" charset="0"/>
              </a:rPr>
              <a:t>Modelling requirements:</a:t>
            </a: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GB" sz="105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71475" lvl="3" indent="-228600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topological features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</a:rPr>
              <a:t>quantitatively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defined </a:t>
            </a:r>
            <a:endParaRPr lang="en-US" sz="8000" dirty="0" smtClean="0"/>
          </a:p>
          <a:p>
            <a:pPr marL="371475" lvl="3" indent="-228600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computationally inexpensive</a:t>
            </a:r>
            <a:endParaRPr lang="en-US" sz="8000" dirty="0" smtClean="0"/>
          </a:p>
          <a:p>
            <a:pPr marL="371475" lvl="3" indent="-228600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photospheric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boundary quantitatively represents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l.o.s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magnetogram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1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</a:rPr>
              <a:t>The MCT Topology</a:t>
            </a:r>
            <a:endParaRPr lang="en-US" b="1" dirty="0"/>
          </a:p>
        </p:txBody>
      </p:sp>
      <p:sp>
        <p:nvSpPr>
          <p:cNvPr id="111" name="Text Box 10"/>
          <p:cNvSpPr txBox="1">
            <a:spLocks noChangeArrowheads="1"/>
          </p:cNvSpPr>
          <p:nvPr/>
        </p:nvSpPr>
        <p:spPr bwMode="auto">
          <a:xfrm>
            <a:off x="20069209" y="14106751"/>
            <a:ext cx="9644130" cy="3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</a:rPr>
              <a:t>Relevant portion of B-field partitioned into strong-field regions by grouping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</a:rPr>
              <a:t>magnetogram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</a:rPr>
              <a:t> pixels that exceed a set threshold and are downhill from a local maximum, replacing each region by a pole at its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</a:rPr>
              <a:t>centroid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</a:rPr>
              <a:t> that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</a:rPr>
              <a:t>idealises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</a:rPr>
              <a:t> the net regional flux into a point source. This forms the basis for the derivation of all other topological features:</a:t>
            </a:r>
          </a:p>
          <a:p>
            <a:pPr>
              <a:lnSpc>
                <a:spcPct val="95000"/>
              </a:lnSpc>
            </a:pPr>
            <a:endParaRPr lang="en-US" sz="105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</a:rPr>
              <a:t>Main </a:t>
            </a:r>
            <a:r>
              <a:rPr lang="en-US" sz="1900" dirty="0">
                <a:solidFill>
                  <a:srgbClr val="000000"/>
                </a:solidFill>
                <a:latin typeface="Arial" pitchFamily="34" charset="0"/>
              </a:rPr>
              <a:t>topological features:</a:t>
            </a:r>
            <a:endParaRPr lang="en-US" dirty="0"/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GB" sz="500" dirty="0" smtClean="0">
              <a:solidFill>
                <a:srgbClr val="000000"/>
              </a:solidFill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GB" sz="1900" dirty="0" smtClean="0">
              <a:solidFill>
                <a:srgbClr val="000000"/>
              </a:solidFill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GB" sz="1900" dirty="0" smtClean="0">
              <a:solidFill>
                <a:srgbClr val="000000"/>
              </a:solidFill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GB" sz="1900" dirty="0" smtClean="0">
              <a:solidFill>
                <a:srgbClr val="000000"/>
              </a:solidFill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GB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GB" sz="2200" b="1" dirty="0" smtClean="0">
                <a:solidFill>
                  <a:srgbClr val="000000"/>
                </a:solidFill>
                <a:latin typeface="Arial" pitchFamily="34" charset="0"/>
              </a:rPr>
              <a:t>Separator </a:t>
            </a: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</a:rPr>
              <a:t>is the</a:t>
            </a:r>
            <a:r>
              <a:rPr lang="en-GB" sz="2200" b="1" dirty="0" smtClean="0">
                <a:solidFill>
                  <a:srgbClr val="000000"/>
                </a:solidFill>
                <a:latin typeface="Arial" pitchFamily="34" charset="0"/>
              </a:rPr>
              <a:t> 3d analogue of x-point</a:t>
            </a: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</a:rPr>
              <a:t>Hypothesised </a:t>
            </a:r>
            <a:r>
              <a:rPr lang="en-GB" sz="2200" b="1" dirty="0" smtClean="0">
                <a:solidFill>
                  <a:srgbClr val="000000"/>
                </a:solidFill>
                <a:latin typeface="Arial" pitchFamily="34" charset="0"/>
              </a:rPr>
              <a:t>location of reconnection </a:t>
            </a: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</a:rPr>
              <a:t>in MCT model.</a:t>
            </a: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</a:rPr>
              <a:t>Each separator associated with two nulls (+</a:t>
            </a:r>
            <a:r>
              <a:rPr lang="en-GB" sz="2200" dirty="0" err="1" smtClean="0">
                <a:solidFill>
                  <a:srgbClr val="000000"/>
                </a:solidFill>
                <a:latin typeface="Arial" pitchFamily="34" charset="0"/>
              </a:rPr>
              <a:t>ve</a:t>
            </a: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</a:rPr>
              <a:t> and –</a:t>
            </a:r>
            <a:r>
              <a:rPr lang="en-GB" sz="2200" dirty="0" err="1" smtClean="0">
                <a:solidFill>
                  <a:srgbClr val="000000"/>
                </a:solidFill>
                <a:latin typeface="Arial" pitchFamily="34" charset="0"/>
              </a:rPr>
              <a:t>ve</a:t>
            </a: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</a:rPr>
              <a:t>) and four poles (two +</a:t>
            </a:r>
            <a:r>
              <a:rPr lang="en-GB" sz="2200" dirty="0" err="1" smtClean="0">
                <a:solidFill>
                  <a:srgbClr val="000000"/>
                </a:solidFill>
                <a:latin typeface="Arial" pitchFamily="34" charset="0"/>
              </a:rPr>
              <a:t>ve</a:t>
            </a: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</a:rPr>
              <a:t> poles, connected to the +</a:t>
            </a:r>
            <a:r>
              <a:rPr lang="en-GB" sz="2200" dirty="0" err="1" smtClean="0">
                <a:solidFill>
                  <a:srgbClr val="000000"/>
                </a:solidFill>
                <a:latin typeface="Arial" pitchFamily="34" charset="0"/>
              </a:rPr>
              <a:t>ve</a:t>
            </a: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</a:rPr>
              <a:t> null; two -</a:t>
            </a:r>
            <a:r>
              <a:rPr lang="en-GB" sz="2200" dirty="0" err="1" smtClean="0">
                <a:solidFill>
                  <a:srgbClr val="000000"/>
                </a:solidFill>
                <a:latin typeface="Arial" pitchFamily="34" charset="0"/>
              </a:rPr>
              <a:t>ve</a:t>
            </a: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</a:rPr>
              <a:t>, connected to the –</a:t>
            </a:r>
            <a:r>
              <a:rPr lang="en-GB" sz="2200" dirty="0" err="1" smtClean="0">
                <a:solidFill>
                  <a:srgbClr val="000000"/>
                </a:solidFill>
                <a:latin typeface="Arial" pitchFamily="34" charset="0"/>
              </a:rPr>
              <a:t>ve</a:t>
            </a: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</a:rPr>
              <a:t> null).</a:t>
            </a:r>
            <a:endParaRPr lang="en-US" sz="2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3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21619" y="14939173"/>
            <a:ext cx="3515082" cy="2988689"/>
          </a:xfrm>
          <a:prstGeom prst="rect">
            <a:avLst/>
          </a:prstGeom>
          <a:noFill/>
        </p:spPr>
      </p:pic>
      <p:pic>
        <p:nvPicPr>
          <p:cNvPr id="124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01339" y="14956584"/>
            <a:ext cx="3565458" cy="2936459"/>
          </a:xfrm>
          <a:prstGeom prst="rect">
            <a:avLst/>
          </a:prstGeom>
          <a:noFill/>
        </p:spPr>
      </p:pic>
      <p:sp>
        <p:nvSpPr>
          <p:cNvPr id="125" name="Text Box 9"/>
          <p:cNvSpPr txBox="1">
            <a:spLocks noChangeArrowheads="1"/>
          </p:cNvSpPr>
          <p:nvPr/>
        </p:nvSpPr>
        <p:spPr bwMode="auto">
          <a:xfrm>
            <a:off x="2352585" y="17904784"/>
            <a:ext cx="1690374" cy="49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>
                <a:solidFill>
                  <a:srgbClr val="000000"/>
                </a:solidFill>
                <a:latin typeface="Arial" pitchFamily="34" charset="0"/>
              </a:rPr>
              <a:t>RHESSI</a:t>
            </a: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7850964" y="17902850"/>
            <a:ext cx="3082227" cy="4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>
                <a:solidFill>
                  <a:srgbClr val="000000"/>
                </a:solidFill>
                <a:latin typeface="Arial" pitchFamily="34" charset="0"/>
              </a:rPr>
              <a:t>SOHO (credit: NASA)</a:t>
            </a:r>
          </a:p>
        </p:txBody>
      </p:sp>
      <p:sp>
        <p:nvSpPr>
          <p:cNvPr id="127" name="Text Box 11"/>
          <p:cNvSpPr txBox="1">
            <a:spLocks noChangeArrowheads="1"/>
          </p:cNvSpPr>
          <p:nvPr/>
        </p:nvSpPr>
        <p:spPr bwMode="auto">
          <a:xfrm>
            <a:off x="2367511" y="14523247"/>
            <a:ext cx="3509485" cy="27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</a:rPr>
              <a:t>Hard X-ray 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</a:rPr>
              <a:t>observations</a:t>
            </a:r>
            <a:endParaRPr lang="en-US" sz="19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8" name="Text Box 12"/>
          <p:cNvSpPr txBox="1">
            <a:spLocks noChangeArrowheads="1"/>
          </p:cNvSpPr>
          <p:nvPr/>
        </p:nvSpPr>
        <p:spPr bwMode="auto">
          <a:xfrm>
            <a:off x="7875758" y="14554198"/>
            <a:ext cx="3692329" cy="27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</a:rPr>
              <a:t>Magnetic field 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</a:rPr>
              <a:t>observations</a:t>
            </a:r>
            <a:endParaRPr lang="en-US" sz="19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9" name="Picture 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46779" y="15995370"/>
            <a:ext cx="1647462" cy="769902"/>
          </a:xfrm>
          <a:prstGeom prst="rect">
            <a:avLst/>
          </a:prstGeom>
          <a:noFill/>
        </p:spPr>
      </p:pic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638073" y="10688562"/>
            <a:ext cx="12430212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Solar flares involve the fast release of magnetic energy. The mechanism generally believed to be responsible for this release is magnetic reconnection. Just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</a:rPr>
              <a:t>where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and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</a:rPr>
              <a:t>how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this energy is stored is less certain. 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0505" y="21832890"/>
            <a:ext cx="8191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595180" y="19332530"/>
            <a:ext cx="8286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Below</a:t>
            </a:r>
            <a:r>
              <a:rPr lang="en-GB" sz="2400" dirty="0" smtClean="0"/>
              <a:t>:  Time development of  </a:t>
            </a:r>
            <a:r>
              <a:rPr lang="en-GB" sz="2400" dirty="0" smtClean="0"/>
              <a:t>HXR emission </a:t>
            </a:r>
            <a:r>
              <a:rPr lang="en-GB" sz="2400" dirty="0" smtClean="0"/>
              <a:t>sources (associated with the </a:t>
            </a:r>
            <a:r>
              <a:rPr lang="en-GB" sz="2400" b="1" dirty="0" err="1" smtClean="0"/>
              <a:t>footpoints</a:t>
            </a:r>
            <a:r>
              <a:rPr lang="en-GB" sz="2400" b="1" dirty="0" smtClean="0"/>
              <a:t> of reconnecting separators</a:t>
            </a:r>
            <a:r>
              <a:rPr lang="en-GB" sz="2400" dirty="0" smtClean="0"/>
              <a:t>). </a:t>
            </a:r>
            <a:endParaRPr lang="en-US" sz="2400" dirty="0" smtClean="0"/>
          </a:p>
          <a:p>
            <a:r>
              <a:rPr lang="en-GB" sz="2400" i="1" dirty="0" smtClean="0"/>
              <a:t>Right</a:t>
            </a:r>
            <a:r>
              <a:rPr lang="en-GB" sz="2400" dirty="0" smtClean="0"/>
              <a:t>:  Zoom-in on final contour plot in time series, revealing development of  third x-ray source.  X-ray contours shown in orange over line-of-sight </a:t>
            </a:r>
            <a:r>
              <a:rPr lang="en-GB" sz="2400" dirty="0" err="1" smtClean="0"/>
              <a:t>magnetogram</a:t>
            </a:r>
            <a:r>
              <a:rPr lang="en-GB" sz="2400" dirty="0" smtClean="0"/>
              <a:t> of </a:t>
            </a:r>
            <a:r>
              <a:rPr lang="en-GB" sz="2400" dirty="0" err="1" smtClean="0"/>
              <a:t>photospheric</a:t>
            </a:r>
            <a:r>
              <a:rPr lang="en-GB" sz="2400" dirty="0" smtClean="0"/>
              <a:t> field.</a:t>
            </a:r>
          </a:p>
          <a:p>
            <a:endParaRPr lang="en-GB" sz="12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From these plots, </a:t>
            </a:r>
            <a:r>
              <a:rPr lang="en-GB" sz="2400" b="1" dirty="0" smtClean="0"/>
              <a:t>probable reconnection locations deduced</a:t>
            </a:r>
            <a:r>
              <a:rPr lang="en-GB" sz="2400" dirty="0" smtClean="0"/>
              <a:t>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66635" y="36014602"/>
            <a:ext cx="159306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First, we deduced probable reconnection sites using </a:t>
            </a:r>
            <a:r>
              <a:rPr lang="en-US" sz="2800" b="1" dirty="0" smtClean="0"/>
              <a:t>RHESSI x-ray contours</a:t>
            </a:r>
            <a:r>
              <a:rPr lang="en-US" sz="2800" dirty="0" smtClean="0"/>
              <a:t> overlaid on SOHO/MDI line-of-sight </a:t>
            </a:r>
            <a:r>
              <a:rPr lang="en-US" sz="2800" dirty="0" err="1" smtClean="0"/>
              <a:t>magnetograms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Second, we </a:t>
            </a:r>
            <a:r>
              <a:rPr lang="en-US" sz="2800" dirty="0" err="1" smtClean="0"/>
              <a:t>modelled</a:t>
            </a:r>
            <a:r>
              <a:rPr lang="en-US" sz="2800" dirty="0" smtClean="0"/>
              <a:t> the solar flare’s active region with a </a:t>
            </a:r>
            <a:r>
              <a:rPr lang="en-US" sz="2800" b="1" dirty="0" smtClean="0"/>
              <a:t>time-indexed, two-layer MCT topology</a:t>
            </a:r>
            <a:r>
              <a:rPr lang="en-US" sz="2800" i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We formed diachronically stable </a:t>
            </a:r>
            <a:r>
              <a:rPr lang="en-US" sz="2800" b="1" dirty="0" smtClean="0"/>
              <a:t>separator</a:t>
            </a:r>
            <a:r>
              <a:rPr lang="en-US" sz="2800" dirty="0" smtClean="0"/>
              <a:t> </a:t>
            </a:r>
            <a:r>
              <a:rPr lang="en-US" sz="2800" b="1" dirty="0" smtClean="0"/>
              <a:t>connectivity groups </a:t>
            </a:r>
            <a:r>
              <a:rPr lang="en-US" sz="2800" dirty="0" smtClean="0"/>
              <a:t>using this model &amp; calculated the time-indexed flux, length and stress for each group.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We compared the separator group </a:t>
            </a:r>
            <a:r>
              <a:rPr lang="en-US" sz="2800" b="1" dirty="0" smtClean="0"/>
              <a:t>stresses</a:t>
            </a:r>
            <a:r>
              <a:rPr lang="en-US" sz="2800" dirty="0" smtClean="0"/>
              <a:t> with the results from RHESSI.</a:t>
            </a:r>
            <a:endParaRPr lang="en-US" sz="2800" dirty="0"/>
          </a:p>
        </p:txBody>
      </p:sp>
      <p:sp>
        <p:nvSpPr>
          <p:cNvPr id="85" name="Rectangle 84"/>
          <p:cNvSpPr/>
          <p:nvPr/>
        </p:nvSpPr>
        <p:spPr>
          <a:xfrm>
            <a:off x="13496913" y="18403866"/>
            <a:ext cx="16359302" cy="571504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13496913" y="18403866"/>
            <a:ext cx="1635930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b="1" cap="small" dirty="0" smtClean="0"/>
              <a:t>Modelling the magnetic field of the active region</a:t>
            </a:r>
            <a:endParaRPr lang="en-US" sz="3600" cap="small" dirty="0"/>
          </a:p>
        </p:txBody>
      </p:sp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641504" y="37835002"/>
            <a:ext cx="15281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8227764" y="37763564"/>
            <a:ext cx="141413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4355489" y="19342117"/>
            <a:ext cx="53244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13639789" y="19261122"/>
            <a:ext cx="1050138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Right</a:t>
            </a:r>
            <a:r>
              <a:rPr lang="en-GB" sz="2400" dirty="0" smtClean="0"/>
              <a:t>: Representation of the topology of a portion of the active region  at 00:00 UT, overlaid on </a:t>
            </a:r>
            <a:r>
              <a:rPr lang="en-GB" sz="2400" dirty="0" err="1" smtClean="0"/>
              <a:t>magnetogram</a:t>
            </a:r>
            <a:r>
              <a:rPr lang="en-GB" sz="2400" dirty="0" smtClean="0"/>
              <a:t>.</a:t>
            </a:r>
          </a:p>
          <a:p>
            <a:endParaRPr lang="en-GB" sz="1400" dirty="0" smtClean="0"/>
          </a:p>
          <a:p>
            <a:pPr marL="258763" lvl="1">
              <a:buFont typeface="Wingdings" pitchFamily="2" charset="2"/>
              <a:buChar char="Ø"/>
            </a:pPr>
            <a:r>
              <a:rPr lang="en-GB" sz="2400" i="1" dirty="0" smtClean="0"/>
              <a:t>Topological features</a:t>
            </a:r>
            <a:r>
              <a:rPr lang="en-GB" sz="2400" dirty="0" smtClean="0"/>
              <a:t>: Separator field lines  numbered and shown in purple, RHESSI x-ray contours in orange, null points shown as red triangles,  positive poles  depicted as black crosses, negative poles  shown as  orange crosses. </a:t>
            </a:r>
            <a:endParaRPr lang="en-GB" sz="1100" dirty="0" smtClean="0"/>
          </a:p>
          <a:p>
            <a:pPr marL="258763" lvl="1"/>
            <a:endParaRPr lang="en-GB" sz="1050" dirty="0" smtClean="0"/>
          </a:p>
          <a:p>
            <a:pPr marL="257175">
              <a:buFont typeface="Wingdings" pitchFamily="2" charset="2"/>
              <a:buChar char="Ø"/>
            </a:pPr>
            <a:r>
              <a:rPr lang="en-GB" sz="2400" i="1" dirty="0" err="1" smtClean="0"/>
              <a:t>Magnetogram</a:t>
            </a:r>
            <a:r>
              <a:rPr lang="en-GB" sz="2400" i="1" dirty="0" smtClean="0"/>
              <a:t> features</a:t>
            </a:r>
            <a:r>
              <a:rPr lang="en-GB" sz="2400" dirty="0" smtClean="0"/>
              <a:t>: strong positive field regions  shown in white (outlined in black), strong negative regions in black (outlined in white).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15 topologies calculated from 00:00 to </a:t>
            </a:r>
            <a:r>
              <a:rPr lang="en-GB" sz="2400" dirty="0" smtClean="0"/>
              <a:t>22:27 UT</a:t>
            </a:r>
            <a:r>
              <a:rPr lang="en-GB" sz="2400" dirty="0" smtClean="0"/>
              <a:t>, May 13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2005.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For regions where </a:t>
            </a:r>
            <a:r>
              <a:rPr lang="en-GB" sz="2400" dirty="0" smtClean="0"/>
              <a:t>the net </a:t>
            </a:r>
            <a:r>
              <a:rPr lang="en-GB" sz="2400" dirty="0" smtClean="0"/>
              <a:t>flux exceeds certain threshold, a </a:t>
            </a:r>
            <a:r>
              <a:rPr lang="en-GB" sz="2400" i="1" dirty="0" err="1" smtClean="0"/>
              <a:t>quadrupole</a:t>
            </a:r>
            <a:r>
              <a:rPr lang="en-GB" sz="2400" dirty="0" smtClean="0"/>
              <a:t> expansion is used instead; the field is idealised by 3 poles rather than one.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38073" y="25223186"/>
            <a:ext cx="11572956" cy="339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2400" b="1" dirty="0" smtClean="0">
                <a:latin typeface="Arial" pitchFamily="34" charset="0"/>
              </a:rPr>
              <a:t>Individual separators </a:t>
            </a:r>
            <a:r>
              <a:rPr lang="en-GB" sz="2400" dirty="0" smtClean="0">
                <a:latin typeface="Arial" pitchFamily="34" charset="0"/>
              </a:rPr>
              <a:t>could not be tracked through time, so separator groups were studied instead: the poles were grouped (six negative groupings, three positive) and diachronically stable </a:t>
            </a:r>
            <a:r>
              <a:rPr lang="en-GB" sz="2400" b="1" dirty="0" smtClean="0">
                <a:latin typeface="Arial" pitchFamily="34" charset="0"/>
              </a:rPr>
              <a:t>separator  connectivity groups</a:t>
            </a:r>
            <a:r>
              <a:rPr lang="en-GB" sz="2400" dirty="0" smtClean="0">
                <a:latin typeface="Arial" pitchFamily="34" charset="0"/>
              </a:rPr>
              <a:t> were formed on the basis of their associated poles’ groupings.</a:t>
            </a:r>
            <a:endParaRPr lang="en-GB" sz="2400" b="1" dirty="0" smtClean="0"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GB" sz="2400" b="1" dirty="0" smtClean="0">
              <a:solidFill>
                <a:schemeClr val="accent1"/>
              </a:solidFill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GB" sz="2400" b="1" dirty="0" smtClean="0">
                <a:solidFill>
                  <a:schemeClr val="accent1"/>
                </a:solidFill>
                <a:latin typeface="Arial" pitchFamily="34" charset="0"/>
              </a:rPr>
              <a:t>Stress calculation</a:t>
            </a: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GB" sz="1000" b="1" dirty="0" smtClean="0">
              <a:solidFill>
                <a:schemeClr val="accent1"/>
              </a:solidFill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2400" i="1" dirty="0" smtClean="0">
                <a:latin typeface="Arial" pitchFamily="34" charset="0"/>
              </a:rPr>
              <a:t>Hypothesis</a:t>
            </a:r>
            <a:r>
              <a:rPr lang="en-GB" sz="2400" dirty="0" smtClean="0">
                <a:latin typeface="Arial" pitchFamily="34" charset="0"/>
              </a:rPr>
              <a:t>: changing </a:t>
            </a:r>
            <a:r>
              <a:rPr lang="en-GB" sz="2400" dirty="0" err="1" smtClean="0">
                <a:latin typeface="Arial" pitchFamily="34" charset="0"/>
              </a:rPr>
              <a:t>photospheric</a:t>
            </a:r>
            <a:r>
              <a:rPr lang="en-GB" sz="2400" dirty="0" smtClean="0">
                <a:latin typeface="Arial" pitchFamily="34" charset="0"/>
              </a:rPr>
              <a:t> field results in energy storage in coronal field.</a:t>
            </a: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</a:rPr>
              <a:t>The stress for a given separator was associated with  a change in  the flux linked by the separator in a potential field :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4" name="Object 93"/>
          <p:cNvGraphicFramePr>
            <a:graphicFrameLocks noChangeAspect="1"/>
          </p:cNvGraphicFramePr>
          <p:nvPr/>
        </p:nvGraphicFramePr>
        <p:xfrm>
          <a:off x="995263" y="28619500"/>
          <a:ext cx="2643206" cy="1268739"/>
        </p:xfrm>
        <a:graphic>
          <a:graphicData uri="http://schemas.openxmlformats.org/presentationml/2006/ole">
            <p:oleObj spid="_x0000_s1038" name="Equation" r:id="rId21" imgW="952200" imgH="457200" progId="Equation.3">
              <p:embed/>
            </p:oleObj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21140779" y="32262849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Above</a:t>
            </a:r>
            <a:r>
              <a:rPr lang="en-GB" sz="2400" dirty="0" smtClean="0"/>
              <a:t>: Plot of flux and stress  lines for a connectivity group where the RHESSI x-ray data does </a:t>
            </a:r>
            <a:r>
              <a:rPr lang="en-GB" sz="2400" i="1" dirty="0" smtClean="0"/>
              <a:t>not</a:t>
            </a:r>
            <a:r>
              <a:rPr lang="en-GB" sz="2400" dirty="0" smtClean="0"/>
              <a:t> indicate reconnection.</a:t>
            </a:r>
            <a:endParaRPr lang="en-US" sz="2400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476989" y="29957805"/>
            <a:ext cx="71628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 descr="C:\Documents and Settings\W.M.R. Simpson\My Documents\Study\Mathematics\University Course\Solar Project (Summer 09)\Lecture\29-07-2009-img003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2496781" y="25119038"/>
            <a:ext cx="8572500" cy="7143750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12496781" y="32262838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Above</a:t>
            </a:r>
            <a:r>
              <a:rPr lang="en-GB" sz="2400" dirty="0" smtClean="0"/>
              <a:t>: Plot of flux and stress  lines for a connectivity group where the RHESSI x-ray data indicates reconnection.</a:t>
            </a:r>
            <a:endParaRPr lang="en-US" sz="2400" dirty="0"/>
          </a:p>
        </p:txBody>
      </p:sp>
      <p:sp>
        <p:nvSpPr>
          <p:cNvPr id="93" name="Rectangle 92"/>
          <p:cNvSpPr/>
          <p:nvPr/>
        </p:nvSpPr>
        <p:spPr>
          <a:xfrm>
            <a:off x="709511" y="29976822"/>
            <a:ext cx="6000792" cy="2694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GB" sz="2400" b="1" dirty="0" smtClean="0">
                <a:solidFill>
                  <a:schemeClr val="accent1"/>
                </a:solidFill>
                <a:latin typeface="Arial" pitchFamily="34" charset="0"/>
              </a:rPr>
              <a:t>Flux calculation</a:t>
            </a: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endParaRPr lang="en-GB" sz="1000" dirty="0" smtClean="0"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</a:rPr>
              <a:t>To determine the flux through  a separator, we must close the loop. This was done in two different ways.</a:t>
            </a: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</a:rPr>
              <a:t>The flux can be calculated using a line integral of the vector potential  (via Stokes’ theorem):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38073" y="33826228"/>
            <a:ext cx="757242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</a:rPr>
              <a:t>In order to obtain reliable flux values, a </a:t>
            </a:r>
            <a:r>
              <a:rPr lang="en-GB" sz="2400" b="1" dirty="0" smtClean="0">
                <a:latin typeface="Arial" pitchFamily="34" charset="0"/>
              </a:rPr>
              <a:t>secondary topology of high-resolution poles </a:t>
            </a:r>
            <a:r>
              <a:rPr lang="en-GB" sz="2400" dirty="0" smtClean="0">
                <a:latin typeface="Arial" pitchFamily="34" charset="0"/>
              </a:rPr>
              <a:t>was calculated.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3711227" y="33267374"/>
            <a:ext cx="16002112" cy="149579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GB" sz="2400" b="1" dirty="0" smtClean="0">
                <a:solidFill>
                  <a:schemeClr val="accent1"/>
                </a:solidFill>
                <a:latin typeface="Arial" pitchFamily="34" charset="0"/>
              </a:rPr>
              <a:t>Evidence for stress:</a:t>
            </a:r>
            <a:endParaRPr lang="en-GB" sz="1000" b="1" dirty="0" smtClean="0">
              <a:solidFill>
                <a:schemeClr val="accent1"/>
              </a:solidFill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</a:rPr>
              <a:t>25 connectivity groups were studied. </a:t>
            </a: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</a:rPr>
              <a:t>Of the </a:t>
            </a:r>
            <a:r>
              <a:rPr lang="en-GB" sz="2400" dirty="0" smtClean="0">
                <a:solidFill>
                  <a:srgbClr val="0000FF"/>
                </a:solidFill>
                <a:latin typeface="Arial" pitchFamily="34" charset="0"/>
              </a:rPr>
              <a:t>14</a:t>
            </a:r>
            <a:r>
              <a:rPr lang="en-GB" sz="2400" dirty="0" smtClean="0">
                <a:latin typeface="Arial" pitchFamily="34" charset="0"/>
              </a:rPr>
              <a:t> groups for which RHESSI data indicated reconnection,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</a:rPr>
              <a:t>12</a:t>
            </a:r>
            <a:r>
              <a:rPr lang="en-GB" sz="2400" dirty="0" smtClean="0">
                <a:latin typeface="Arial" pitchFamily="34" charset="0"/>
              </a:rPr>
              <a:t> showed </a:t>
            </a:r>
            <a:r>
              <a:rPr lang="en-GB" sz="2400" i="1" dirty="0" smtClean="0">
                <a:latin typeface="Arial" pitchFamily="34" charset="0"/>
              </a:rPr>
              <a:t>strong</a:t>
            </a:r>
            <a:r>
              <a:rPr lang="en-GB" sz="2400" dirty="0" smtClean="0">
                <a:latin typeface="Arial" pitchFamily="34" charset="0"/>
              </a:rPr>
              <a:t> evidence of stressing. </a:t>
            </a: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</a:rPr>
              <a:t>Of the remaining </a:t>
            </a:r>
            <a:r>
              <a:rPr lang="en-GB" sz="2400" dirty="0" smtClean="0">
                <a:solidFill>
                  <a:srgbClr val="0000FF"/>
                </a:solidFill>
                <a:latin typeface="Arial" pitchFamily="34" charset="0"/>
              </a:rPr>
              <a:t>11</a:t>
            </a:r>
            <a:r>
              <a:rPr lang="en-GB" sz="2400" dirty="0" smtClean="0">
                <a:latin typeface="Arial" pitchFamily="34" charset="0"/>
              </a:rPr>
              <a:t>,  8 showed </a:t>
            </a:r>
            <a:r>
              <a:rPr lang="en-GB" sz="2400" i="1" dirty="0" smtClean="0">
                <a:latin typeface="Arial" pitchFamily="34" charset="0"/>
              </a:rPr>
              <a:t>no</a:t>
            </a:r>
            <a:r>
              <a:rPr lang="en-GB" sz="2400" dirty="0" smtClean="0">
                <a:latin typeface="Arial" pitchFamily="34" charset="0"/>
              </a:rPr>
              <a:t> indication, 2 only  weak, and 1 (anomalous) group gave strong evidence.</a:t>
            </a:r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/>
        </p:nvGraphicFramePr>
        <p:xfrm>
          <a:off x="714322" y="32778112"/>
          <a:ext cx="6638924" cy="913486"/>
        </p:xfrm>
        <a:graphic>
          <a:graphicData uri="http://schemas.openxmlformats.org/presentationml/2006/ole">
            <p:oleObj spid="_x0000_s1036" name="Equation" r:id="rId24" imgW="2031840" imgH="279360" progId="Equation.3">
              <p:embed/>
            </p:oleObj>
          </a:graphicData>
        </a:graphic>
      </p:graphicFrame>
      <p:graphicFrame>
        <p:nvGraphicFramePr>
          <p:cNvPr id="8" name="Object 19"/>
          <p:cNvGraphicFramePr>
            <a:graphicFrameLocks noChangeAspect="1"/>
          </p:cNvGraphicFramePr>
          <p:nvPr/>
        </p:nvGraphicFramePr>
        <p:xfrm>
          <a:off x="4594095" y="28690938"/>
          <a:ext cx="985837" cy="633412"/>
        </p:xfrm>
        <a:graphic>
          <a:graphicData uri="http://schemas.openxmlformats.org/presentationml/2006/ole">
            <p:oleObj spid="_x0000_s1043" name="Equation" r:id="rId25" imgW="355320" imgH="228600" progId="Equation.3">
              <p:embed/>
            </p:oleObj>
          </a:graphicData>
        </a:graphic>
      </p:graphicFrame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4665533" y="29262442"/>
          <a:ext cx="528638" cy="493713"/>
        </p:xfrm>
        <a:graphic>
          <a:graphicData uri="http://schemas.openxmlformats.org/presentationml/2006/ole">
            <p:oleObj spid="_x0000_s1045" name="Equation" r:id="rId26" imgW="190440" imgH="177480" progId="Equation.3">
              <p:embed/>
            </p:oleObj>
          </a:graphicData>
        </a:graphic>
      </p:graphicFrame>
      <p:graphicFrame>
        <p:nvGraphicFramePr>
          <p:cNvPr id="9" name="Object 22"/>
          <p:cNvGraphicFramePr>
            <a:graphicFrameLocks noChangeAspect="1"/>
          </p:cNvGraphicFramePr>
          <p:nvPr/>
        </p:nvGraphicFramePr>
        <p:xfrm>
          <a:off x="8286704" y="28690938"/>
          <a:ext cx="352425" cy="633412"/>
        </p:xfrm>
        <a:graphic>
          <a:graphicData uri="http://schemas.openxmlformats.org/presentationml/2006/ole">
            <p:oleObj spid="_x0000_s1046" name="Equation" r:id="rId27" imgW="126720" imgH="228600" progId="Equation.3">
              <p:embed/>
            </p:oleObj>
          </a:graphicData>
        </a:graphic>
      </p:graphicFrame>
      <p:sp>
        <p:nvSpPr>
          <p:cNvPr id="104" name="Rectangle 103"/>
          <p:cNvSpPr/>
          <p:nvPr/>
        </p:nvSpPr>
        <p:spPr>
          <a:xfrm>
            <a:off x="5651370" y="28762376"/>
            <a:ext cx="2273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Arial" pitchFamily="34" charset="0"/>
              </a:rPr>
              <a:t>- change in flux</a:t>
            </a:r>
            <a:endParaRPr lang="en-US" sz="2400" dirty="0"/>
          </a:p>
        </p:txBody>
      </p:sp>
      <p:sp>
        <p:nvSpPr>
          <p:cNvPr id="105" name="Rectangle 104"/>
          <p:cNvSpPr/>
          <p:nvPr/>
        </p:nvSpPr>
        <p:spPr>
          <a:xfrm>
            <a:off x="5664007" y="29262442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Arial" pitchFamily="34" charset="0"/>
              </a:rPr>
              <a:t>- time interval</a:t>
            </a:r>
            <a:endParaRPr lang="en-US" sz="2400" dirty="0"/>
          </a:p>
        </p:txBody>
      </p:sp>
      <p:sp>
        <p:nvSpPr>
          <p:cNvPr id="108" name="Rectangle 107"/>
          <p:cNvSpPr/>
          <p:nvPr/>
        </p:nvSpPr>
        <p:spPr>
          <a:xfrm>
            <a:off x="8853443" y="28788635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2400" dirty="0" smtClean="0">
                <a:latin typeface="Arial" pitchFamily="34" charset="0"/>
              </a:rPr>
              <a:t> separator field line</a:t>
            </a:r>
          </a:p>
          <a:p>
            <a:r>
              <a:rPr lang="en-GB" sz="2400" dirty="0" smtClean="0">
                <a:latin typeface="Arial" pitchFamily="34" charset="0"/>
              </a:rPr>
              <a:t>  length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 flipH="1">
            <a:off x="23926861" y="15546346"/>
            <a:ext cx="55721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spine lines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(green lines)</a:t>
            </a:r>
            <a:endParaRPr lang="en-US" sz="2000" dirty="0" smtClean="0"/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separators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(black line)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0069209" y="15617784"/>
            <a:ext cx="361248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</a:rPr>
              <a:t>ve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 poles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(cross (+) )</a:t>
            </a:r>
            <a:endParaRPr lang="en-US" sz="2000" dirty="0" smtClean="0"/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</a:rPr>
              <a:t>ve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 poles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(cross (×) )</a:t>
            </a:r>
            <a:endParaRPr lang="en-US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null points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(triangles)</a:t>
            </a:r>
            <a:endParaRPr lang="en-US" sz="2000" dirty="0" smtClean="0"/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6498629" y="544366"/>
            <a:ext cx="3214710" cy="447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1172</Words>
  <Application>Microsoft Office PowerPoint</Application>
  <PresentationFormat>Custom</PresentationFormat>
  <Paragraphs>105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Kalam Cosmological Argument</dc:title>
  <dc:creator>W.Simpson</dc:creator>
  <cp:lastModifiedBy>W.Simpson</cp:lastModifiedBy>
  <cp:revision>111</cp:revision>
  <dcterms:created xsi:type="dcterms:W3CDTF">2008-09-22T09:37:49Z</dcterms:created>
  <dcterms:modified xsi:type="dcterms:W3CDTF">2009-08-07T14:33:34Z</dcterms:modified>
</cp:coreProperties>
</file>