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93.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slideMasters/slideMaster7.xml" ContentType="application/vnd.openxmlformats-officedocument.presentationml.slideMaster+xml"/>
  <Override PartName="/ppt/slideLayouts/slideLayout99.xml" ContentType="application/vnd.openxmlformats-officedocument.presentationml.slideLayout+xml"/>
  <Override PartName="/ppt/theme/theme9.xml" ContentType="application/vnd.openxmlformats-officedocument.them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8.xml" ContentType="application/vnd.openxmlformats-officedocument.presentationml.slideLayout+xml"/>
  <Override PartName="/ppt/slideLayouts/slideLayout97.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08" r:id="rId5"/>
    <p:sldMasterId id="2147483720" r:id="rId6"/>
    <p:sldMasterId id="2147483732" r:id="rId7"/>
    <p:sldMasterId id="2147483744" r:id="rId8"/>
    <p:sldMasterId id="2147483756" r:id="rId9"/>
  </p:sldMasterIdLst>
  <p:notesMasterIdLst>
    <p:notesMasterId r:id="rId33"/>
  </p:notesMasterIdLst>
  <p:sldIdLst>
    <p:sldId id="256" r:id="rId10"/>
    <p:sldId id="257" r:id="rId11"/>
    <p:sldId id="264" r:id="rId12"/>
    <p:sldId id="265" r:id="rId13"/>
    <p:sldId id="258" r:id="rId14"/>
    <p:sldId id="262" r:id="rId15"/>
    <p:sldId id="279" r:id="rId16"/>
    <p:sldId id="259" r:id="rId17"/>
    <p:sldId id="266" r:id="rId18"/>
    <p:sldId id="267" r:id="rId19"/>
    <p:sldId id="263" r:id="rId20"/>
    <p:sldId id="260" r:id="rId21"/>
    <p:sldId id="278" r:id="rId22"/>
    <p:sldId id="269" r:id="rId23"/>
    <p:sldId id="270" r:id="rId24"/>
    <p:sldId id="272" r:id="rId25"/>
    <p:sldId id="273" r:id="rId26"/>
    <p:sldId id="274" r:id="rId27"/>
    <p:sldId id="275" r:id="rId28"/>
    <p:sldId id="276" r:id="rId29"/>
    <p:sldId id="277" r:id="rId30"/>
    <p:sldId id="271" r:id="rId31"/>
    <p:sldId id="261"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1" autoAdjust="0"/>
    <p:restoredTop sz="94660"/>
  </p:normalViewPr>
  <p:slideViewPr>
    <p:cSldViewPr>
      <p:cViewPr varScale="1">
        <p:scale>
          <a:sx n="66" d="100"/>
          <a:sy n="66" d="100"/>
        </p:scale>
        <p:origin x="-122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47A21F-4BE5-4CF5-8374-5D9F90F9365F}" type="datetimeFigureOut">
              <a:rPr lang="en-US" smtClean="0"/>
              <a:t>7/27/2010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4A43B0-0B22-4767-ACA3-F0BFC558E8E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4A43B0-0B22-4767-ACA3-F0BFC558E8E9}" type="slidenum">
              <a:rPr lang="en-US">
                <a:solidFill>
                  <a:prstClr val="black"/>
                </a:solidFill>
              </a:rPr>
              <a:pPr/>
              <a:t>13</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4A43B0-0B22-4767-ACA3-F0BFC558E8E9}" type="slidenum">
              <a:rPr lang="en-US" smtClean="0"/>
              <a:t>14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4A43B0-0B22-4767-ACA3-F0BFC558E8E9}" type="slidenum">
              <a:rPr lang="en-US">
                <a:solidFill>
                  <a:prstClr val="black"/>
                </a:solidFill>
              </a:rPr>
              <a:pPr/>
              <a:t>15</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4A43B0-0B22-4767-ACA3-F0BFC558E8E9}" type="slidenum">
              <a:rPr lang="en-US">
                <a:solidFill>
                  <a:prstClr val="black"/>
                </a:solidFill>
              </a:rPr>
              <a:pPr/>
              <a:t>16</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4A43B0-0B22-4767-ACA3-F0BFC558E8E9}" type="slidenum">
              <a:rPr lang="en-US">
                <a:solidFill>
                  <a:prstClr val="black"/>
                </a:solidFill>
              </a:rPr>
              <a:pPr/>
              <a:t>17</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4A43B0-0B22-4767-ACA3-F0BFC558E8E9}" type="slidenum">
              <a:rPr lang="en-US">
                <a:solidFill>
                  <a:prstClr val="black"/>
                </a:solidFill>
              </a:rPr>
              <a:pPr/>
              <a:t>18</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4A43B0-0B22-4767-ACA3-F0BFC558E8E9}" type="slidenum">
              <a:rPr lang="en-US">
                <a:solidFill>
                  <a:prstClr val="black"/>
                </a:solidFill>
              </a:rPr>
              <a:pPr/>
              <a:t>19</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4A43B0-0B22-4767-ACA3-F0BFC558E8E9}" type="slidenum">
              <a:rPr lang="en-US">
                <a:solidFill>
                  <a:prstClr val="black"/>
                </a:solidFill>
              </a:rPr>
              <a:pPr/>
              <a:t>20</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4A43B0-0B22-4767-ACA3-F0BFC558E8E9}" type="slidenum">
              <a:rPr lang="en-US">
                <a:solidFill>
                  <a:prstClr val="black"/>
                </a:solidFill>
              </a:rPr>
              <a:pPr/>
              <a:t>21</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9DE658-4CEA-4260-AB06-ABCE68AC7D5C}" type="datetimeFigureOut">
              <a:rPr lang="en-US" smtClean="0"/>
              <a:t>7/23/2010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A21EA0-FBD0-424C-8D88-8B865921147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DE658-4CEA-4260-AB06-ABCE68AC7D5C}" type="datetimeFigureOut">
              <a:rPr lang="en-US" smtClean="0"/>
              <a:t>7/23/2010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A21EA0-FBD0-424C-8D88-8B865921147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DE658-4CEA-4260-AB06-ABCE68AC7D5C}" type="datetimeFigureOut">
              <a:rPr lang="en-US" smtClean="0"/>
              <a:t>7/23/2010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A21EA0-FBD0-424C-8D88-8B865921147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DE658-4CEA-4260-AB06-ABCE68AC7D5C}" type="datetimeFigureOut">
              <a:rPr lang="en-US" smtClean="0"/>
              <a:t>7/23/2010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A21EA0-FBD0-424C-8D88-8B865921147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9DE658-4CEA-4260-AB06-ABCE68AC7D5C}" type="datetimeFigureOut">
              <a:rPr lang="en-US" smtClean="0"/>
              <a:t>7/23/2010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A21EA0-FBD0-424C-8D88-8B865921147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9DE658-4CEA-4260-AB06-ABCE68AC7D5C}" type="datetimeFigureOut">
              <a:rPr lang="en-US" smtClean="0"/>
              <a:t>7/23/2010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A21EA0-FBD0-424C-8D88-8B865921147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9DE658-4CEA-4260-AB06-ABCE68AC7D5C}" type="datetimeFigureOut">
              <a:rPr lang="en-US" smtClean="0"/>
              <a:t>7/23/2010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A21EA0-FBD0-424C-8D88-8B8659211476}"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9DE658-4CEA-4260-AB06-ABCE68AC7D5C}" type="datetimeFigureOut">
              <a:rPr lang="en-US" smtClean="0"/>
              <a:t>7/23/2010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A21EA0-FBD0-424C-8D88-8B8659211476}"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9DE658-4CEA-4260-AB06-ABCE68AC7D5C}" type="datetimeFigureOut">
              <a:rPr lang="en-US" smtClean="0"/>
              <a:t>7/23/2010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A21EA0-FBD0-424C-8D88-8B8659211476}"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9DE658-4CEA-4260-AB06-ABCE68AC7D5C}" type="datetimeFigureOut">
              <a:rPr lang="en-US" smtClean="0"/>
              <a:t>7/23/2010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A21EA0-FBD0-424C-8D88-8B8659211476}"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9DE658-4CEA-4260-AB06-ABCE68AC7D5C}" type="datetimeFigureOut">
              <a:rPr lang="en-US" smtClean="0"/>
              <a:t>7/23/2010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A21EA0-FBD0-424C-8D88-8B8659211476}"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9DE658-4CEA-4260-AB06-ABCE68AC7D5C}" type="datetimeFigureOut">
              <a:rPr lang="en-US" smtClean="0"/>
              <a:t>7/23/2010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A21EA0-FBD0-424C-8D88-8B865921147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9DE658-4CEA-4260-AB06-ABCE68AC7D5C}" type="datetimeFigureOut">
              <a:rPr lang="en-US">
                <a:solidFill>
                  <a:prstClr val="black">
                    <a:tint val="75000"/>
                  </a:prstClr>
                </a:solidFill>
              </a:rPr>
              <a:pPr/>
              <a:t>7/23/2010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A21EA0-FBD0-424C-8D88-8B8659211476}"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9.xml"/><Relationship Id="rId4" Type="http://schemas.openxmlformats.org/officeDocument/2006/relationships/image" Target="../media/image9.gif"/></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6.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57.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8.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90.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81000"/>
            <a:ext cx="9144000" cy="1470025"/>
          </a:xfrm>
        </p:spPr>
        <p:txBody>
          <a:bodyPr>
            <a:normAutofit/>
          </a:bodyPr>
          <a:lstStyle/>
          <a:p>
            <a:r>
              <a:rPr lang="en-US" sz="4300" dirty="0" smtClean="0">
                <a:latin typeface="Georgia" pitchFamily="18" charset="0"/>
              </a:rPr>
              <a:t>Concealed Ejecta: The Search for a Unarmed Flare</a:t>
            </a:r>
            <a:endParaRPr lang="en-US" sz="4300" dirty="0">
              <a:latin typeface="Georgia" pitchFamily="18" charset="0"/>
            </a:endParaRPr>
          </a:p>
        </p:txBody>
      </p:sp>
      <p:sp>
        <p:nvSpPr>
          <p:cNvPr id="3" name="Subtitle 2"/>
          <p:cNvSpPr>
            <a:spLocks noGrp="1"/>
          </p:cNvSpPr>
          <p:nvPr>
            <p:ph type="subTitle" idx="1"/>
          </p:nvPr>
        </p:nvSpPr>
        <p:spPr>
          <a:xfrm>
            <a:off x="0" y="4343400"/>
            <a:ext cx="7772400" cy="2514600"/>
          </a:xfrm>
        </p:spPr>
        <p:txBody>
          <a:bodyPr/>
          <a:lstStyle/>
          <a:p>
            <a:pPr algn="l">
              <a:spcBef>
                <a:spcPts val="0"/>
              </a:spcBef>
            </a:pPr>
            <a:r>
              <a:rPr lang="en-US" dirty="0" smtClean="0">
                <a:solidFill>
                  <a:schemeClr val="bg1">
                    <a:lumMod val="85000"/>
                  </a:schemeClr>
                </a:solidFill>
                <a:latin typeface="Garamond" pitchFamily="18" charset="0"/>
              </a:rPr>
              <a:t>Cameron Martus</a:t>
            </a:r>
          </a:p>
          <a:p>
            <a:pPr algn="l">
              <a:spcBef>
                <a:spcPts val="0"/>
              </a:spcBef>
            </a:pPr>
            <a:r>
              <a:rPr lang="en-US" dirty="0" smtClean="0">
                <a:solidFill>
                  <a:schemeClr val="bg1">
                    <a:lumMod val="85000"/>
                  </a:schemeClr>
                </a:solidFill>
                <a:latin typeface="Garamond" pitchFamily="18" charset="0"/>
              </a:rPr>
              <a:t>Solar Physics REU 2010</a:t>
            </a:r>
          </a:p>
          <a:p>
            <a:pPr algn="l">
              <a:spcBef>
                <a:spcPts val="0"/>
              </a:spcBef>
            </a:pPr>
            <a:r>
              <a:rPr lang="en-US" dirty="0" smtClean="0">
                <a:solidFill>
                  <a:schemeClr val="bg1">
                    <a:lumMod val="85000"/>
                  </a:schemeClr>
                </a:solidFill>
                <a:latin typeface="Garamond" pitchFamily="18" charset="0"/>
              </a:rPr>
              <a:t>Montana State University</a:t>
            </a:r>
          </a:p>
          <a:p>
            <a:pPr algn="l">
              <a:spcBef>
                <a:spcPts val="0"/>
              </a:spcBef>
            </a:pPr>
            <a:r>
              <a:rPr lang="en-US" dirty="0" smtClean="0">
                <a:solidFill>
                  <a:schemeClr val="bg1">
                    <a:lumMod val="85000"/>
                  </a:schemeClr>
                </a:solidFill>
                <a:latin typeface="Garamond" pitchFamily="18" charset="0"/>
              </a:rPr>
              <a:t>Mentors Dana Longcope &amp; Angela Des Jardins</a:t>
            </a:r>
            <a:endParaRPr lang="en-US" dirty="0">
              <a:solidFill>
                <a:schemeClr val="bg1">
                  <a:lumMod val="85000"/>
                </a:schemeClr>
              </a:solidFill>
              <a:latin typeface="Garamond"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8000" t="-30000" r="-13000" b="-3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Georgia" pitchFamily="18" charset="0"/>
              </a:rPr>
              <a:t>Route-finding</a:t>
            </a:r>
            <a:endParaRPr lang="en-US" sz="4000" dirty="0">
              <a:latin typeface="Georgia" pitchFamily="18" charset="0"/>
            </a:endParaRPr>
          </a:p>
        </p:txBody>
      </p:sp>
      <p:sp>
        <p:nvSpPr>
          <p:cNvPr id="3" name="Content Placeholder 2"/>
          <p:cNvSpPr>
            <a:spLocks noGrp="1"/>
          </p:cNvSpPr>
          <p:nvPr>
            <p:ph idx="1"/>
          </p:nvPr>
        </p:nvSpPr>
        <p:spPr/>
        <p:txBody>
          <a:bodyPr>
            <a:normAutofit/>
          </a:bodyPr>
          <a:lstStyle/>
          <a:p>
            <a:r>
              <a:rPr lang="en-US" dirty="0" smtClean="0">
                <a:latin typeface="Garamond" pitchFamily="18" charset="0"/>
              </a:rPr>
              <a:t>Of all the flares in the Wang and </a:t>
            </a:r>
            <a:r>
              <a:rPr lang="en-US" dirty="0">
                <a:latin typeface="Garamond" pitchFamily="18" charset="0"/>
              </a:rPr>
              <a:t>Z</a:t>
            </a:r>
            <a:r>
              <a:rPr lang="en-US" dirty="0" smtClean="0">
                <a:latin typeface="Garamond" pitchFamily="18" charset="0"/>
              </a:rPr>
              <a:t>hang list, only the two already studied had RHESSI data</a:t>
            </a:r>
          </a:p>
          <a:p>
            <a:r>
              <a:rPr lang="en-US" dirty="0" smtClean="0">
                <a:latin typeface="Garamond" pitchFamily="18" charset="0"/>
              </a:rPr>
              <a:t>Thus we determined to look for M-class flares, using the same selection criteria</a:t>
            </a:r>
          </a:p>
          <a:p>
            <a:r>
              <a:rPr lang="en-US" dirty="0" smtClean="0">
                <a:latin typeface="Garamond" pitchFamily="18" charset="0"/>
              </a:rPr>
              <a:t>Some X-class flares were found that were not in the Wang and </a:t>
            </a:r>
            <a:r>
              <a:rPr lang="en-US" dirty="0">
                <a:latin typeface="Garamond" pitchFamily="18" charset="0"/>
              </a:rPr>
              <a:t>Z</a:t>
            </a:r>
            <a:r>
              <a:rPr lang="en-US" dirty="0" smtClean="0">
                <a:latin typeface="Garamond" pitchFamily="18" charset="0"/>
              </a:rPr>
              <a:t>hang list</a:t>
            </a:r>
          </a:p>
          <a:p>
            <a:r>
              <a:rPr lang="en-US" dirty="0" smtClean="0">
                <a:latin typeface="Garamond" pitchFamily="18" charset="0"/>
              </a:rPr>
              <a:t>Most had no RHESSI data; those that did had no TRACE data, except one</a:t>
            </a:r>
            <a:endParaRPr lang="en-US" dirty="0">
              <a:latin typeface="Garamond"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Georgia" pitchFamily="18" charset="0"/>
              </a:rPr>
              <a:t>The Analysis Proceeds</a:t>
            </a:r>
            <a:endParaRPr lang="en-US" sz="4000" dirty="0">
              <a:latin typeface="Georgia" pitchFamily="18" charset="0"/>
            </a:endParaRPr>
          </a:p>
        </p:txBody>
      </p:sp>
      <p:sp>
        <p:nvSpPr>
          <p:cNvPr id="3" name="Content Placeholder 2"/>
          <p:cNvSpPr>
            <a:spLocks noGrp="1"/>
          </p:cNvSpPr>
          <p:nvPr>
            <p:ph idx="1"/>
          </p:nvPr>
        </p:nvSpPr>
        <p:spPr/>
        <p:txBody>
          <a:bodyPr>
            <a:normAutofit/>
          </a:bodyPr>
          <a:lstStyle/>
          <a:p>
            <a:r>
              <a:rPr lang="en-US" dirty="0" smtClean="0">
                <a:latin typeface="Garamond" pitchFamily="18" charset="0"/>
              </a:rPr>
              <a:t>The flare we selected, an X 1.0 flare on 13 Aug 2004, had a CME extrapolated to about 45 minutes after the end of the flare</a:t>
            </a:r>
          </a:p>
          <a:p>
            <a:r>
              <a:rPr lang="en-US" dirty="0" smtClean="0">
                <a:latin typeface="Garamond" pitchFamily="18" charset="0"/>
              </a:rPr>
              <a:t>Nevertheless, we proceeded on to analyze the flare</a:t>
            </a:r>
          </a:p>
          <a:p>
            <a:r>
              <a:rPr lang="en-US" dirty="0" smtClean="0">
                <a:latin typeface="Garamond" pitchFamily="18" charset="0"/>
              </a:rPr>
              <a:t>Making the images and fitting the spectra turned out to be very difficult, as the RHESSI software presented no end of problems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Georgia" pitchFamily="18" charset="0"/>
              </a:rPr>
              <a:t>Results</a:t>
            </a:r>
            <a:endParaRPr lang="en-US" sz="4000" dirty="0">
              <a:latin typeface="Georgia" pitchFamily="18" charset="0"/>
            </a:endParaRPr>
          </a:p>
        </p:txBody>
      </p:sp>
      <p:sp>
        <p:nvSpPr>
          <p:cNvPr id="3" name="Content Placeholder 2"/>
          <p:cNvSpPr>
            <a:spLocks noGrp="1"/>
          </p:cNvSpPr>
          <p:nvPr>
            <p:ph idx="1"/>
          </p:nvPr>
        </p:nvSpPr>
        <p:spPr/>
        <p:txBody>
          <a:bodyPr>
            <a:noAutofit/>
          </a:bodyPr>
          <a:lstStyle/>
          <a:p>
            <a:r>
              <a:rPr lang="en-US" dirty="0" smtClean="0">
                <a:latin typeface="Garamond" pitchFamily="18" charset="0"/>
              </a:rPr>
              <a:t>The spectra of this flare clearly fit best to the thermal + thick-target model, rather than the two-thermal model</a:t>
            </a:r>
          </a:p>
          <a:p>
            <a:r>
              <a:rPr lang="en-US" dirty="0" smtClean="0">
                <a:latin typeface="Garamond" pitchFamily="18" charset="0"/>
              </a:rPr>
              <a:t>RHESSI contours overlaid onto TRACE images show emission in all energy bands –6-12 </a:t>
            </a:r>
            <a:r>
              <a:rPr lang="en-US" dirty="0" err="1" smtClean="0">
                <a:latin typeface="Garamond" pitchFamily="18" charset="0"/>
              </a:rPr>
              <a:t>keV</a:t>
            </a:r>
            <a:r>
              <a:rPr lang="en-US" dirty="0" smtClean="0">
                <a:latin typeface="Garamond" pitchFamily="18" charset="0"/>
              </a:rPr>
              <a:t>, 12-25 </a:t>
            </a:r>
            <a:r>
              <a:rPr lang="en-US" dirty="0" err="1" smtClean="0">
                <a:latin typeface="Garamond" pitchFamily="18" charset="0"/>
              </a:rPr>
              <a:t>keV</a:t>
            </a:r>
            <a:r>
              <a:rPr lang="en-US" dirty="0" smtClean="0">
                <a:latin typeface="Garamond" pitchFamily="18" charset="0"/>
              </a:rPr>
              <a:t>, and 35-100 </a:t>
            </a:r>
            <a:r>
              <a:rPr lang="en-US" dirty="0" err="1" smtClean="0">
                <a:latin typeface="Garamond" pitchFamily="18" charset="0"/>
              </a:rPr>
              <a:t>keV</a:t>
            </a:r>
            <a:r>
              <a:rPr lang="en-US" dirty="0">
                <a:latin typeface="Garamond" pitchFamily="18" charset="0"/>
              </a:rPr>
              <a:t> </a:t>
            </a:r>
            <a:r>
              <a:rPr lang="en-US" dirty="0" smtClean="0">
                <a:latin typeface="Garamond" pitchFamily="18" charset="0"/>
              </a:rPr>
              <a:t>– to be centered at the same place: the </a:t>
            </a:r>
            <a:r>
              <a:rPr lang="en-US" dirty="0" err="1" smtClean="0">
                <a:latin typeface="Garamond" pitchFamily="18" charset="0"/>
              </a:rPr>
              <a:t>footpoint</a:t>
            </a:r>
            <a:endParaRPr lang="en-US" dirty="0" smtClean="0">
              <a:latin typeface="Garamond" pitchFamily="18" charset="0"/>
            </a:endParaRPr>
          </a:p>
          <a:p>
            <a:r>
              <a:rPr lang="en-US" dirty="0" smtClean="0">
                <a:latin typeface="Garamond" pitchFamily="18" charset="0"/>
              </a:rPr>
              <a:t>There is only one bright spot, as opposed to the normal two seen in </a:t>
            </a:r>
            <a:r>
              <a:rPr lang="en-US" dirty="0" err="1" smtClean="0">
                <a:latin typeface="Garamond" pitchFamily="18" charset="0"/>
              </a:rPr>
              <a:t>footpoint</a:t>
            </a:r>
            <a:r>
              <a:rPr lang="en-US" dirty="0" smtClean="0">
                <a:latin typeface="Garamond" pitchFamily="18" charset="0"/>
              </a:rPr>
              <a:t> emission</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Georgia" pitchFamily="18" charset="0"/>
              </a:rPr>
              <a:t>Results</a:t>
            </a:r>
            <a:endParaRPr lang="en-US" sz="4000" dirty="0">
              <a:latin typeface="Georgia" pitchFamily="18" charset="0"/>
            </a:endParaRPr>
          </a:p>
        </p:txBody>
      </p:sp>
      <p:pic>
        <p:nvPicPr>
          <p:cNvPr id="6" name="Content Placeholder 5" descr="040813lcs.jpg"/>
          <p:cNvPicPr>
            <a:picLocks noGrp="1" noChangeAspect="1"/>
          </p:cNvPicPr>
          <p:nvPr>
            <p:ph idx="1"/>
          </p:nvPr>
        </p:nvPicPr>
        <p:blipFill>
          <a:blip r:embed="rId4" cstate="print"/>
          <a:stretch>
            <a:fillRect/>
          </a:stretch>
        </p:blipFill>
        <p:spPr>
          <a:xfrm>
            <a:off x="2309018" y="1600200"/>
            <a:ext cx="4525963" cy="4525963"/>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Georgia" pitchFamily="18" charset="0"/>
              </a:rPr>
              <a:t>Results</a:t>
            </a:r>
            <a:endParaRPr lang="en-US" sz="4000" dirty="0">
              <a:latin typeface="Georgia" pitchFamily="18" charset="0"/>
            </a:endParaRPr>
          </a:p>
        </p:txBody>
      </p:sp>
      <p:pic>
        <p:nvPicPr>
          <p:cNvPr id="6" name="Content Placeholder 5" descr="040813lcs.jpg"/>
          <p:cNvPicPr>
            <a:picLocks noGrp="1" noChangeAspect="1"/>
          </p:cNvPicPr>
          <p:nvPr>
            <p:ph idx="1"/>
          </p:nvPr>
        </p:nvPicPr>
        <p:blipFill>
          <a:blip r:embed="rId4" cstate="print"/>
          <a:stretch>
            <a:fillRect/>
          </a:stretch>
        </p:blipFill>
        <p:spPr>
          <a:xfrm>
            <a:off x="2309018" y="1600200"/>
            <a:ext cx="4525963" cy="4525963"/>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Georgia" pitchFamily="18" charset="0"/>
              </a:rPr>
              <a:t>Results</a:t>
            </a:r>
            <a:endParaRPr lang="en-US" sz="4000" dirty="0">
              <a:latin typeface="Georgia" pitchFamily="18" charset="0"/>
            </a:endParaRPr>
          </a:p>
        </p:txBody>
      </p:sp>
      <p:pic>
        <p:nvPicPr>
          <p:cNvPr id="5" name="Content Placeholder 4" descr="chi-squared.jpg"/>
          <p:cNvPicPr>
            <a:picLocks noGrp="1" noChangeAspect="1"/>
          </p:cNvPicPr>
          <p:nvPr>
            <p:ph idx="1"/>
          </p:nvPr>
        </p:nvPicPr>
        <p:blipFill>
          <a:blip r:embed="rId4" cstate="print"/>
          <a:stretch>
            <a:fillRect/>
          </a:stretch>
        </p:blipFill>
        <p:spPr>
          <a:xfrm>
            <a:off x="948927" y="1447800"/>
            <a:ext cx="7200901" cy="480060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Georgia" pitchFamily="18" charset="0"/>
              </a:rPr>
              <a:t>Results</a:t>
            </a:r>
            <a:endParaRPr lang="en-US" sz="4000" dirty="0">
              <a:latin typeface="Georgia" pitchFamily="18" charset="0"/>
            </a:endParaRPr>
          </a:p>
        </p:txBody>
      </p:sp>
      <p:pic>
        <p:nvPicPr>
          <p:cNvPr id="5" name="Content Placeholder 4" descr="d3_int31_fit_001.jpeg"/>
          <p:cNvPicPr>
            <a:picLocks noGrp="1" noChangeAspect="1"/>
          </p:cNvPicPr>
          <p:nvPr>
            <p:ph idx="1"/>
          </p:nvPr>
        </p:nvPicPr>
        <p:blipFill>
          <a:blip r:embed="rId4" cstate="print"/>
          <a:stretch>
            <a:fillRect/>
          </a:stretch>
        </p:blipFill>
        <p:spPr>
          <a:xfrm>
            <a:off x="2309018" y="1600200"/>
            <a:ext cx="4525963" cy="4525963"/>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Georgia" pitchFamily="18" charset="0"/>
              </a:rPr>
              <a:t>Results</a:t>
            </a:r>
            <a:endParaRPr lang="en-US" sz="4000" dirty="0">
              <a:latin typeface="Georgia" pitchFamily="18" charset="0"/>
            </a:endParaRPr>
          </a:p>
        </p:txBody>
      </p:sp>
      <p:pic>
        <p:nvPicPr>
          <p:cNvPr id="5" name="Content Placeholder 4" descr="temperature.jpg"/>
          <p:cNvPicPr>
            <a:picLocks noGrp="1" noChangeAspect="1"/>
          </p:cNvPicPr>
          <p:nvPr>
            <p:ph idx="1"/>
          </p:nvPr>
        </p:nvPicPr>
        <p:blipFill>
          <a:blip r:embed="rId4" cstate="print"/>
          <a:stretch>
            <a:fillRect/>
          </a:stretch>
        </p:blipFill>
        <p:spPr>
          <a:xfrm>
            <a:off x="1714500" y="1958181"/>
            <a:ext cx="5715000" cy="381000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Georgia" pitchFamily="18" charset="0"/>
              </a:rPr>
              <a:t>Results</a:t>
            </a:r>
            <a:endParaRPr lang="en-US" sz="4000" dirty="0">
              <a:latin typeface="Georgia" pitchFamily="18" charset="0"/>
            </a:endParaRPr>
          </a:p>
        </p:txBody>
      </p:sp>
      <p:pic>
        <p:nvPicPr>
          <p:cNvPr id="5" name="Content Placeholder 4" descr="emission.jpg"/>
          <p:cNvPicPr>
            <a:picLocks noGrp="1" noChangeAspect="1"/>
          </p:cNvPicPr>
          <p:nvPr>
            <p:ph idx="1"/>
          </p:nvPr>
        </p:nvPicPr>
        <p:blipFill>
          <a:blip r:embed="rId4" cstate="print"/>
          <a:stretch>
            <a:fillRect/>
          </a:stretch>
        </p:blipFill>
        <p:spPr>
          <a:xfrm>
            <a:off x="1714500" y="1958181"/>
            <a:ext cx="5715000" cy="381000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Georgia" pitchFamily="18" charset="0"/>
              </a:rPr>
              <a:t>Results</a:t>
            </a:r>
            <a:endParaRPr lang="en-US" sz="4000" dirty="0">
              <a:latin typeface="Georgia" pitchFamily="18" charset="0"/>
            </a:endParaRPr>
          </a:p>
        </p:txBody>
      </p:sp>
      <p:pic>
        <p:nvPicPr>
          <p:cNvPr id="5" name="Content Placeholder 4" descr="electron.jpg"/>
          <p:cNvPicPr>
            <a:picLocks noGrp="1" noChangeAspect="1"/>
          </p:cNvPicPr>
          <p:nvPr>
            <p:ph idx="1"/>
          </p:nvPr>
        </p:nvPicPr>
        <p:blipFill>
          <a:blip r:embed="rId4" cstate="print"/>
          <a:stretch>
            <a:fillRect/>
          </a:stretch>
        </p:blipFill>
        <p:spPr>
          <a:xfrm>
            <a:off x="1714500" y="1958181"/>
            <a:ext cx="5715000" cy="381000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Georgia" pitchFamily="18" charset="0"/>
              </a:rPr>
              <a:t>Introducing Flare Spectra</a:t>
            </a:r>
            <a:endParaRPr lang="en-US" sz="4000" dirty="0">
              <a:latin typeface="Georgia" pitchFamily="18" charset="0"/>
            </a:endParaRPr>
          </a:p>
        </p:txBody>
      </p:sp>
      <p:sp>
        <p:nvSpPr>
          <p:cNvPr id="3" name="Content Placeholder 2"/>
          <p:cNvSpPr>
            <a:spLocks noGrp="1"/>
          </p:cNvSpPr>
          <p:nvPr>
            <p:ph idx="1"/>
          </p:nvPr>
        </p:nvSpPr>
        <p:spPr/>
        <p:txBody>
          <a:bodyPr>
            <a:normAutofit lnSpcReduction="10000"/>
          </a:bodyPr>
          <a:lstStyle/>
          <a:p>
            <a:r>
              <a:rPr lang="en-US" dirty="0" smtClean="0">
                <a:latin typeface="Garamond" pitchFamily="18" charset="0"/>
              </a:rPr>
              <a:t>Two hard x-ray sources: </a:t>
            </a:r>
          </a:p>
          <a:p>
            <a:pPr lvl="1"/>
            <a:r>
              <a:rPr lang="en-US" dirty="0" smtClean="0">
                <a:latin typeface="Garamond" pitchFamily="18" charset="0"/>
              </a:rPr>
              <a:t>Thermal emission consists of thermal electrons producing a relatively soft spectrum that falls off quickly at higher energies</a:t>
            </a:r>
          </a:p>
          <a:p>
            <a:pPr lvl="1"/>
            <a:r>
              <a:rPr lang="en-US" dirty="0" smtClean="0">
                <a:latin typeface="Garamond" pitchFamily="18" charset="0"/>
              </a:rPr>
              <a:t>Thick-target emission produces a much harder spectrum, resulting from high-energy electrons colliding  suddenly with very dense material</a:t>
            </a:r>
          </a:p>
          <a:p>
            <a:r>
              <a:rPr lang="en-US" dirty="0" smtClean="0">
                <a:latin typeface="Garamond" pitchFamily="18" charset="0"/>
              </a:rPr>
              <a:t>Magnetic reconnection occurs in the top of the flaring loop</a:t>
            </a:r>
          </a:p>
          <a:p>
            <a:r>
              <a:rPr lang="en-US" dirty="0" smtClean="0">
                <a:latin typeface="Garamond" pitchFamily="18" charset="0"/>
              </a:rPr>
              <a:t>Particles are energized at the reconnection site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Georgia" pitchFamily="18" charset="0"/>
              </a:rPr>
              <a:t>Results</a:t>
            </a:r>
            <a:endParaRPr lang="en-US" sz="4000" dirty="0">
              <a:latin typeface="Georgia" pitchFamily="18" charset="0"/>
            </a:endParaRPr>
          </a:p>
        </p:txBody>
      </p:sp>
      <p:pic>
        <p:nvPicPr>
          <p:cNvPr id="5" name="Content Placeholder 4" descr="highindex.jpg"/>
          <p:cNvPicPr>
            <a:picLocks noGrp="1" noChangeAspect="1"/>
          </p:cNvPicPr>
          <p:nvPr>
            <p:ph idx="1"/>
          </p:nvPr>
        </p:nvPicPr>
        <p:blipFill>
          <a:blip r:embed="rId4" cstate="print"/>
          <a:stretch>
            <a:fillRect/>
          </a:stretch>
        </p:blipFill>
        <p:spPr>
          <a:xfrm>
            <a:off x="1714500" y="1958181"/>
            <a:ext cx="5715000" cy="3810000"/>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Georgia" pitchFamily="18" charset="0"/>
              </a:rPr>
              <a:t>Results</a:t>
            </a:r>
            <a:endParaRPr lang="en-US" sz="4000" dirty="0">
              <a:latin typeface="Georgia" pitchFamily="18" charset="0"/>
            </a:endParaRPr>
          </a:p>
        </p:txBody>
      </p:sp>
      <p:pic>
        <p:nvPicPr>
          <p:cNvPr id="5" name="Content Placeholder 4" descr="lowindex.jpg"/>
          <p:cNvPicPr>
            <a:picLocks noGrp="1" noChangeAspect="1"/>
          </p:cNvPicPr>
          <p:nvPr>
            <p:ph idx="1"/>
          </p:nvPr>
        </p:nvPicPr>
        <p:blipFill>
          <a:blip r:embed="rId4" cstate="print"/>
          <a:stretch>
            <a:fillRect/>
          </a:stretch>
        </p:blipFill>
        <p:spPr>
          <a:xfrm>
            <a:off x="1714500" y="1958181"/>
            <a:ext cx="5715000" cy="3810000"/>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Georgia" pitchFamily="18" charset="0"/>
              </a:rPr>
              <a:t>Results</a:t>
            </a:r>
            <a:endParaRPr lang="en-US" sz="4000" dirty="0">
              <a:latin typeface="Georgia" pitchFamily="18" charset="0"/>
            </a:endParaRPr>
          </a:p>
        </p:txBody>
      </p:sp>
      <p:sp>
        <p:nvSpPr>
          <p:cNvPr id="3" name="Content Placeholder 2"/>
          <p:cNvSpPr>
            <a:spLocks noGrp="1"/>
          </p:cNvSpPr>
          <p:nvPr>
            <p:ph idx="1"/>
          </p:nvPr>
        </p:nvSpPr>
        <p:spPr/>
        <p:txBody>
          <a:bodyPr>
            <a:noAutofit/>
          </a:bodyPr>
          <a:lstStyle/>
          <a:p>
            <a:r>
              <a:rPr lang="en-US" dirty="0" smtClean="0">
                <a:latin typeface="Garamond" pitchFamily="18" charset="0"/>
              </a:rPr>
              <a:t>Apparently the flare had such low densities in the reconnection site that electrons escaped to create non-thermal emission</a:t>
            </a:r>
          </a:p>
          <a:p>
            <a:r>
              <a:rPr lang="en-US" dirty="0" smtClean="0">
                <a:latin typeface="Garamond" pitchFamily="18" charset="0"/>
              </a:rPr>
              <a:t>Thermal emission was produced by heating of the </a:t>
            </a:r>
            <a:r>
              <a:rPr lang="en-US" dirty="0" err="1" smtClean="0">
                <a:latin typeface="Garamond" pitchFamily="18" charset="0"/>
              </a:rPr>
              <a:t>footpoint</a:t>
            </a:r>
            <a:r>
              <a:rPr lang="en-US" dirty="0" smtClean="0">
                <a:latin typeface="Garamond" pitchFamily="18" charset="0"/>
              </a:rPr>
              <a:t> plasma during the electron bombardment</a:t>
            </a:r>
          </a:p>
          <a:p>
            <a:r>
              <a:rPr lang="en-US" dirty="0" smtClean="0">
                <a:latin typeface="Garamond" pitchFamily="18" charset="0"/>
              </a:rPr>
              <a:t>Perhaps the flare was associated with the CME!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2000" t="-10000" r="-48000" b="-50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latin typeface="Engravers MT" pitchFamily="18" charset="0"/>
              </a:rPr>
              <a:t>The End</a:t>
            </a:r>
            <a:endParaRPr lang="en-US" dirty="0">
              <a:latin typeface="Engravers MT"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Georgia" pitchFamily="18" charset="0"/>
              </a:rPr>
              <a:t>Introducing Flare Spectra</a:t>
            </a:r>
            <a:endParaRPr lang="en-US" sz="4000" dirty="0">
              <a:latin typeface="Georgia" pitchFamily="18" charset="0"/>
            </a:endParaRPr>
          </a:p>
        </p:txBody>
      </p:sp>
      <p:sp>
        <p:nvSpPr>
          <p:cNvPr id="3" name="Content Placeholder 2"/>
          <p:cNvSpPr>
            <a:spLocks noGrp="1"/>
          </p:cNvSpPr>
          <p:nvPr>
            <p:ph idx="1"/>
          </p:nvPr>
        </p:nvSpPr>
        <p:spPr/>
        <p:txBody>
          <a:bodyPr>
            <a:normAutofit lnSpcReduction="10000"/>
          </a:bodyPr>
          <a:lstStyle/>
          <a:p>
            <a:r>
              <a:rPr lang="en-US" dirty="0" smtClean="0">
                <a:latin typeface="Garamond" pitchFamily="18" charset="0"/>
              </a:rPr>
              <a:t>If reconnection site is dense enough for frequent collisions, its temperature increases and thermal emission is produced</a:t>
            </a:r>
          </a:p>
          <a:p>
            <a:r>
              <a:rPr lang="en-US" dirty="0" smtClean="0">
                <a:latin typeface="Garamond" pitchFamily="18" charset="0"/>
              </a:rPr>
              <a:t>If a CME occurs, particles are removed from the reconnection site, decreasing the density</a:t>
            </a:r>
          </a:p>
          <a:p>
            <a:r>
              <a:rPr lang="en-US" dirty="0" smtClean="0">
                <a:latin typeface="Garamond" pitchFamily="18" charset="0"/>
              </a:rPr>
              <a:t>Electrons can then escape and are sent at very high-energies down the loop to its </a:t>
            </a:r>
            <a:r>
              <a:rPr lang="en-US" dirty="0" err="1" smtClean="0">
                <a:latin typeface="Garamond" pitchFamily="18" charset="0"/>
              </a:rPr>
              <a:t>footpoints</a:t>
            </a:r>
            <a:r>
              <a:rPr lang="en-US" dirty="0" smtClean="0">
                <a:latin typeface="Garamond" pitchFamily="18" charset="0"/>
              </a:rPr>
              <a:t> where they encounter dense plasma and produce non-thermal emission</a:t>
            </a:r>
          </a:p>
          <a:p>
            <a:endParaRPr lang="en-US" dirty="0" smtClean="0">
              <a:latin typeface="Garamond"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Georgia" pitchFamily="18" charset="0"/>
              </a:rPr>
              <a:t>Introducing Flare Spectra</a:t>
            </a:r>
            <a:endParaRPr lang="en-US" sz="4000" dirty="0">
              <a:latin typeface="Georgia" pitchFamily="18" charset="0"/>
            </a:endParaRPr>
          </a:p>
        </p:txBody>
      </p:sp>
      <p:sp>
        <p:nvSpPr>
          <p:cNvPr id="3" name="Content Placeholder 2"/>
          <p:cNvSpPr>
            <a:spLocks noGrp="1"/>
          </p:cNvSpPr>
          <p:nvPr>
            <p:ph idx="1"/>
          </p:nvPr>
        </p:nvSpPr>
        <p:spPr/>
        <p:txBody>
          <a:bodyPr>
            <a:normAutofit/>
          </a:bodyPr>
          <a:lstStyle/>
          <a:p>
            <a:r>
              <a:rPr lang="en-US" dirty="0" smtClean="0">
                <a:latin typeface="Garamond" pitchFamily="18" charset="0"/>
              </a:rPr>
              <a:t>To better understand thermal processes within a flare, Longcope et. al analyzed an X-class flare with no CME on 26 Feb 2004 and found that its spectra fit best to two thermal models, rather than a thermal + non-thermal model</a:t>
            </a:r>
          </a:p>
          <a:p>
            <a:r>
              <a:rPr lang="en-US" dirty="0" smtClean="0">
                <a:latin typeface="Garamond" pitchFamily="18" charset="0"/>
              </a:rPr>
              <a:t>My project was to find a second case of a two-thermal flare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4000" dirty="0" smtClean="0">
                <a:latin typeface="Georgia" pitchFamily="18" charset="0"/>
              </a:rPr>
              <a:t>A Promising Trail</a:t>
            </a:r>
            <a:endParaRPr lang="en-US" sz="4000" dirty="0">
              <a:latin typeface="Georgia" pitchFamily="18" charset="0"/>
            </a:endParaRPr>
          </a:p>
        </p:txBody>
      </p:sp>
      <p:sp>
        <p:nvSpPr>
          <p:cNvPr id="3" name="Content Placeholder 2"/>
          <p:cNvSpPr>
            <a:spLocks noGrp="1"/>
          </p:cNvSpPr>
          <p:nvPr>
            <p:ph idx="1"/>
          </p:nvPr>
        </p:nvSpPr>
        <p:spPr>
          <a:xfrm>
            <a:off x="457200" y="1219200"/>
            <a:ext cx="8229600" cy="5334000"/>
          </a:xfrm>
        </p:spPr>
        <p:txBody>
          <a:bodyPr>
            <a:normAutofit fontScale="92500" lnSpcReduction="20000"/>
          </a:bodyPr>
          <a:lstStyle/>
          <a:p>
            <a:r>
              <a:rPr lang="en-US" sz="3500" dirty="0" smtClean="0">
                <a:latin typeface="Garamond" pitchFamily="18" charset="0"/>
              </a:rPr>
              <a:t>An X 1.3 flare at 01:43 16 July 2004 was chosen for this analysis – based on the Wang and Zhang paper stating that it was not associated with a CME</a:t>
            </a:r>
          </a:p>
          <a:p>
            <a:r>
              <a:rPr lang="en-US" sz="3500" dirty="0" smtClean="0">
                <a:latin typeface="Garamond" pitchFamily="18" charset="0"/>
              </a:rPr>
              <a:t>Analysis plan:</a:t>
            </a:r>
          </a:p>
          <a:p>
            <a:pPr lvl="1"/>
            <a:r>
              <a:rPr lang="en-US" sz="3000" dirty="0" smtClean="0">
                <a:latin typeface="Garamond" pitchFamily="18" charset="0"/>
              </a:rPr>
              <a:t>Fit to several spectral models</a:t>
            </a:r>
          </a:p>
          <a:p>
            <a:pPr lvl="1"/>
            <a:r>
              <a:rPr lang="en-US" sz="3000" dirty="0" smtClean="0">
                <a:latin typeface="Garamond" pitchFamily="18" charset="0"/>
              </a:rPr>
              <a:t>Produce RHESSI images to pinpoint the locations of the emission in different energy bands, and augment by overlaying onto TRACE images to determine location within the loops</a:t>
            </a:r>
          </a:p>
          <a:p>
            <a:r>
              <a:rPr lang="en-US" sz="3500" dirty="0" smtClean="0">
                <a:latin typeface="Garamond" pitchFamily="18" charset="0"/>
              </a:rPr>
              <a:t>Learning to execute these tasks took about three weeks, when I was ready to start producing results </a:t>
            </a:r>
            <a:endParaRPr lang="en-US" sz="3500" dirty="0">
              <a:latin typeface="Garamond"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1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Georgia" pitchFamily="18" charset="0"/>
              </a:rPr>
              <a:t>Impassable!</a:t>
            </a:r>
            <a:endParaRPr lang="en-US" sz="4000" dirty="0">
              <a:latin typeface="Georgia" pitchFamily="18" charset="0"/>
            </a:endParaRPr>
          </a:p>
        </p:txBody>
      </p:sp>
      <p:sp>
        <p:nvSpPr>
          <p:cNvPr id="3" name="Content Placeholder 2"/>
          <p:cNvSpPr>
            <a:spLocks noGrp="1"/>
          </p:cNvSpPr>
          <p:nvPr>
            <p:ph idx="1"/>
          </p:nvPr>
        </p:nvSpPr>
        <p:spPr/>
        <p:txBody>
          <a:bodyPr>
            <a:normAutofit/>
          </a:bodyPr>
          <a:lstStyle/>
          <a:p>
            <a:r>
              <a:rPr lang="en-US" sz="2800" dirty="0" smtClean="0">
                <a:latin typeface="Garamond" pitchFamily="18" charset="0"/>
              </a:rPr>
              <a:t>Unfortunately, the reconnecting loops in the flare of interest were too small to resolve for the purposes of magnetic modeling, so even though the structure of the flare was quite interesting, it had to be abandoned</a:t>
            </a:r>
          </a:p>
          <a:p>
            <a:r>
              <a:rPr lang="en-US" sz="2800" dirty="0" smtClean="0">
                <a:latin typeface="Garamond" pitchFamily="18" charset="0"/>
              </a:rPr>
              <a:t>When we began searching for a new </a:t>
            </a:r>
            <a:r>
              <a:rPr lang="en-US" sz="2800" dirty="0" err="1" smtClean="0">
                <a:latin typeface="Garamond" pitchFamily="18" charset="0"/>
              </a:rPr>
              <a:t>CMEless</a:t>
            </a:r>
            <a:r>
              <a:rPr lang="en-US" sz="2800" dirty="0" smtClean="0">
                <a:latin typeface="Garamond" pitchFamily="18" charset="0"/>
              </a:rPr>
              <a:t> flare, it became evident that this flare indeed WAS associated with a CME! </a:t>
            </a:r>
            <a:endParaRPr lang="en-US" sz="2800" dirty="0">
              <a:latin typeface="Garamond"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1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Georgia" pitchFamily="18" charset="0"/>
              </a:rPr>
              <a:t>Impassable!</a:t>
            </a:r>
            <a:endParaRPr lang="en-US" sz="4000" dirty="0">
              <a:latin typeface="Georgia" pitchFamily="18" charset="0"/>
            </a:endParaRPr>
          </a:p>
        </p:txBody>
      </p:sp>
      <p:pic>
        <p:nvPicPr>
          <p:cNvPr id="4" name="Content Placeholder 3" descr="troverlay.gif"/>
          <p:cNvPicPr>
            <a:picLocks noGrp="1" noChangeAspect="1"/>
          </p:cNvPicPr>
          <p:nvPr>
            <p:ph idx="1"/>
          </p:nvPr>
        </p:nvPicPr>
        <p:blipFill>
          <a:blip r:embed="rId3" cstate="print"/>
          <a:stretch>
            <a:fillRect/>
          </a:stretch>
        </p:blipFill>
        <p:spPr>
          <a:xfrm>
            <a:off x="2309018" y="1600200"/>
            <a:ext cx="4525963" cy="4525963"/>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8000" t="-30000" r="-13000" b="-3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Georgia" pitchFamily="18" charset="0"/>
              </a:rPr>
              <a:t>Route-finding</a:t>
            </a:r>
            <a:endParaRPr lang="en-US" sz="4000" dirty="0">
              <a:latin typeface="Georgia" pitchFamily="18" charset="0"/>
            </a:endParaRPr>
          </a:p>
        </p:txBody>
      </p:sp>
      <p:sp>
        <p:nvSpPr>
          <p:cNvPr id="3" name="Content Placeholder 2"/>
          <p:cNvSpPr>
            <a:spLocks noGrp="1"/>
          </p:cNvSpPr>
          <p:nvPr>
            <p:ph idx="1"/>
          </p:nvPr>
        </p:nvSpPr>
        <p:spPr/>
        <p:txBody>
          <a:bodyPr>
            <a:noAutofit/>
          </a:bodyPr>
          <a:lstStyle/>
          <a:p>
            <a:r>
              <a:rPr lang="en-US" sz="2800" dirty="0" smtClean="0">
                <a:latin typeface="Garamond" pitchFamily="18" charset="0"/>
              </a:rPr>
              <a:t>Dr. Longcope chose the flares for both his prior study and the current one based on Wang and </a:t>
            </a:r>
            <a:r>
              <a:rPr lang="en-US" sz="2800" dirty="0">
                <a:latin typeface="Garamond" pitchFamily="18" charset="0"/>
              </a:rPr>
              <a:t>Z</a:t>
            </a:r>
            <a:r>
              <a:rPr lang="en-US" sz="2800" dirty="0" smtClean="0">
                <a:latin typeface="Garamond" pitchFamily="18" charset="0"/>
              </a:rPr>
              <a:t>hang’s list of X-class flares not associated with a CME</a:t>
            </a:r>
          </a:p>
          <a:p>
            <a:r>
              <a:rPr lang="en-US" sz="2800" dirty="0" smtClean="0">
                <a:latin typeface="Garamond" pitchFamily="18" charset="0"/>
              </a:rPr>
              <a:t>Using the GOES flare catalog and the LASCO CME catalog, flares were determined as “</a:t>
            </a:r>
            <a:r>
              <a:rPr lang="en-US" sz="2800" dirty="0" err="1" smtClean="0">
                <a:latin typeface="Garamond" pitchFamily="18" charset="0"/>
              </a:rPr>
              <a:t>CMEless</a:t>
            </a:r>
            <a:r>
              <a:rPr lang="en-US" sz="2800" dirty="0" smtClean="0">
                <a:latin typeface="Garamond" pitchFamily="18" charset="0"/>
              </a:rPr>
              <a:t>” if a CME did not originate within a 1 hour window centered on the flare</a:t>
            </a:r>
          </a:p>
          <a:p>
            <a:r>
              <a:rPr lang="en-US" sz="2800" dirty="0" smtClean="0">
                <a:latin typeface="Garamond" pitchFamily="18" charset="0"/>
              </a:rPr>
              <a:t>CMEs are observed in LASCO when they have at least reached 2.5 solar radii, so extrapolations based on trajectory must be used to determine time of origin</a:t>
            </a:r>
            <a:endParaRPr lang="en-US" sz="2800" dirty="0">
              <a:latin typeface="Garamond"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8000" t="-30000" r="-13000" b="-3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Georgia" pitchFamily="18" charset="0"/>
              </a:rPr>
              <a:t>Route-finding</a:t>
            </a:r>
            <a:endParaRPr lang="en-US" sz="4000" dirty="0">
              <a:latin typeface="Georgia" pitchFamily="18" charset="0"/>
            </a:endParaRPr>
          </a:p>
        </p:txBody>
      </p:sp>
      <p:sp>
        <p:nvSpPr>
          <p:cNvPr id="3" name="Content Placeholder 2"/>
          <p:cNvSpPr>
            <a:spLocks noGrp="1"/>
          </p:cNvSpPr>
          <p:nvPr>
            <p:ph idx="1"/>
          </p:nvPr>
        </p:nvSpPr>
        <p:spPr/>
        <p:txBody>
          <a:bodyPr>
            <a:normAutofit/>
          </a:bodyPr>
          <a:lstStyle/>
          <a:p>
            <a:r>
              <a:rPr lang="en-US" dirty="0" smtClean="0">
                <a:latin typeface="Garamond" pitchFamily="18" charset="0"/>
              </a:rPr>
              <a:t>There are three faults with the flare-selection criteria:</a:t>
            </a:r>
          </a:p>
          <a:p>
            <a:pPr lvl="1"/>
            <a:r>
              <a:rPr lang="en-US" dirty="0" smtClean="0">
                <a:latin typeface="Garamond" pitchFamily="18" charset="0"/>
              </a:rPr>
              <a:t>Some CMEs are not in the catalog</a:t>
            </a:r>
          </a:p>
          <a:p>
            <a:pPr lvl="1"/>
            <a:r>
              <a:rPr lang="en-US" dirty="0" smtClean="0">
                <a:latin typeface="Garamond" pitchFamily="18" charset="0"/>
              </a:rPr>
              <a:t>Extrapolation may be incorrect near solar surface</a:t>
            </a:r>
          </a:p>
          <a:p>
            <a:pPr lvl="1"/>
            <a:r>
              <a:rPr lang="en-US" dirty="0" smtClean="0">
                <a:latin typeface="Garamond" pitchFamily="18" charset="0"/>
              </a:rPr>
              <a:t>CME may not come within 1 hour around flare start but still be associated if the flare is very long</a:t>
            </a:r>
          </a:p>
          <a:p>
            <a:r>
              <a:rPr lang="en-US" dirty="0" smtClean="0">
                <a:latin typeface="Garamond" pitchFamily="18" charset="0"/>
              </a:rPr>
              <a:t>Once qualifying flares are found, most do not have RHESSI data available</a:t>
            </a:r>
            <a:endParaRPr lang="en-US" dirty="0">
              <a:latin typeface="Garamond"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6210</TotalTime>
  <Words>768</Words>
  <Application>Microsoft Office PowerPoint</Application>
  <PresentationFormat>On-screen Show (4:3)</PresentationFormat>
  <Paragraphs>74</Paragraphs>
  <Slides>23</Slides>
  <Notes>9</Notes>
  <HiddenSlides>0</HiddenSlides>
  <MMClips>0</MMClips>
  <ScaleCrop>false</ScaleCrop>
  <HeadingPairs>
    <vt:vector size="4" baseType="variant">
      <vt:variant>
        <vt:lpstr>Theme</vt:lpstr>
      </vt:variant>
      <vt:variant>
        <vt:i4>9</vt:i4>
      </vt:variant>
      <vt:variant>
        <vt:lpstr>Slide Titles</vt:lpstr>
      </vt:variant>
      <vt:variant>
        <vt:i4>23</vt:i4>
      </vt:variant>
    </vt:vector>
  </HeadingPairs>
  <TitlesOfParts>
    <vt:vector size="32" baseType="lpstr">
      <vt:lpstr>Office Theme</vt:lpstr>
      <vt:lpstr>1_Office Theme</vt:lpstr>
      <vt:lpstr>2_Office Theme</vt:lpstr>
      <vt:lpstr>3_Office Theme</vt:lpstr>
      <vt:lpstr>5_Office Theme</vt:lpstr>
      <vt:lpstr>4_Office Theme</vt:lpstr>
      <vt:lpstr>6_Office Theme</vt:lpstr>
      <vt:lpstr>7_Office Theme</vt:lpstr>
      <vt:lpstr>8_Office Theme</vt:lpstr>
      <vt:lpstr>Concealed Ejecta: The Search for a Unarmed Flare</vt:lpstr>
      <vt:lpstr>Introducing Flare Spectra</vt:lpstr>
      <vt:lpstr>Introducing Flare Spectra</vt:lpstr>
      <vt:lpstr>Introducing Flare Spectra</vt:lpstr>
      <vt:lpstr>A Promising Trail</vt:lpstr>
      <vt:lpstr>Impassable!</vt:lpstr>
      <vt:lpstr>Impassable!</vt:lpstr>
      <vt:lpstr>Route-finding</vt:lpstr>
      <vt:lpstr>Route-finding</vt:lpstr>
      <vt:lpstr>Route-finding</vt:lpstr>
      <vt:lpstr>The Analysis Proceeds</vt:lpstr>
      <vt:lpstr>Results</vt:lpstr>
      <vt:lpstr>Results</vt:lpstr>
      <vt:lpstr>Results</vt:lpstr>
      <vt:lpstr>Results</vt:lpstr>
      <vt:lpstr>Results</vt:lpstr>
      <vt:lpstr>Results</vt:lpstr>
      <vt:lpstr>Results</vt:lpstr>
      <vt:lpstr>Results</vt:lpstr>
      <vt:lpstr>Results</vt:lpstr>
      <vt:lpstr>Results</vt:lpstr>
      <vt:lpstr>Results</vt:lpstr>
      <vt:lpstr>The End</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Concealed Ejecta: The Search for a Conservative Flare</dc:title>
  <dc:creator> Cameron Martus</dc:creator>
  <cp:lastModifiedBy> Cameron Martus</cp:lastModifiedBy>
  <cp:revision>13</cp:revision>
  <dcterms:created xsi:type="dcterms:W3CDTF">2010-07-23T14:04:39Z</dcterms:created>
  <dcterms:modified xsi:type="dcterms:W3CDTF">2010-07-27T21:34:47Z</dcterms:modified>
</cp:coreProperties>
</file>