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88" r:id="rId7"/>
    <p:sldId id="274" r:id="rId8"/>
    <p:sldId id="276" r:id="rId9"/>
    <p:sldId id="277" r:id="rId10"/>
    <p:sldId id="272" r:id="rId11"/>
    <p:sldId id="279" r:id="rId12"/>
    <p:sldId id="280" r:id="rId13"/>
    <p:sldId id="281" r:id="rId14"/>
    <p:sldId id="282" r:id="rId15"/>
    <p:sldId id="283" r:id="rId16"/>
    <p:sldId id="286" r:id="rId17"/>
    <p:sldId id="287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8B42C7-125C-49B6-9C3D-46AD7AC0914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  <a:prstGeom prst="rect">
            <a:avLst/>
          </a:prstGeom>
        </p:spPr>
        <p:txBody>
          <a:bodyPr/>
          <a:lstStyle/>
          <a:p>
            <a:fld id="{D46A9220-008F-464A-8208-FDCD01735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76200"/>
            <a:ext cx="8991600" cy="6705600"/>
          </a:xfrm>
          <a:prstGeom prst="roundRect">
            <a:avLst>
              <a:gd name="adj" fmla="val 31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arkson-univ-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58200" y="6324600"/>
            <a:ext cx="547688" cy="381955"/>
          </a:xfrm>
          <a:prstGeom prst="rect">
            <a:avLst/>
          </a:prstGeom>
        </p:spPr>
      </p:pic>
      <p:pic>
        <p:nvPicPr>
          <p:cNvPr id="9" name="Picture 8" descr="ssel_plogo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77200" y="152400"/>
            <a:ext cx="914191" cy="391302"/>
          </a:xfrm>
          <a:prstGeom prst="rect">
            <a:avLst/>
          </a:prstGeom>
        </p:spPr>
      </p:pic>
      <p:pic>
        <p:nvPicPr>
          <p:cNvPr id="10" name="Picture 39" descr="firebird_320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76200"/>
            <a:ext cx="860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46A9220-008F-464A-8208-FDCD017359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40" descr="nsf4c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6248400"/>
            <a:ext cx="473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Msu_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6172200"/>
            <a:ext cx="546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than\Desktop\reu2010_finalpresentation_roskoff\porky%20pig%20cartoon%20ending%20_quot;that_s%20all%20folks!_quot;%20%5bwww.keepvid.com%5d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Intersatellite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Separation Rate of Two P-Pod Ejected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CubeSats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858000" cy="1752600"/>
          </a:xfrm>
        </p:spPr>
        <p:txBody>
          <a:bodyPr anchor="b"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Nathan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Roskoff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/>
              <a:t>MSU Solar Physics REU</a:t>
            </a:r>
          </a:p>
          <a:p>
            <a:r>
              <a:rPr lang="en-US" sz="1800" dirty="0" smtClean="0"/>
              <a:t>Space Science and Engineering Laboratory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Testing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90600"/>
            <a:ext cx="7772400" cy="5105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1143000" indent="-457200">
              <a:buFont typeface="+mj-lt"/>
              <a:buAutoNum type="arabicPeriod"/>
            </a:pPr>
            <a:r>
              <a:rPr lang="en-US" sz="2800" b="1" dirty="0" smtClean="0"/>
              <a:t>Air Track Testing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2800" b="1" dirty="0" smtClean="0"/>
              <a:t>Environmental Error Evaluation </a:t>
            </a:r>
          </a:p>
          <a:p>
            <a:pPr marL="1600200" lvl="1" indent="-457200"/>
            <a:r>
              <a:rPr lang="en-US" sz="2000" dirty="0" smtClean="0"/>
              <a:t>Repetition</a:t>
            </a:r>
          </a:p>
          <a:p>
            <a:pPr marL="1600200" lvl="1" indent="-457200"/>
            <a:r>
              <a:rPr lang="en-US" sz="2000" dirty="0" smtClean="0"/>
              <a:t>Time</a:t>
            </a:r>
          </a:p>
          <a:p>
            <a:pPr marL="1600200" lvl="1" indent="-457200"/>
            <a:r>
              <a:rPr lang="en-US" sz="2000" dirty="0" smtClean="0"/>
              <a:t>Thermal Vacuum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2800" b="1" dirty="0" smtClean="0"/>
              <a:t>Multi-Dimensional </a:t>
            </a:r>
          </a:p>
          <a:p>
            <a:pPr marL="1143000" indent="-457200">
              <a:buFont typeface="+mj-lt"/>
              <a:buAutoNum type="arabicPeriod"/>
            </a:pPr>
            <a:r>
              <a:rPr lang="en-US" sz="2800" b="1" dirty="0" smtClean="0"/>
              <a:t>Vomit Comet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1143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To be done after force analysis completed.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Track Testing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38862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Assemblies tested on a 1-D air track</a:t>
            </a:r>
          </a:p>
          <a:p>
            <a:endParaRPr lang="en-US" dirty="0" smtClean="0"/>
          </a:p>
          <a:p>
            <a:r>
              <a:rPr lang="en-US" dirty="0" smtClean="0"/>
              <a:t>Photo-gate used to collect velocity data</a:t>
            </a:r>
          </a:p>
          <a:p>
            <a:endParaRPr lang="en-US" dirty="0" smtClean="0"/>
          </a:p>
          <a:p>
            <a:r>
              <a:rPr lang="en-US" dirty="0" smtClean="0"/>
              <a:t>Velocity data will be statistically analyzed</a:t>
            </a:r>
          </a:p>
          <a:p>
            <a:pPr lvl="1"/>
            <a:r>
              <a:rPr lang="en-US" dirty="0" smtClean="0"/>
              <a:t>Points outside of 1 standard deviation will be considered flawed data and disregarded </a:t>
            </a:r>
          </a:p>
        </p:txBody>
      </p:sp>
      <p:pic>
        <p:nvPicPr>
          <p:cNvPr id="4" name="Picture 3" descr="100_2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90600"/>
            <a:ext cx="3200400" cy="2400300"/>
          </a:xfrm>
          <a:prstGeom prst="rect">
            <a:avLst/>
          </a:prstGeom>
        </p:spPr>
      </p:pic>
      <p:pic>
        <p:nvPicPr>
          <p:cNvPr id="5" name="Picture 4" descr="100_2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657600"/>
            <a:ext cx="3200400" cy="2400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4800600" y="18288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AIR TRACK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48200" y="45720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5562600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PHOTO-GATE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Track Results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610479" cy="31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1676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This specific spring plunger will not suffice!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Data displayed from physical testing of McMaster SP # 8499A52. 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086600" cy="1295400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Error Evaluation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419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Repetition</a:t>
            </a:r>
            <a:endParaRPr lang="en-US" dirty="0" smtClean="0"/>
          </a:p>
          <a:p>
            <a:r>
              <a:rPr lang="en-US" sz="2000" dirty="0" smtClean="0"/>
              <a:t>High number of repetitions will be performed with a constant force</a:t>
            </a:r>
          </a:p>
          <a:p>
            <a:pPr lvl="1"/>
            <a:r>
              <a:rPr lang="en-US" sz="1600" dirty="0" smtClean="0"/>
              <a:t>Accuracy and reliability</a:t>
            </a:r>
          </a:p>
          <a:p>
            <a:pPr>
              <a:buNone/>
            </a:pPr>
            <a:r>
              <a:rPr lang="en-US" b="1" dirty="0" smtClean="0"/>
              <a:t>Time</a:t>
            </a:r>
            <a:endParaRPr lang="en-US" dirty="0" smtClean="0"/>
          </a:p>
          <a:p>
            <a:r>
              <a:rPr lang="en-US" sz="2000" dirty="0" smtClean="0"/>
              <a:t>Will mimic static P-Pod loading (≥ 1 month)</a:t>
            </a:r>
          </a:p>
          <a:p>
            <a:pPr lvl="1"/>
            <a:r>
              <a:rPr lang="en-US" sz="1600" dirty="0" smtClean="0"/>
              <a:t>Force degradation  </a:t>
            </a:r>
          </a:p>
          <a:p>
            <a:pPr>
              <a:buNone/>
            </a:pPr>
            <a:r>
              <a:rPr lang="en-US" b="1" dirty="0" smtClean="0"/>
              <a:t>Temperature</a:t>
            </a:r>
            <a:endParaRPr lang="en-US" dirty="0" smtClean="0"/>
          </a:p>
          <a:p>
            <a:r>
              <a:rPr lang="en-US" sz="2000" dirty="0" smtClean="0"/>
              <a:t>Mechanisms chilled to space-like temperature</a:t>
            </a:r>
          </a:p>
          <a:p>
            <a:pPr lvl="1"/>
            <a:r>
              <a:rPr lang="en-US" sz="1600" dirty="0" smtClean="0"/>
              <a:t>Affects of output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 Evaluation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Full-scale model of FIREBIRD to be tested</a:t>
            </a:r>
          </a:p>
          <a:p>
            <a:pPr lvl="1"/>
            <a:r>
              <a:rPr lang="en-US" dirty="0" smtClean="0"/>
              <a:t>2-D Air Table</a:t>
            </a:r>
          </a:p>
          <a:p>
            <a:pPr lvl="1"/>
            <a:r>
              <a:rPr lang="en-US" dirty="0" smtClean="0"/>
              <a:t>2-D Long String Dangling Test (if no air-table)</a:t>
            </a:r>
          </a:p>
          <a:p>
            <a:endParaRPr lang="en-US" dirty="0" smtClean="0"/>
          </a:p>
          <a:p>
            <a:r>
              <a:rPr lang="en-US" dirty="0" smtClean="0"/>
              <a:t>Opportunity to calibrate mechanisms that use more than one component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 Comet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Test system performance in a </a:t>
            </a:r>
            <a:r>
              <a:rPr lang="en-US" i="1" dirty="0" smtClean="0"/>
              <a:t>zero-gravity</a:t>
            </a:r>
            <a:r>
              <a:rPr lang="en-US" dirty="0" smtClean="0"/>
              <a:t> environment while still on Earth</a:t>
            </a:r>
          </a:p>
          <a:p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4176712" cy="28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28956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An opportunity to perform this experiment on the Vomit Comet has arisen!  The flight is scheduled for the </a:t>
            </a:r>
            <a:r>
              <a:rPr lang="en-US" u="sng" dirty="0" smtClean="0">
                <a:solidFill>
                  <a:srgbClr val="00B050"/>
                </a:solidFill>
              </a:rPr>
              <a:t>summer of 2011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Letter of Intent by:</a:t>
            </a:r>
          </a:p>
          <a:p>
            <a:pPr marL="571500"/>
            <a:r>
              <a:rPr lang="en-US" b="1" dirty="0" smtClean="0">
                <a:solidFill>
                  <a:srgbClr val="00B050"/>
                </a:solidFill>
              </a:rPr>
              <a:t>September 22</a:t>
            </a:r>
            <a:r>
              <a:rPr lang="en-US" b="1" baseline="30000" dirty="0" smtClean="0">
                <a:solidFill>
                  <a:srgbClr val="00B050"/>
                </a:solidFill>
              </a:rPr>
              <a:t>nd</a:t>
            </a:r>
            <a:r>
              <a:rPr lang="en-US" b="1" dirty="0" smtClean="0">
                <a:solidFill>
                  <a:srgbClr val="00B050"/>
                </a:solidFill>
              </a:rPr>
              <a:t>, 2010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Proposals by:</a:t>
            </a:r>
          </a:p>
          <a:p>
            <a:pPr marL="571500"/>
            <a:r>
              <a:rPr lang="en-US" b="1" dirty="0" smtClean="0">
                <a:solidFill>
                  <a:srgbClr val="00B050"/>
                </a:solidFill>
              </a:rPr>
              <a:t>October 27</a:t>
            </a:r>
            <a:r>
              <a:rPr lang="en-US" b="1" baseline="30000" dirty="0" smtClean="0">
                <a:solidFill>
                  <a:srgbClr val="00B050"/>
                </a:solidFill>
              </a:rPr>
              <a:t>th</a:t>
            </a:r>
            <a:r>
              <a:rPr lang="en-US" b="1" dirty="0" smtClean="0">
                <a:solidFill>
                  <a:srgbClr val="00B050"/>
                </a:solidFill>
              </a:rPr>
              <a:t>, 2010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to Completion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physical testing must continue until a viable option is found. </a:t>
            </a:r>
          </a:p>
          <a:p>
            <a:pPr lvl="1"/>
            <a:r>
              <a:rPr lang="en-US" sz="2400" dirty="0" smtClean="0"/>
              <a:t>Custom spring plunger………………………….	</a:t>
            </a:r>
            <a:r>
              <a:rPr lang="en-US" sz="2400" i="1" dirty="0" smtClean="0">
                <a:solidFill>
                  <a:srgbClr val="00B050"/>
                </a:solidFill>
              </a:rPr>
              <a:t>started</a:t>
            </a:r>
          </a:p>
          <a:p>
            <a:pPr lvl="1"/>
            <a:r>
              <a:rPr lang="en-US" sz="2400" dirty="0" smtClean="0"/>
              <a:t>Leaf spring…………………………………………..	</a:t>
            </a:r>
            <a:r>
              <a:rPr lang="en-US" sz="2400" i="1" dirty="0" smtClean="0">
                <a:solidFill>
                  <a:srgbClr val="00B050"/>
                </a:solidFill>
              </a:rPr>
              <a:t>started</a:t>
            </a:r>
          </a:p>
          <a:p>
            <a:pPr lvl="1"/>
            <a:r>
              <a:rPr lang="en-US" sz="2400" dirty="0" smtClean="0"/>
              <a:t>Conical spring……………………………………..	</a:t>
            </a:r>
            <a:r>
              <a:rPr lang="en-US" sz="2400" i="1" dirty="0" smtClean="0">
                <a:solidFill>
                  <a:srgbClr val="C00000"/>
                </a:solidFill>
              </a:rPr>
              <a:t>not begun</a:t>
            </a:r>
          </a:p>
          <a:p>
            <a:pPr lvl="1"/>
            <a:r>
              <a:rPr lang="en-US" sz="2400" dirty="0" smtClean="0"/>
              <a:t>Multi-separation switch……………………….	</a:t>
            </a:r>
            <a:r>
              <a:rPr lang="en-US" sz="2400" i="1" dirty="0" smtClean="0">
                <a:solidFill>
                  <a:srgbClr val="C00000"/>
                </a:solidFill>
              </a:rPr>
              <a:t>not begun</a:t>
            </a:r>
          </a:p>
          <a:p>
            <a:endParaRPr lang="en-US" sz="2800" dirty="0" smtClean="0"/>
          </a:p>
          <a:p>
            <a:r>
              <a:rPr lang="en-US" sz="2800" dirty="0" smtClean="0"/>
              <a:t>Once all physical tests passed &amp; system finalized</a:t>
            </a:r>
          </a:p>
          <a:p>
            <a:pPr lvl="1"/>
            <a:r>
              <a:rPr lang="en-US" sz="2400" dirty="0" smtClean="0"/>
              <a:t>Incorporate into the FIREBIRD units</a:t>
            </a:r>
          </a:p>
          <a:p>
            <a:pPr lvl="1"/>
            <a:r>
              <a:rPr lang="en-US" sz="2400" dirty="0" smtClean="0"/>
              <a:t>Physically test system on the units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1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/>
              <a:t>David </a:t>
            </a:r>
            <a:r>
              <a:rPr lang="en-US" b="1" dirty="0" err="1" smtClean="0"/>
              <a:t>Klumpar</a:t>
            </a:r>
            <a:r>
              <a:rPr lang="en-US" b="1" dirty="0" smtClean="0"/>
              <a:t>- advisor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Tom J. Rose- research partner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FIREBIRD team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Jerry </a:t>
            </a:r>
            <a:r>
              <a:rPr lang="en-US" b="1" dirty="0" err="1" smtClean="0"/>
              <a:t>DiMarco</a:t>
            </a:r>
            <a:r>
              <a:rPr lang="en-US" b="1" dirty="0" smtClean="0"/>
              <a:t>- physics lab tech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Norm Williams- machine shop tech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MSU Solar Physics Group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Solar REU colleague’s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orky pig cartoon ending _quot;that_s all folks!_quot; [www.keepvid.com]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09600"/>
            <a:ext cx="7416800" cy="55626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2438399"/>
          </a:xfrm>
        </p:spPr>
        <p:txBody>
          <a:bodyPr anchor="t">
            <a:normAutofit lnSpcReduction="10000"/>
          </a:bodyPr>
          <a:lstStyle/>
          <a:p>
            <a:r>
              <a:rPr lang="en-US" sz="2000" dirty="0" smtClean="0"/>
              <a:t>Create a method that will separate two </a:t>
            </a:r>
            <a:r>
              <a:rPr lang="en-US" sz="2000" dirty="0" err="1" smtClean="0"/>
              <a:t>CubeSats</a:t>
            </a:r>
            <a:r>
              <a:rPr lang="en-US" sz="2000" dirty="0" smtClean="0"/>
              <a:t> ejected from a P-Pod at a </a:t>
            </a:r>
            <a:r>
              <a:rPr lang="en-US" sz="2000" b="1" dirty="0" smtClean="0"/>
              <a:t>controlled</a:t>
            </a:r>
            <a:r>
              <a:rPr lang="en-US" sz="2000" dirty="0" smtClean="0"/>
              <a:t> rate</a:t>
            </a:r>
          </a:p>
          <a:p>
            <a:endParaRPr lang="en-US" sz="2000" dirty="0" smtClean="0"/>
          </a:p>
          <a:p>
            <a:r>
              <a:rPr lang="en-US" sz="2000" dirty="0" smtClean="0"/>
              <a:t>Past strategies have consisted of getting as far away as quickly as possible</a:t>
            </a:r>
          </a:p>
          <a:p>
            <a:endParaRPr lang="en-US" sz="2000" dirty="0" smtClean="0"/>
          </a:p>
          <a:p>
            <a:r>
              <a:rPr lang="en-US" sz="2000" dirty="0" smtClean="0"/>
              <a:t>Must create a new method</a:t>
            </a:r>
            <a:endParaRPr lang="en-US" sz="2000" dirty="0"/>
          </a:p>
        </p:txBody>
      </p:sp>
      <p:pic>
        <p:nvPicPr>
          <p:cNvPr id="5" name="Picture 4" descr="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962400"/>
            <a:ext cx="2249646" cy="1823285"/>
          </a:xfrm>
          <a:prstGeom prst="rect">
            <a:avLst/>
          </a:prstGeom>
        </p:spPr>
      </p:pic>
      <p:pic>
        <p:nvPicPr>
          <p:cNvPr id="6" name="Picture 5" descr="pp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962400"/>
            <a:ext cx="2781728" cy="184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791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FIREBIRD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CubeSat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86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P-Pod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FIREBIRD Mission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2590799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The FIREBIRD mission shall have a primary mission duration of 120 days post commissioning. </a:t>
            </a:r>
          </a:p>
          <a:p>
            <a:pPr lvl="0"/>
            <a:r>
              <a:rPr lang="en-US" sz="2200" dirty="0" smtClean="0"/>
              <a:t>The FIREBIRD mission shall take two, physically separate, point measurements of relativistic electron </a:t>
            </a:r>
            <a:r>
              <a:rPr lang="en-US" sz="2200" dirty="0" err="1" smtClean="0"/>
              <a:t>microbursts</a:t>
            </a:r>
            <a:r>
              <a:rPr lang="en-US" sz="2200" dirty="0" smtClean="0"/>
              <a:t> over a variety of separation distances between 1.5 km and 150 km with an accuracy of +/- 250 meters.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ocused </a:t>
            </a:r>
            <a:r>
              <a:rPr lang="en-US" sz="2800" b="1" u="sng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nvestigations of </a:t>
            </a:r>
            <a:r>
              <a:rPr lang="en-US" sz="2800" b="1" u="sng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elativistic </a:t>
            </a:r>
            <a:r>
              <a:rPr lang="en-US" sz="2800" b="1" u="sng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lectron </a:t>
            </a:r>
            <a:r>
              <a:rPr lang="en-US" sz="2800" b="1" u="sng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urst </a:t>
            </a:r>
            <a:r>
              <a:rPr lang="en-US" sz="2800" b="1" u="sng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ntensity, </a:t>
            </a:r>
            <a:r>
              <a:rPr lang="en-US" sz="2800" b="1" u="sng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ange and </a:t>
            </a:r>
            <a:r>
              <a:rPr lang="en-US" sz="2800" b="1" u="sng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ynamics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9906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>
            <a:off x="1638300" y="1104900"/>
            <a:ext cx="762000" cy="685800"/>
          </a:xfrm>
          <a:prstGeom prst="bentConnector3">
            <a:avLst>
              <a:gd name="adj1" fmla="val 45000"/>
            </a:avLst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733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Set to launch late 2011 or early 2012.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6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2667000"/>
            <a:ext cx="27432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Desirables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14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Separate satellites at a controlled rate: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0.7 &lt; x &lt; 1.4 cm/s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a mechanical system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/>
              <a:t>Finite space available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No power available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Must be functional after long durations of heavy vibration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Must work in the vacuum of space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Must be extremely reliable 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Must be functional after a minimum static storage time of two months</a:t>
            </a:r>
          </a:p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Alternatives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3733799"/>
          </a:xfrm>
        </p:spPr>
        <p:txBody>
          <a:bodyPr>
            <a:normAutofit fontScale="92500" lnSpcReduction="10000"/>
          </a:bodyPr>
          <a:lstStyle/>
          <a:p>
            <a:pPr marL="2286000"/>
            <a:r>
              <a:rPr lang="en-US" sz="2800" dirty="0" smtClean="0"/>
              <a:t>Premade Spring Plunger*</a:t>
            </a:r>
          </a:p>
          <a:p>
            <a:pPr marL="2286000"/>
            <a:r>
              <a:rPr lang="en-US" sz="2800" dirty="0" smtClean="0"/>
              <a:t>Custom Spring Plunger*</a:t>
            </a:r>
          </a:p>
          <a:p>
            <a:pPr marL="2286000"/>
            <a:r>
              <a:rPr lang="en-US" sz="2800" dirty="0" smtClean="0"/>
              <a:t>Leaf Spring*</a:t>
            </a:r>
          </a:p>
          <a:p>
            <a:pPr marL="2286000"/>
            <a:r>
              <a:rPr lang="en-US" sz="2800" dirty="0" smtClean="0"/>
              <a:t>Multi-Separation Switch</a:t>
            </a:r>
          </a:p>
          <a:p>
            <a:pPr marL="2286000"/>
            <a:r>
              <a:rPr lang="en-US" sz="2800" dirty="0" smtClean="0"/>
              <a:t>Conical Spring</a:t>
            </a:r>
          </a:p>
          <a:p>
            <a:pPr marL="2286000"/>
            <a:r>
              <a:rPr lang="en-US" sz="2800" dirty="0" smtClean="0"/>
              <a:t>Tension String Box**</a:t>
            </a:r>
          </a:p>
          <a:p>
            <a:pPr marL="2286000"/>
            <a:r>
              <a:rPr lang="en-US" sz="2800" dirty="0" smtClean="0"/>
              <a:t>Magnetic Repulsion </a:t>
            </a:r>
            <a:endParaRPr lang="en-US" sz="28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56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*2 per assembly</a:t>
            </a:r>
          </a:p>
          <a:p>
            <a:r>
              <a:rPr lang="en-US" i="1" dirty="0" smtClean="0"/>
              <a:t>**4 per assembly</a:t>
            </a:r>
            <a:endParaRPr lang="en-US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1828800" cy="263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312968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86000"/>
            <a:ext cx="2209800" cy="21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TechDrawDivImg" descr="http://www.mcmaster.com/library/5/543236/1692K360l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7432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00400"/>
            <a:ext cx="32816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886200"/>
            <a:ext cx="2971800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Evaluation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1"/>
          </a:xfrm>
        </p:spPr>
        <p:txBody>
          <a:bodyPr/>
          <a:lstStyle/>
          <a:p>
            <a:r>
              <a:rPr lang="en-US" dirty="0" smtClean="0"/>
              <a:t>Basic energy balance approach </a:t>
            </a:r>
            <a:endParaRPr lang="en-US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133600"/>
            <a:ext cx="1400175" cy="847725"/>
          </a:xfrm>
          <a:prstGeom prst="rect">
            <a:avLst/>
          </a:prstGeom>
          <a:noFill/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133600"/>
            <a:ext cx="1371600" cy="847725"/>
          </a:xfrm>
          <a:prstGeom prst="rect">
            <a:avLst/>
          </a:prstGeom>
          <a:noFill/>
        </p:spPr>
      </p:pic>
      <p:sp>
        <p:nvSpPr>
          <p:cNvPr id="7" name="Striped Right Arrow 6"/>
          <p:cNvSpPr/>
          <p:nvPr/>
        </p:nvSpPr>
        <p:spPr bwMode="auto">
          <a:xfrm rot="5400000">
            <a:off x="4189634" y="3430366"/>
            <a:ext cx="801688" cy="494157"/>
          </a:xfrm>
          <a:prstGeom prst="stripedRightArrow">
            <a:avLst>
              <a:gd name="adj1" fmla="val 59026"/>
              <a:gd name="adj2" fmla="val 522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19600"/>
            <a:ext cx="1247775" cy="1181100"/>
          </a:xfrm>
          <a:prstGeom prst="rect">
            <a:avLst/>
          </a:prstGeom>
          <a:noFill/>
        </p:spPr>
      </p:pic>
      <p:sp>
        <p:nvSpPr>
          <p:cNvPr id="9" name="Equal 8"/>
          <p:cNvSpPr/>
          <p:nvPr/>
        </p:nvSpPr>
        <p:spPr>
          <a:xfrm>
            <a:off x="4267200" y="2362200"/>
            <a:ext cx="609600" cy="45720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76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B050"/>
                </a:solidFill>
              </a:rPr>
              <a:t>expected separation speed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715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Results tabulated: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separation_analytical_testing.xls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Attitude Stabilization Magnets on Separation System 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4762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181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Same analysis can be used to predict separation speeds resulting from two opposed bar magnets.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Method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were then simultaneously solved , from differential form, with </a:t>
            </a:r>
            <a:r>
              <a:rPr lang="en-US" dirty="0" err="1" smtClean="0"/>
              <a:t>MatLab’s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ode45</a:t>
            </a:r>
            <a:r>
              <a:rPr lang="en-US" dirty="0" smtClean="0"/>
              <a:t> solver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Separation/attraction velocities calculated for all combinations of initial conditions and plotted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velocity needed to escape the effects of the magnets was also calculated and plotted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2971800" cy="5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2209800" cy="5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48200" y="411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REQUIRED INITIAL CONDITIONS</a:t>
            </a:r>
            <a:endParaRPr lang="en-US" u="sng" dirty="0">
              <a:solidFill>
                <a:srgbClr val="00B050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0"/>
            <a:ext cx="371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38800" y="449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initial separation distance</a:t>
            </a:r>
          </a:p>
          <a:p>
            <a:endParaRPr lang="en-US" i="1" dirty="0" smtClean="0"/>
          </a:p>
          <a:p>
            <a:r>
              <a:rPr lang="en-US" i="1" dirty="0" smtClean="0"/>
              <a:t>initial rotation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4114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4876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4400" b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/>
          <a:p>
            <a:pPr>
              <a:defRPr/>
            </a:pPr>
            <a:fld id="{3B93CAB9-FA0D-164B-B08F-D4AD5504A8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03479" cy="482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arREU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592</Words>
  <Application>Microsoft Office PowerPoint</Application>
  <PresentationFormat>On-screen Show (4:3)</PresentationFormat>
  <Paragraphs>144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SolarREUtemp</vt:lpstr>
      <vt:lpstr>Controlling Intersatellite Separation Rate of Two P-Pod Ejected CubeSats</vt:lpstr>
      <vt:lpstr>Abstract</vt:lpstr>
      <vt:lpstr>FIREBIRD Mission Requirements</vt:lpstr>
      <vt:lpstr>Slide 4</vt:lpstr>
      <vt:lpstr>Overview of  Design Alternatives </vt:lpstr>
      <vt:lpstr>Analytical Evaluation</vt:lpstr>
      <vt:lpstr>Effect of Attitude Stabilization Magnets on Separation System </vt:lpstr>
      <vt:lpstr>Solution Method</vt:lpstr>
      <vt:lpstr>Results</vt:lpstr>
      <vt:lpstr>Physical Testing</vt:lpstr>
      <vt:lpstr>Air Track Testing</vt:lpstr>
      <vt:lpstr>Air Track Results</vt:lpstr>
      <vt:lpstr>Environmental Error Evaluation</vt:lpstr>
      <vt:lpstr>Multi-Dimension Evaluation</vt:lpstr>
      <vt:lpstr>Vomit Comet</vt:lpstr>
      <vt:lpstr>Road to Completion</vt:lpstr>
      <vt:lpstr>Acknowledgements </vt:lpstr>
      <vt:lpstr>Slide 18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nroskoff</dc:creator>
  <cp:lastModifiedBy>Nathan</cp:lastModifiedBy>
  <cp:revision>97</cp:revision>
  <dcterms:created xsi:type="dcterms:W3CDTF">2010-07-28T17:27:38Z</dcterms:created>
  <dcterms:modified xsi:type="dcterms:W3CDTF">2010-08-04T01:34:52Z</dcterms:modified>
</cp:coreProperties>
</file>