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letter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82FC958B-D2F4-4D6E-A666-060DE2F97AF1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0DE2281E-311F-4585-9ACC-ACC3CB9F25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EBEC35F1-9FA6-4EA3-A8E4-668F4E2F8AA8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7B56B6E5-FEC1-4D72-9889-1A5933E81A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6B6E5-FEC1-4D72-9889-1A5933E81A9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21268-BA7C-4AD0-865D-9D8CB067758F}" type="datetimeFigureOut">
              <a:rPr lang="en-US" smtClean="0"/>
              <a:pPr/>
              <a:t>4/12/2011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F7E8B-297E-46FF-B12B-AFD3CC6A4D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Carbon Sequestration is the process of trapping </a:t>
            </a:r>
            <a:r>
              <a:rPr lang="en-US" dirty="0" smtClean="0">
                <a:solidFill>
                  <a:schemeClr val="tx1"/>
                </a:solidFill>
              </a:rPr>
              <a:t>CO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underground </a:t>
            </a:r>
            <a:r>
              <a:rPr lang="en-US" dirty="0">
                <a:solidFill>
                  <a:schemeClr val="tx1"/>
                </a:solidFill>
              </a:rPr>
              <a:t>in order to prevent its release into the atmosphere to reduce our impact on the climate. 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One </a:t>
            </a:r>
            <a:r>
              <a:rPr lang="en-US" dirty="0">
                <a:solidFill>
                  <a:schemeClr val="tx1"/>
                </a:solidFill>
              </a:rPr>
              <a:t>important factor in the effectiveness of sequestration is the formation of hydrates. 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Hydrates </a:t>
            </a:r>
            <a:r>
              <a:rPr lang="en-US" dirty="0">
                <a:solidFill>
                  <a:schemeClr val="tx1"/>
                </a:solidFill>
              </a:rPr>
              <a:t>are water molecules that have formed solid structures around other compounds, in our case CO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, and can both help and hinder our efforts. 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>
                <a:solidFill>
                  <a:schemeClr val="tx1"/>
                </a:solidFill>
              </a:rPr>
              <a:t>research </a:t>
            </a:r>
            <a:r>
              <a:rPr lang="en-US" dirty="0" smtClean="0">
                <a:solidFill>
                  <a:schemeClr val="tx1"/>
                </a:solidFill>
              </a:rPr>
              <a:t>examined </a:t>
            </a:r>
            <a:r>
              <a:rPr lang="en-US" dirty="0">
                <a:solidFill>
                  <a:schemeClr val="tx1"/>
                </a:solidFill>
              </a:rPr>
              <a:t>calcite, a common mineral found in reservoirs used in sequestration, and its effects on the formation of hydrates.</a:t>
            </a:r>
          </a:p>
          <a:p>
            <a:pPr algn="l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Motivation</a:t>
            </a:r>
            <a:endParaRPr lang="en-US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638800" y="990600"/>
          <a:ext cx="3347864" cy="5678424"/>
        </p:xfrm>
        <a:graphic>
          <a:graphicData uri="http://schemas.openxmlformats.org/drawingml/2006/table">
            <a:tbl>
              <a:tblPr/>
              <a:tblGrid>
                <a:gridCol w="1409837"/>
                <a:gridCol w="1938027"/>
              </a:tblGrid>
              <a:tr h="6160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latin typeface="Arial"/>
                          <a:ea typeface="Times New Roman"/>
                          <a:cs typeface="Times New Roman"/>
                        </a:rPr>
                        <a:t>Temperature of System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Times New Roman"/>
                        </a:rPr>
                        <a:t>Total Interaction Energy of H</a:t>
                      </a:r>
                      <a:r>
                        <a:rPr lang="en-US" sz="1800" baseline="-250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800" dirty="0"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277.00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37.5022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298.00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29.1840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314.96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29.0926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338.02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25.4361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364.72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20.6614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396.00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23.4051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433.15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20.8314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477.99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17.8821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533.19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20.9066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602.80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15.6512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693.32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7.8038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815.82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-0.7636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990.90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-6.4642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1261.67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-8.6686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latin typeface="Arial"/>
                          <a:ea typeface="Times New Roman"/>
                          <a:cs typeface="Times New Roman"/>
                        </a:rPr>
                        <a:t>1736.06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latin typeface="Arial"/>
                          <a:ea typeface="Times New Roman"/>
                          <a:cs typeface="Times New Roman"/>
                        </a:rPr>
                        <a:t>-7.9698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latin typeface="Arial"/>
                          <a:ea typeface="Times New Roman"/>
                          <a:cs typeface="Times New Roman"/>
                        </a:rPr>
                        <a:t>2780.14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latin typeface="Arial"/>
                          <a:ea typeface="Times New Roman"/>
                          <a:cs typeface="Times New Roman"/>
                        </a:rPr>
                        <a:t>-5.8181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Thermodynamic Integration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228600" y="1010245"/>
            <a:ext cx="5184775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/>
              <a:t>Thermodynamic integration </a:t>
            </a:r>
            <a:r>
              <a:rPr lang="en-US" sz="2800" dirty="0" smtClean="0"/>
              <a:t>is used </a:t>
            </a:r>
            <a:r>
              <a:rPr lang="en-US" sz="2800" dirty="0"/>
              <a:t>to compute differences in free </a:t>
            </a:r>
            <a:r>
              <a:rPr lang="en-US" sz="2800" dirty="0" smtClean="0"/>
              <a:t>energy and to compare the favorability </a:t>
            </a:r>
            <a:r>
              <a:rPr lang="en-US" sz="2800" dirty="0"/>
              <a:t>of different </a:t>
            </a:r>
            <a:r>
              <a:rPr lang="en-US" sz="2800" dirty="0" smtClean="0"/>
              <a:t>states.</a:t>
            </a: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dirty="0" smtClean="0"/>
              <a:t>Our data completely </a:t>
            </a:r>
            <a:r>
              <a:rPr lang="en-US" sz="2800" dirty="0"/>
              <a:t>contradicted the simulation’s </a:t>
            </a:r>
            <a:r>
              <a:rPr lang="en-US" sz="2800" dirty="0" smtClean="0"/>
              <a:t>behavior, predicting that adsorbed layers are more favorable at high Kelvin.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We discarded numerical data from our research as the rest of the </a:t>
            </a:r>
            <a:r>
              <a:rPr lang="en-US" sz="2800" dirty="0" smtClean="0"/>
              <a:t>simulations </a:t>
            </a:r>
            <a:r>
              <a:rPr lang="en-US" sz="2800" dirty="0" smtClean="0"/>
              <a:t>performed admirably in comparison to experimental values.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yz_Calcite_water_CO2_277K_frame284.jpg"/>
          <p:cNvPicPr>
            <a:picLocks noChangeAspect="1" noChangeArrowheads="1"/>
          </p:cNvPicPr>
          <p:nvPr/>
        </p:nvPicPr>
        <p:blipFill>
          <a:blip r:embed="rId3" cstate="print"/>
          <a:srcRect r="9364" b="45189"/>
          <a:stretch>
            <a:fillRect/>
          </a:stretch>
        </p:blipFill>
        <p:spPr bwMode="auto">
          <a:xfrm>
            <a:off x="0" y="0"/>
            <a:ext cx="9144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0" y="48768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Water, Calcite, and CO</a:t>
            </a:r>
            <a:r>
              <a:rPr lang="en-US" sz="4400" b="1" baseline="-25000" dirty="0" smtClean="0"/>
              <a:t>2</a:t>
            </a:r>
            <a:r>
              <a:rPr lang="en-US" sz="4400" b="1" dirty="0" smtClean="0"/>
              <a:t> at 277K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562600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The CO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(in blue) had </a:t>
            </a:r>
            <a:r>
              <a:rPr lang="en-US" sz="2600" dirty="0" smtClean="0"/>
              <a:t>sufficiently strong </a:t>
            </a:r>
            <a:r>
              <a:rPr lang="en-US" sz="2600" dirty="0" smtClean="0"/>
              <a:t>interaction </a:t>
            </a:r>
            <a:r>
              <a:rPr lang="en-US" sz="2600" dirty="0" smtClean="0"/>
              <a:t>with calcite to cross the vacuum and form adsorbed layers on the opposite face but not enough to displace the water.</a:t>
            </a:r>
            <a:endParaRPr lang="en-US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F:\Norway\Paper Pics\Calcite_Water_CO2_DensProfile_overall.png"/>
          <p:cNvPicPr>
            <a:picLocks noChangeAspect="1" noChangeArrowheads="1"/>
          </p:cNvPicPr>
          <p:nvPr/>
        </p:nvPicPr>
        <p:blipFill>
          <a:blip r:embed="rId3" cstate="print"/>
          <a:srcRect l="8104" t="4489" r="7643" b="4988"/>
          <a:stretch>
            <a:fillRect/>
          </a:stretch>
        </p:blipFill>
        <p:spPr bwMode="auto">
          <a:xfrm>
            <a:off x="0" y="0"/>
            <a:ext cx="914400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5638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This graph shows the densities of each species in the water,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and calcite simulation.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5400" b="1" dirty="0" smtClean="0"/>
              <a:t>Conclusion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structure of the adsorbed layers of water would interfere with the formation of hydrates along the surface of calcite.</a:t>
            </a:r>
          </a:p>
          <a:p>
            <a:pPr marL="0" indent="0">
              <a:buNone/>
            </a:pPr>
            <a:r>
              <a:rPr lang="en-US" dirty="0" smtClean="0"/>
              <a:t>However, further away from the calcite, the intermixing of water and CO</a:t>
            </a:r>
            <a:r>
              <a:rPr lang="en-US" baseline="-25000" dirty="0" smtClean="0"/>
              <a:t>2</a:t>
            </a:r>
            <a:r>
              <a:rPr lang="en-US" dirty="0" smtClean="0"/>
              <a:t> occurs with greater mobility of particles (lack of structure) for increased favorability of hydrate formation.</a:t>
            </a:r>
          </a:p>
          <a:p>
            <a:pPr marL="0" indent="0">
              <a:buNone/>
            </a:pPr>
            <a:r>
              <a:rPr lang="en-US" dirty="0" smtClean="0"/>
              <a:t>With this knowledge we can more accurately predict when hydrates will form, aiding us in determining whether hydrates will help us (effectively trapping the CO</a:t>
            </a:r>
            <a:r>
              <a:rPr lang="en-US" baseline="-25000" dirty="0" smtClean="0"/>
              <a:t>2</a:t>
            </a:r>
            <a:r>
              <a:rPr lang="en-US" dirty="0" smtClean="0"/>
              <a:t>) or hinder us (blocking the flow to reservoirs).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Acknowledgements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257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This material is based upon work supported by the National Science Foundation under Grant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No. 0651674.</a:t>
            </a:r>
          </a:p>
          <a:p>
            <a:pPr marL="0" indent="0">
              <a:buNone/>
            </a:pPr>
            <a:r>
              <a:rPr lang="en-US" dirty="0" smtClean="0"/>
              <a:t>I would like to thank Dr. Tatiana Kuznetsova, Dr. Bjorn Kvamme and Bjornar Jensen, my mentors at the University of </a:t>
            </a:r>
            <a:r>
              <a:rPr lang="en-US" dirty="0" smtClean="0"/>
              <a:t>Bergen, Norway.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would also like to thank Dr. Steve Holmgren, Scarlet Reierson, and the rest of USP for presenting me with the opportunity to participate in this research.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CO3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0575"/>
            <a:ext cx="4789488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04800" y="304800"/>
            <a:ext cx="439261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/>
              <a:t>Calcite-  CaCO</a:t>
            </a:r>
            <a:r>
              <a:rPr lang="en-US" sz="4400" b="1" baseline="-25000" dirty="0"/>
              <a:t>3</a:t>
            </a:r>
          </a:p>
          <a:p>
            <a:endParaRPr lang="en-US" dirty="0"/>
          </a:p>
          <a:p>
            <a:r>
              <a:rPr lang="en-US" dirty="0"/>
              <a:t>             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000" dirty="0" smtClean="0"/>
              <a:t>Viewed </a:t>
            </a:r>
            <a:r>
              <a:rPr lang="en-US" sz="2000" dirty="0"/>
              <a:t>in </a:t>
            </a:r>
            <a:r>
              <a:rPr lang="en-US" sz="2000" dirty="0" smtClean="0"/>
              <a:t>Visual Molecular Dynamics</a:t>
            </a:r>
            <a:endParaRPr lang="en-US" sz="2000" dirty="0"/>
          </a:p>
        </p:txBody>
      </p:sp>
      <p:pic>
        <p:nvPicPr>
          <p:cNvPr id="6" name="Picture 2" descr="http://www.beg.utexas.edu/mainweb/publications/graphics/calcite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2825" y="620713"/>
            <a:ext cx="43211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292725" y="3860800"/>
            <a:ext cx="360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Bureau of Economic Geology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Goals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working calcite model to be used in current and future simulations</a:t>
            </a:r>
          </a:p>
          <a:p>
            <a:r>
              <a:rPr lang="en-US" dirty="0" smtClean="0"/>
              <a:t>Examine water/CO</a:t>
            </a:r>
            <a:r>
              <a:rPr lang="en-US" baseline="-25000" dirty="0" smtClean="0"/>
              <a:t>2</a:t>
            </a:r>
            <a:r>
              <a:rPr lang="en-US" dirty="0" smtClean="0"/>
              <a:t>/calcite interface</a:t>
            </a:r>
          </a:p>
          <a:p>
            <a:r>
              <a:rPr lang="en-US" dirty="0" smtClean="0"/>
              <a:t>Perform thermodynamic integration to calculate the favorability of water deposition on calcite</a:t>
            </a:r>
          </a:p>
          <a:p>
            <a:r>
              <a:rPr lang="en-US" dirty="0" smtClean="0"/>
              <a:t>Determine the affect of calcite on hydrate formation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Our first task was to create a working model for the calcite crystal to be used in our simulations.</a:t>
            </a:r>
          </a:p>
          <a:p>
            <a:pPr marL="0" indent="0">
              <a:buNone/>
            </a:pPr>
            <a:r>
              <a:rPr lang="en-US" dirty="0" smtClean="0"/>
              <a:t>We acquired data on the calcite lattice structure from the </a:t>
            </a:r>
            <a:r>
              <a:rPr lang="en-US" i="1" dirty="0"/>
              <a:t>American Mineralogist Crystal Structure </a:t>
            </a:r>
            <a:r>
              <a:rPr lang="en-US" i="1" dirty="0" smtClean="0"/>
              <a:t>Database </a:t>
            </a:r>
            <a:r>
              <a:rPr lang="en-US" dirty="0" smtClean="0"/>
              <a:t>and used </a:t>
            </a:r>
            <a:r>
              <a:rPr lang="en-US" i="1" dirty="0" smtClean="0"/>
              <a:t>CrystalMaker for Windows </a:t>
            </a:r>
            <a:r>
              <a:rPr lang="en-US" dirty="0" smtClean="0"/>
              <a:t>version 2.2.3 to create the crystal.  </a:t>
            </a:r>
          </a:p>
          <a:p>
            <a:pPr marL="0" indent="0">
              <a:buNone/>
            </a:pPr>
            <a:r>
              <a:rPr lang="en-US" dirty="0" smtClean="0"/>
              <a:t>We then transferred our calcite to </a:t>
            </a:r>
            <a:r>
              <a:rPr lang="en-US" i="1" dirty="0" smtClean="0"/>
              <a:t>Visual Molecular Dynamics</a:t>
            </a:r>
            <a:r>
              <a:rPr lang="en-US" dirty="0" smtClean="0"/>
              <a:t>, where we wrote code to cleave the crystal to the correct size and align it in space.</a:t>
            </a:r>
          </a:p>
          <a:p>
            <a:pPr marL="0" indent="0">
              <a:buNone/>
            </a:pPr>
            <a:r>
              <a:rPr lang="en-US" dirty="0" smtClean="0"/>
              <a:t>The water and carbon dioxide molecules had already been created.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Simulation Setup</a:t>
            </a:r>
            <a:endParaRPr lang="en-US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Simulations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914400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Our first simulations were run to decide between various parameters based on experimental values.</a:t>
            </a:r>
          </a:p>
          <a:p>
            <a:endParaRPr lang="en-US" sz="800" dirty="0" smtClean="0"/>
          </a:p>
          <a:p>
            <a:r>
              <a:rPr lang="en-US" sz="3200" dirty="0" smtClean="0"/>
              <a:t>We then ran simulations of calcite and water at different temperatures to test for physicality, observe the adsorption of water on the surface of calcite, and gather data for thermodynamic integration.</a:t>
            </a:r>
          </a:p>
          <a:p>
            <a:endParaRPr lang="en-US" sz="800" dirty="0" smtClean="0"/>
          </a:p>
          <a:p>
            <a:r>
              <a:rPr lang="en-US" sz="3200" dirty="0" smtClean="0"/>
              <a:t>Finally, we ran a simulation of calcite, water, and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to determine the favorability of hydrate formation.</a:t>
            </a:r>
          </a:p>
          <a:p>
            <a:endParaRPr lang="en-US" sz="800" dirty="0" smtClean="0"/>
          </a:p>
          <a:p>
            <a:r>
              <a:rPr lang="en-US" sz="3200" dirty="0" smtClean="0"/>
              <a:t>We ran all simulation using </a:t>
            </a:r>
            <a:r>
              <a:rPr lang="en-US" sz="3200" i="1" dirty="0" smtClean="0"/>
              <a:t>MDynamics 4.3</a:t>
            </a:r>
            <a:r>
              <a:rPr lang="en-US" sz="3200" dirty="0" smtClean="0"/>
              <a:t> and we also fixed the calcium ions in space in order to keep the calcite crystalline at high temperatures.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Norway\Paper Pics\yz_BulkCalcitewithFC_frame5.jpg"/>
          <p:cNvPicPr>
            <a:picLocks noChangeAspect="1" noChangeArrowheads="1"/>
          </p:cNvPicPr>
          <p:nvPr/>
        </p:nvPicPr>
        <p:blipFill>
          <a:blip r:embed="rId3" cstate="print"/>
          <a:srcRect l="27846" t="20609" r="28020" b="20360"/>
          <a:stretch>
            <a:fillRect/>
          </a:stretch>
        </p:blipFill>
        <p:spPr bwMode="auto">
          <a:xfrm>
            <a:off x="0" y="0"/>
            <a:ext cx="4500563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Norway\Paper Pics\yz_BulkCalciteWithQC_frame20.jpg"/>
          <p:cNvPicPr>
            <a:picLocks noChangeAspect="1" noChangeArrowheads="1"/>
          </p:cNvPicPr>
          <p:nvPr/>
        </p:nvPicPr>
        <p:blipFill>
          <a:blip r:embed="rId4" cstate="print"/>
          <a:srcRect l="29732" t="18088" r="26424" b="19530"/>
          <a:stretch>
            <a:fillRect/>
          </a:stretch>
        </p:blipFill>
        <p:spPr bwMode="auto">
          <a:xfrm>
            <a:off x="4500563" y="0"/>
            <a:ext cx="4643437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44958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	  </a:t>
            </a:r>
            <a:r>
              <a:rPr lang="en-US" dirty="0" smtClean="0"/>
              <a:t>      </a:t>
            </a:r>
            <a:r>
              <a:rPr lang="en-US" dirty="0"/>
              <a:t>Formal Charges		    </a:t>
            </a:r>
            <a:r>
              <a:rPr lang="en-US" dirty="0" smtClean="0"/>
              <a:t>   Calculated </a:t>
            </a:r>
            <a:r>
              <a:rPr lang="en-US" dirty="0"/>
              <a:t>Quantum Chemical Charges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795897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 ran several simulations of our calcite model to decide between using formal, whole integer charges for the calcite or quantum chemical charges.  The formal charges outperformed the calculations. 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F:\Norway\Paper Pics\xz_Calcite_SPCEwater_frame500.jpg"/>
          <p:cNvPicPr>
            <a:picLocks noChangeAspect="1" noChangeArrowheads="1"/>
          </p:cNvPicPr>
          <p:nvPr/>
        </p:nvPicPr>
        <p:blipFill>
          <a:blip r:embed="rId3" cstate="print"/>
          <a:srcRect l="62175" t="16611" r="145" b="12888"/>
          <a:stretch>
            <a:fillRect/>
          </a:stretch>
        </p:blipFill>
        <p:spPr bwMode="auto">
          <a:xfrm>
            <a:off x="4608203" y="0"/>
            <a:ext cx="453579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Norway\Paper Pics\yz_Calcite_water_277K_frame284.jpg"/>
          <p:cNvPicPr>
            <a:picLocks noChangeAspect="1" noChangeArrowheads="1"/>
          </p:cNvPicPr>
          <p:nvPr/>
        </p:nvPicPr>
        <p:blipFill>
          <a:blip r:embed="rId4" cstate="print"/>
          <a:srcRect l="57172" t="28421" b="6044"/>
          <a:stretch>
            <a:fillRect/>
          </a:stretch>
        </p:blipFill>
        <p:spPr bwMode="auto">
          <a:xfrm>
            <a:off x="0" y="0"/>
            <a:ext cx="461018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79387" y="4648200"/>
            <a:ext cx="8964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   </a:t>
            </a:r>
            <a:r>
              <a:rPr lang="en-US" dirty="0" smtClean="0"/>
              <a:t>          Lennard-Jones Potential                                                     Buckingham </a:t>
            </a:r>
            <a:r>
              <a:rPr lang="en-US" dirty="0"/>
              <a:t>Potential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1054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 also tested several interaction potentials for the water molecules, with the Lennard-Jones Potential the clear winner.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Norway\Paper Pics\yz_Calcite_water_277K_frame284.jpg"/>
          <p:cNvPicPr>
            <a:picLocks noChangeAspect="1" noChangeArrowheads="1"/>
          </p:cNvPicPr>
          <p:nvPr/>
        </p:nvPicPr>
        <p:blipFill>
          <a:blip r:embed="rId3" cstate="print"/>
          <a:srcRect r="1016" b="21559"/>
          <a:stretch>
            <a:fillRect/>
          </a:stretch>
        </p:blipFill>
        <p:spPr bwMode="auto">
          <a:xfrm>
            <a:off x="0" y="0"/>
            <a:ext cx="709295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81000" y="5867400"/>
            <a:ext cx="6553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 smtClean="0"/>
              <a:t>Calcite and Water at 277K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0"/>
            <a:ext cx="2057400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The water formed two adsorbed layers on the calcite surface. </a:t>
            </a:r>
          </a:p>
          <a:p>
            <a:r>
              <a:rPr lang="en-US" sz="2600" dirty="0" smtClean="0"/>
              <a:t>This indicates the favorable interaction of water with calcite.</a:t>
            </a:r>
          </a:p>
          <a:p>
            <a:r>
              <a:rPr lang="en-US" sz="2600" dirty="0" smtClean="0"/>
              <a:t>The next iterate of the periodic boundary conditions is shown. </a:t>
            </a:r>
            <a:endParaRPr lang="en-US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F:\Norway\Paper Pics\yz_Calcite_water_815K_frame345.jpg"/>
          <p:cNvPicPr>
            <a:picLocks noChangeAspect="1" noChangeArrowheads="1"/>
          </p:cNvPicPr>
          <p:nvPr/>
        </p:nvPicPr>
        <p:blipFill>
          <a:blip r:embed="rId3" cstate="print"/>
          <a:srcRect l="3307" t="10654" r="3920" b="23502"/>
          <a:stretch>
            <a:fillRect/>
          </a:stretch>
        </p:blipFill>
        <p:spPr bwMode="auto">
          <a:xfrm>
            <a:off x="0" y="0"/>
            <a:ext cx="709295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81000" y="5867400"/>
            <a:ext cx="6629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 smtClean="0"/>
              <a:t>Calcite and Water at 815K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0"/>
            <a:ext cx="20574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As we increased the temperature, the water was able to overcome the calcite’s potential and enter the vacuum between the iterated crystal. </a:t>
            </a:r>
          </a:p>
          <a:p>
            <a:r>
              <a:rPr lang="en-US" sz="2600" dirty="0" smtClean="0"/>
              <a:t>Another layer was formed on the opposite face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807</Words>
  <Application>Microsoft Office PowerPoint</Application>
  <PresentationFormat>Letter Paper (8.5x11 in)</PresentationFormat>
  <Paragraphs>103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Goals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Conclusion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Casey</dc:creator>
  <cp:lastModifiedBy>Renne Library</cp:lastModifiedBy>
  <cp:revision>25</cp:revision>
  <dcterms:created xsi:type="dcterms:W3CDTF">2011-04-12T19:05:13Z</dcterms:created>
  <dcterms:modified xsi:type="dcterms:W3CDTF">2011-04-13T03:39:52Z</dcterms:modified>
</cp:coreProperties>
</file>