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57" r:id="rId4"/>
    <p:sldId id="261" r:id="rId5"/>
    <p:sldId id="262" r:id="rId6"/>
    <p:sldId id="272" r:id="rId7"/>
    <p:sldId id="259" r:id="rId8"/>
    <p:sldId id="258" r:id="rId9"/>
    <p:sldId id="264" r:id="rId10"/>
    <p:sldId id="271" r:id="rId11"/>
    <p:sldId id="265" r:id="rId12"/>
    <p:sldId id="268" r:id="rId13"/>
    <p:sldId id="266" r:id="rId14"/>
    <p:sldId id="269" r:id="rId15"/>
    <p:sldId id="267" r:id="rId16"/>
    <p:sldId id="263"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0" autoAdjust="0"/>
    <p:restoredTop sz="94660"/>
  </p:normalViewPr>
  <p:slideViewPr>
    <p:cSldViewPr>
      <p:cViewPr varScale="1">
        <p:scale>
          <a:sx n="79" d="100"/>
          <a:sy n="79" d="100"/>
        </p:scale>
        <p:origin x="-8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89924-332F-46A0-893A-475100D55AB4}" type="datetimeFigureOut">
              <a:rPr lang="en-US" smtClean="0"/>
              <a:pPr/>
              <a:t>9/14/2011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5E9CE-F2A7-44D4-B199-628ED91B95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B5E9CE-F2A7-44D4-B199-628ED91B95B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AF701-B4BB-4616-A9AE-97D788AC60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AF701-B4BB-4616-A9AE-97D788AC60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AF701-B4BB-4616-A9AE-97D788AC60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AF701-B4BB-4616-A9AE-97D788AC60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AF701-B4BB-4616-A9AE-97D788AC60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AF701-B4BB-4616-A9AE-97D788AC60AE}" type="datetimeFigureOut">
              <a:rPr lang="en-US" smtClean="0"/>
              <a:pPr/>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AF701-B4BB-4616-A9AE-97D788AC60AE}" type="datetimeFigureOut">
              <a:rPr lang="en-US" smtClean="0"/>
              <a:pPr/>
              <a:t>9/14/2011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AF701-B4BB-4616-A9AE-97D788AC60AE}" type="datetimeFigureOut">
              <a:rPr lang="en-US" smtClean="0"/>
              <a:pPr/>
              <a:t>9/14/2011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AF701-B4BB-4616-A9AE-97D788AC60AE}" type="datetimeFigureOut">
              <a:rPr lang="en-US" smtClean="0"/>
              <a:pPr/>
              <a:t>9/14/2011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AF701-B4BB-4616-A9AE-97D788AC60AE}" type="datetimeFigureOut">
              <a:rPr lang="en-US" smtClean="0"/>
              <a:pPr/>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AF701-B4BB-4616-A9AE-97D788AC60AE}" type="datetimeFigureOut">
              <a:rPr lang="en-US" smtClean="0"/>
              <a:pPr/>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874DF-EE60-4686-9221-5E8D68EF73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AF701-B4BB-4616-A9AE-97D788AC60AE}" type="datetimeFigureOut">
              <a:rPr lang="en-US" smtClean="0"/>
              <a:pPr/>
              <a:t>9/14/2011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74DF-EE60-4686-9221-5E8D68EF73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C:\Users\Casey\Desktop\Summer%20REU%20Data\110203_171540-172412_c75to300and3to9attenuatorints.mpeg"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1905000"/>
          </a:xfrm>
        </p:spPr>
        <p:txBody>
          <a:bodyPr>
            <a:noAutofit/>
          </a:bodyPr>
          <a:lstStyle/>
          <a:p>
            <a:r>
              <a:rPr lang="en-US" sz="4800" b="1" dirty="0" smtClean="0"/>
              <a:t>Hard X-Ray </a:t>
            </a:r>
            <a:r>
              <a:rPr lang="en-US" sz="4800" b="1" dirty="0" err="1" smtClean="0"/>
              <a:t>Footpoint</a:t>
            </a:r>
            <a:r>
              <a:rPr lang="en-US" sz="4800" b="1" dirty="0" smtClean="0"/>
              <a:t> Motion in Spectrally Distinct Solar Flares </a:t>
            </a:r>
            <a:endParaRPr lang="en-US" sz="4800" b="1" dirty="0"/>
          </a:p>
        </p:txBody>
      </p:sp>
      <p:sp>
        <p:nvSpPr>
          <p:cNvPr id="4" name="TextBox 3"/>
          <p:cNvSpPr txBox="1"/>
          <p:nvPr/>
        </p:nvSpPr>
        <p:spPr>
          <a:xfrm>
            <a:off x="0" y="3505200"/>
            <a:ext cx="4267200" cy="1477328"/>
          </a:xfrm>
          <a:prstGeom prst="rect">
            <a:avLst/>
          </a:prstGeom>
          <a:noFill/>
        </p:spPr>
        <p:txBody>
          <a:bodyPr wrap="square" rtlCol="0">
            <a:spAutoFit/>
          </a:bodyPr>
          <a:lstStyle/>
          <a:p>
            <a:pPr algn="ctr"/>
            <a:r>
              <a:rPr lang="en-US" sz="2400" dirty="0" smtClean="0"/>
              <a:t>Casey Donoven</a:t>
            </a:r>
          </a:p>
          <a:p>
            <a:pPr algn="ctr"/>
            <a:r>
              <a:rPr lang="en-US" sz="2400" dirty="0" smtClean="0"/>
              <a:t>Mentor Angela Des </a:t>
            </a:r>
            <a:r>
              <a:rPr lang="en-US" sz="2400" dirty="0" err="1" smtClean="0"/>
              <a:t>Jardins</a:t>
            </a:r>
            <a:endParaRPr lang="en-US" sz="2400" dirty="0" smtClean="0"/>
          </a:p>
          <a:p>
            <a:pPr algn="ctr"/>
            <a:r>
              <a:rPr lang="en-US" sz="2400" dirty="0" smtClean="0"/>
              <a:t>2011 Solar REU</a:t>
            </a:r>
          </a:p>
          <a:p>
            <a:pPr algn="ctr"/>
            <a:endParaRPr lang="en-US" dirty="0"/>
          </a:p>
        </p:txBody>
      </p:sp>
      <p:pic>
        <p:nvPicPr>
          <p:cNvPr id="15362" name="Picture 2" descr="http://solar.physics.montana.edu/REU/2011/cdonoven/041803_121220-121240_c30to300and3to9attenuatorints.jpg"/>
          <p:cNvPicPr>
            <a:picLocks noChangeAspect="1" noChangeArrowheads="1"/>
          </p:cNvPicPr>
          <p:nvPr/>
        </p:nvPicPr>
        <p:blipFill>
          <a:blip r:embed="rId3" cstate="print"/>
          <a:srcRect l="2667" t="10667" r="9334" b="8000"/>
          <a:stretch>
            <a:fillRect/>
          </a:stretch>
        </p:blipFill>
        <p:spPr bwMode="auto">
          <a:xfrm>
            <a:off x="4267200" y="2286000"/>
            <a:ext cx="4724400" cy="43664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10203_171540-172412_c75to300and3to9attenuatorints.mpeg">
            <a:hlinkClick r:id="" action="ppaction://media"/>
          </p:cNvPr>
          <p:cNvPicPr>
            <a:picLocks noRot="1" noChangeAspect="1"/>
          </p:cNvPicPr>
          <p:nvPr>
            <a:videoFile r:link="rId1"/>
          </p:nvPr>
        </p:nvPicPr>
        <p:blipFill>
          <a:blip r:embed="rId4" cstate="print"/>
          <a:stretch>
            <a:fillRect/>
          </a:stretch>
        </p:blipFill>
        <p:spPr>
          <a:xfrm>
            <a:off x="1143000" y="0"/>
            <a:ext cx="6858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Methods</a:t>
            </a:r>
            <a:endParaRPr lang="en-US" sz="4800" dirty="0"/>
          </a:p>
        </p:txBody>
      </p:sp>
      <p:sp>
        <p:nvSpPr>
          <p:cNvPr id="5" name="TextBox 4"/>
          <p:cNvSpPr txBox="1"/>
          <p:nvPr/>
        </p:nvSpPr>
        <p:spPr>
          <a:xfrm>
            <a:off x="0" y="1447800"/>
            <a:ext cx="3124200" cy="4801314"/>
          </a:xfrm>
          <a:prstGeom prst="rect">
            <a:avLst/>
          </a:prstGeom>
          <a:noFill/>
        </p:spPr>
        <p:txBody>
          <a:bodyPr wrap="square" rtlCol="0">
            <a:spAutoFit/>
          </a:bodyPr>
          <a:lstStyle/>
          <a:p>
            <a:endParaRPr lang="en-US" sz="2400" dirty="0" smtClean="0"/>
          </a:p>
          <a:p>
            <a:r>
              <a:rPr lang="en-US" sz="2400" dirty="0" smtClean="0"/>
              <a:t>I contoured the images using a level which only the </a:t>
            </a:r>
            <a:r>
              <a:rPr lang="en-US" sz="2400" dirty="0" err="1" smtClean="0"/>
              <a:t>footpoints</a:t>
            </a:r>
            <a:r>
              <a:rPr lang="en-US" sz="2400" dirty="0" smtClean="0"/>
              <a:t> would be captured.  </a:t>
            </a:r>
          </a:p>
          <a:p>
            <a:endParaRPr lang="en-US" sz="2400" dirty="0" smtClean="0"/>
          </a:p>
          <a:p>
            <a:r>
              <a:rPr lang="en-US" sz="2400" dirty="0" smtClean="0"/>
              <a:t>The </a:t>
            </a:r>
            <a:r>
              <a:rPr lang="en-US" sz="2400" dirty="0" err="1" smtClean="0"/>
              <a:t>gui</a:t>
            </a:r>
            <a:r>
              <a:rPr lang="en-US" sz="2400" dirty="0" smtClean="0"/>
              <a:t> would write the data from the contour, such as time, </a:t>
            </a:r>
            <a:r>
              <a:rPr lang="en-US" sz="2400" dirty="0" err="1" smtClean="0"/>
              <a:t>centroid</a:t>
            </a:r>
            <a:r>
              <a:rPr lang="en-US" sz="2400" dirty="0" smtClean="0"/>
              <a:t>, peak flux, etc..., into a text file where I would clean it.</a:t>
            </a:r>
          </a:p>
          <a:p>
            <a:endParaRPr lang="en-US" dirty="0"/>
          </a:p>
        </p:txBody>
      </p:sp>
      <p:pic>
        <p:nvPicPr>
          <p:cNvPr id="2051" name="Picture 3"/>
          <p:cNvPicPr>
            <a:picLocks noChangeAspect="1" noChangeArrowheads="1"/>
          </p:cNvPicPr>
          <p:nvPr/>
        </p:nvPicPr>
        <p:blipFill>
          <a:blip r:embed="rId3" cstate="print"/>
          <a:srcRect l="15625" t="19000" r="41250" b="17000"/>
          <a:stretch>
            <a:fillRect/>
          </a:stretch>
        </p:blipFill>
        <p:spPr bwMode="auto">
          <a:xfrm>
            <a:off x="3393281" y="1524000"/>
            <a:ext cx="575071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Methods</a:t>
            </a:r>
            <a:endParaRPr lang="en-US" sz="4800" dirty="0"/>
          </a:p>
        </p:txBody>
      </p:sp>
      <p:sp>
        <p:nvSpPr>
          <p:cNvPr id="5" name="TextBox 4"/>
          <p:cNvSpPr txBox="1"/>
          <p:nvPr/>
        </p:nvSpPr>
        <p:spPr>
          <a:xfrm>
            <a:off x="0" y="1447800"/>
            <a:ext cx="3124200" cy="4524315"/>
          </a:xfrm>
          <a:prstGeom prst="rect">
            <a:avLst/>
          </a:prstGeom>
          <a:noFill/>
        </p:spPr>
        <p:txBody>
          <a:bodyPr wrap="square" rtlCol="0">
            <a:spAutoFit/>
          </a:bodyPr>
          <a:lstStyle/>
          <a:p>
            <a:endParaRPr lang="en-US" sz="2400" dirty="0" smtClean="0"/>
          </a:p>
          <a:p>
            <a:r>
              <a:rPr lang="en-US" sz="2400" dirty="0" smtClean="0"/>
              <a:t>I contoured the images using a level which only the </a:t>
            </a:r>
            <a:r>
              <a:rPr lang="en-US" sz="2400" dirty="0" err="1" smtClean="0"/>
              <a:t>footpoints</a:t>
            </a:r>
            <a:r>
              <a:rPr lang="en-US" sz="2400" dirty="0" smtClean="0"/>
              <a:t> would be captured.  </a:t>
            </a:r>
          </a:p>
          <a:p>
            <a:endParaRPr lang="en-US" sz="2400" dirty="0" smtClean="0"/>
          </a:p>
          <a:p>
            <a:r>
              <a:rPr lang="en-US" sz="2400" dirty="0" smtClean="0"/>
              <a:t>The </a:t>
            </a:r>
            <a:r>
              <a:rPr lang="en-US" sz="2400" dirty="0" err="1" smtClean="0"/>
              <a:t>gui</a:t>
            </a:r>
            <a:r>
              <a:rPr lang="en-US" sz="2400" dirty="0" smtClean="0"/>
              <a:t> would write the data from the contour, such as time, </a:t>
            </a:r>
            <a:r>
              <a:rPr lang="en-US" sz="2400" dirty="0" err="1" smtClean="0"/>
              <a:t>centroid</a:t>
            </a:r>
            <a:r>
              <a:rPr lang="en-US" sz="2400" dirty="0" smtClean="0"/>
              <a:t>, peak flux, etc..., into a text file where I would clean it.</a:t>
            </a:r>
          </a:p>
        </p:txBody>
      </p:sp>
      <p:pic>
        <p:nvPicPr>
          <p:cNvPr id="2050" name="Picture 2"/>
          <p:cNvPicPr>
            <a:picLocks noChangeAspect="1" noChangeArrowheads="1"/>
          </p:cNvPicPr>
          <p:nvPr/>
        </p:nvPicPr>
        <p:blipFill>
          <a:blip r:embed="rId3" cstate="print"/>
          <a:srcRect l="15625" t="19000" r="40947" b="17000"/>
          <a:stretch>
            <a:fillRect/>
          </a:stretch>
        </p:blipFill>
        <p:spPr bwMode="auto">
          <a:xfrm>
            <a:off x="3352800" y="1523999"/>
            <a:ext cx="5791200" cy="5334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Calculations</a:t>
            </a:r>
            <a:endParaRPr lang="en-US" sz="4800" dirty="0"/>
          </a:p>
        </p:txBody>
      </p:sp>
      <p:sp>
        <p:nvSpPr>
          <p:cNvPr id="5" name="TextBox 4"/>
          <p:cNvSpPr txBox="1"/>
          <p:nvPr/>
        </p:nvSpPr>
        <p:spPr>
          <a:xfrm>
            <a:off x="685800" y="1371600"/>
            <a:ext cx="7620000" cy="4524315"/>
          </a:xfrm>
          <a:prstGeom prst="rect">
            <a:avLst/>
          </a:prstGeom>
          <a:noFill/>
        </p:spPr>
        <p:txBody>
          <a:bodyPr wrap="square" rtlCol="0">
            <a:spAutoFit/>
          </a:bodyPr>
          <a:lstStyle/>
          <a:p>
            <a:r>
              <a:rPr lang="en-US" sz="2400" dirty="0" smtClean="0"/>
              <a:t>In order to maintain accuracy in calculating the speed of the </a:t>
            </a:r>
            <a:r>
              <a:rPr lang="en-US" sz="2400" dirty="0" err="1" smtClean="0"/>
              <a:t>footpoints</a:t>
            </a:r>
            <a:r>
              <a:rPr lang="en-US" sz="2400" dirty="0" smtClean="0"/>
              <a:t>, I wrote a program that filled several roles for me:</a:t>
            </a:r>
          </a:p>
          <a:p>
            <a:pPr>
              <a:buFont typeface="Arial" pitchFamily="34" charset="0"/>
              <a:buChar char="•"/>
            </a:pPr>
            <a:endParaRPr lang="en-US" sz="2400" dirty="0" smtClean="0"/>
          </a:p>
          <a:p>
            <a:pPr>
              <a:buFont typeface="Arial" pitchFamily="34" charset="0"/>
              <a:buChar char="•"/>
            </a:pPr>
            <a:r>
              <a:rPr lang="en-US" sz="2400" dirty="0" smtClean="0"/>
              <a:t>Returned all values in a structure</a:t>
            </a:r>
          </a:p>
          <a:p>
            <a:pPr>
              <a:buFont typeface="Arial" pitchFamily="34" charset="0"/>
              <a:buChar char="•"/>
            </a:pPr>
            <a:r>
              <a:rPr lang="en-US" sz="2400" dirty="0" smtClean="0"/>
              <a:t>Included a conversion from </a:t>
            </a:r>
            <a:r>
              <a:rPr lang="en-US" sz="2400" dirty="0" err="1" smtClean="0"/>
              <a:t>arcseconds</a:t>
            </a:r>
            <a:r>
              <a:rPr lang="en-US" sz="2400" dirty="0" smtClean="0"/>
              <a:t> to kilometers</a:t>
            </a:r>
          </a:p>
          <a:p>
            <a:pPr>
              <a:buFont typeface="Arial" pitchFamily="34" charset="0"/>
              <a:buChar char="•"/>
            </a:pPr>
            <a:r>
              <a:rPr lang="en-US" sz="2400" dirty="0" smtClean="0"/>
              <a:t>Calculated the standard deviation of all relevant data sets</a:t>
            </a:r>
          </a:p>
          <a:p>
            <a:endParaRPr lang="en-US" sz="2400" dirty="0" smtClean="0"/>
          </a:p>
          <a:p>
            <a:r>
              <a:rPr lang="en-US" sz="2400" dirty="0" smtClean="0"/>
              <a:t>The speeds were unreasonable so we decided that smoothing the data was the best option. </a:t>
            </a:r>
          </a:p>
          <a:p>
            <a:pPr>
              <a:buFont typeface="Arial"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429000" cy="1143000"/>
          </a:xfrm>
        </p:spPr>
        <p:txBody>
          <a:bodyPr>
            <a:normAutofit fontScale="90000"/>
          </a:bodyPr>
          <a:lstStyle/>
          <a:p>
            <a:r>
              <a:rPr lang="en-US" sz="4800" dirty="0" smtClean="0"/>
              <a:t>Calculations</a:t>
            </a:r>
            <a:endParaRPr lang="en-US" sz="4800" dirty="0"/>
          </a:p>
        </p:txBody>
      </p:sp>
      <p:sp>
        <p:nvSpPr>
          <p:cNvPr id="7" name="TextBox 6"/>
          <p:cNvSpPr txBox="1"/>
          <p:nvPr/>
        </p:nvSpPr>
        <p:spPr>
          <a:xfrm>
            <a:off x="228600" y="1524000"/>
            <a:ext cx="3581400" cy="4431983"/>
          </a:xfrm>
          <a:prstGeom prst="rect">
            <a:avLst/>
          </a:prstGeom>
          <a:noFill/>
        </p:spPr>
        <p:txBody>
          <a:bodyPr wrap="square" rtlCol="0">
            <a:spAutoFit/>
          </a:bodyPr>
          <a:lstStyle/>
          <a:p>
            <a:r>
              <a:rPr lang="en-US" sz="2400" dirty="0" smtClean="0"/>
              <a:t>Method 1:  Averaging</a:t>
            </a:r>
          </a:p>
          <a:p>
            <a:endParaRPr lang="en-US" sz="2400" dirty="0" smtClean="0"/>
          </a:p>
          <a:p>
            <a:r>
              <a:rPr lang="en-US" sz="2400" dirty="0" smtClean="0"/>
              <a:t>I first tried averaging consecutive positions and times.  My program allowed for the number of coordinates per block to be an input.  I plotted speed vs. block size to determine when the speed was most accurate.</a:t>
            </a:r>
          </a:p>
          <a:p>
            <a:endParaRPr lang="en-US" dirty="0"/>
          </a:p>
        </p:txBody>
      </p:sp>
      <p:pic>
        <p:nvPicPr>
          <p:cNvPr id="11" name="Picture 2" descr="C:\Users\Casey\Desktop\Summer REU Data\110203\110203_topfootpoint_sm_test.jpeg"/>
          <p:cNvPicPr>
            <a:picLocks noChangeAspect="1" noChangeArrowheads="1"/>
          </p:cNvPicPr>
          <p:nvPr/>
        </p:nvPicPr>
        <p:blipFill>
          <a:blip r:embed="rId3" cstate="print"/>
          <a:srcRect/>
          <a:stretch>
            <a:fillRect/>
          </a:stretch>
        </p:blipFill>
        <p:spPr bwMode="auto">
          <a:xfrm>
            <a:off x="3950525" y="3733800"/>
            <a:ext cx="5193476" cy="3124201"/>
          </a:xfrm>
          <a:prstGeom prst="rect">
            <a:avLst/>
          </a:prstGeom>
          <a:noFill/>
        </p:spPr>
      </p:pic>
      <p:pic>
        <p:nvPicPr>
          <p:cNvPr id="3077" name="Picture 5" descr="C:\Users\Casey\Desktop\Summer REU Data\011905\011905_topfootpoint_sm_test.jpeg"/>
          <p:cNvPicPr>
            <a:picLocks noChangeAspect="1" noChangeArrowheads="1"/>
          </p:cNvPicPr>
          <p:nvPr/>
        </p:nvPicPr>
        <p:blipFill>
          <a:blip r:embed="rId4" cstate="print"/>
          <a:srcRect/>
          <a:stretch>
            <a:fillRect/>
          </a:stretch>
        </p:blipFill>
        <p:spPr bwMode="auto">
          <a:xfrm>
            <a:off x="3962400" y="0"/>
            <a:ext cx="5181600" cy="32885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581400" cy="1143000"/>
          </a:xfrm>
        </p:spPr>
        <p:txBody>
          <a:bodyPr>
            <a:normAutofit/>
          </a:bodyPr>
          <a:lstStyle/>
          <a:p>
            <a:r>
              <a:rPr lang="en-US" sz="4800" dirty="0" smtClean="0"/>
              <a:t>Calculations</a:t>
            </a:r>
            <a:endParaRPr lang="en-US" sz="4800" dirty="0"/>
          </a:p>
        </p:txBody>
      </p:sp>
      <p:sp>
        <p:nvSpPr>
          <p:cNvPr id="4" name="TextBox 3"/>
          <p:cNvSpPr txBox="1"/>
          <p:nvPr/>
        </p:nvSpPr>
        <p:spPr>
          <a:xfrm>
            <a:off x="228600" y="1524000"/>
            <a:ext cx="3505200" cy="5170646"/>
          </a:xfrm>
          <a:prstGeom prst="rect">
            <a:avLst/>
          </a:prstGeom>
          <a:noFill/>
        </p:spPr>
        <p:txBody>
          <a:bodyPr wrap="square" rtlCol="0">
            <a:spAutoFit/>
          </a:bodyPr>
          <a:lstStyle/>
          <a:p>
            <a:r>
              <a:rPr lang="en-US" sz="2400" dirty="0" smtClean="0"/>
              <a:t>Method 2:  Fitting Polynomials</a:t>
            </a:r>
          </a:p>
          <a:p>
            <a:endParaRPr lang="en-US" sz="2400" dirty="0" smtClean="0"/>
          </a:p>
          <a:p>
            <a:r>
              <a:rPr lang="en-US" sz="2400" dirty="0" smtClean="0"/>
              <a:t>In this method, I fit polynomials to the data and used the derivative to calculate the speed.  We used the chi squared fitness statistic and visual aids to determine the right degree of polynomial.</a:t>
            </a:r>
          </a:p>
          <a:p>
            <a:endParaRPr lang="en-US" sz="2400" dirty="0" smtClean="0"/>
          </a:p>
          <a:p>
            <a:r>
              <a:rPr lang="en-US" dirty="0" smtClean="0"/>
              <a:t>Plots are of May 29, 2003 flare.</a:t>
            </a:r>
            <a:endParaRPr lang="en-US" dirty="0"/>
          </a:p>
        </p:txBody>
      </p:sp>
      <p:pic>
        <p:nvPicPr>
          <p:cNvPr id="4098" name="Picture 2" descr="C:\Users\Casey\Desktop\Summer REU Data\052903\sample_polynomial_9.jpeg"/>
          <p:cNvPicPr>
            <a:picLocks noChangeAspect="1" noChangeArrowheads="1"/>
          </p:cNvPicPr>
          <p:nvPr/>
        </p:nvPicPr>
        <p:blipFill>
          <a:blip r:embed="rId3" cstate="print"/>
          <a:srcRect/>
          <a:stretch>
            <a:fillRect/>
          </a:stretch>
        </p:blipFill>
        <p:spPr bwMode="auto">
          <a:xfrm>
            <a:off x="3950525" y="3733801"/>
            <a:ext cx="5193475" cy="3124200"/>
          </a:xfrm>
          <a:prstGeom prst="rect">
            <a:avLst/>
          </a:prstGeom>
          <a:noFill/>
        </p:spPr>
      </p:pic>
      <p:pic>
        <p:nvPicPr>
          <p:cNvPr id="4099" name="Picture 3" descr="C:\Users\Casey\Desktop\Summer REU Data\052903\sample_polynomial_7.jpeg"/>
          <p:cNvPicPr>
            <a:picLocks noChangeAspect="1" noChangeArrowheads="1"/>
          </p:cNvPicPr>
          <p:nvPr/>
        </p:nvPicPr>
        <p:blipFill>
          <a:blip r:embed="rId4" cstate="print"/>
          <a:srcRect/>
          <a:stretch>
            <a:fillRect/>
          </a:stretch>
        </p:blipFill>
        <p:spPr bwMode="auto">
          <a:xfrm>
            <a:off x="3950524" y="0"/>
            <a:ext cx="5193476"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dirty="0" smtClean="0"/>
              <a:t>Results</a:t>
            </a:r>
            <a:endParaRPr lang="en-US" sz="4800" dirty="0"/>
          </a:p>
        </p:txBody>
      </p:sp>
      <p:graphicFrame>
        <p:nvGraphicFramePr>
          <p:cNvPr id="4" name="Table 3"/>
          <p:cNvGraphicFramePr>
            <a:graphicFrameLocks noGrp="1"/>
          </p:cNvGraphicFramePr>
          <p:nvPr/>
        </p:nvGraphicFramePr>
        <p:xfrm>
          <a:off x="304800" y="1295400"/>
          <a:ext cx="8610599" cy="3606800"/>
        </p:xfrm>
        <a:graphic>
          <a:graphicData uri="http://schemas.openxmlformats.org/drawingml/2006/table">
            <a:tbl>
              <a:tblPr firstRow="1" bandRow="1">
                <a:tableStyleId>{5C22544A-7EE6-4342-B048-85BDC9FD1C3A}</a:tableStyleId>
              </a:tblPr>
              <a:tblGrid>
                <a:gridCol w="3657600"/>
                <a:gridCol w="1066800"/>
                <a:gridCol w="1600200"/>
                <a:gridCol w="1295400"/>
                <a:gridCol w="990599"/>
              </a:tblGrid>
              <a:tr h="370840">
                <a:tc>
                  <a:txBody>
                    <a:bodyPr/>
                    <a:lstStyle/>
                    <a:p>
                      <a:r>
                        <a:rPr lang="en-US" dirty="0" smtClean="0"/>
                        <a:t>Date-</a:t>
                      </a:r>
                      <a:r>
                        <a:rPr lang="en-US" baseline="0" dirty="0" smtClean="0"/>
                        <a:t> Selected From 2009 Grayson et al.</a:t>
                      </a:r>
                      <a:endParaRPr lang="en-US" dirty="0"/>
                    </a:p>
                  </a:txBody>
                  <a:tcPr/>
                </a:tc>
                <a:tc>
                  <a:txBody>
                    <a:bodyPr/>
                    <a:lstStyle/>
                    <a:p>
                      <a:r>
                        <a:rPr lang="en-US" dirty="0" smtClean="0"/>
                        <a:t>Speed  (km/s)</a:t>
                      </a:r>
                      <a:endParaRPr lang="en-US" dirty="0"/>
                    </a:p>
                  </a:txBody>
                  <a:tcPr/>
                </a:tc>
                <a:tc>
                  <a:txBody>
                    <a:bodyPr/>
                    <a:lstStyle/>
                    <a:p>
                      <a:r>
                        <a:rPr lang="en-US" dirty="0" smtClean="0"/>
                        <a:t>Degree Polynomial</a:t>
                      </a:r>
                      <a:endParaRPr lang="en-US" dirty="0"/>
                    </a:p>
                  </a:txBody>
                  <a:tcPr/>
                </a:tc>
                <a:tc>
                  <a:txBody>
                    <a:bodyPr/>
                    <a:lstStyle/>
                    <a:p>
                      <a:r>
                        <a:rPr lang="en-US" dirty="0" smtClean="0"/>
                        <a:t>SHH</a:t>
                      </a:r>
                      <a:r>
                        <a:rPr lang="en-US" baseline="0" dirty="0" smtClean="0"/>
                        <a:t> Behavior</a:t>
                      </a:r>
                      <a:endParaRPr lang="en-US" dirty="0"/>
                    </a:p>
                  </a:txBody>
                  <a:tcPr/>
                </a:tc>
                <a:tc>
                  <a:txBody>
                    <a:bodyPr/>
                    <a:lstStyle/>
                    <a:p>
                      <a:r>
                        <a:rPr lang="en-US" dirty="0" smtClean="0"/>
                        <a:t>SEP</a:t>
                      </a:r>
                      <a:r>
                        <a:rPr lang="en-US" baseline="0" dirty="0"/>
                        <a:t> </a:t>
                      </a:r>
                      <a:r>
                        <a:rPr lang="en-US" baseline="0" dirty="0" smtClean="0"/>
                        <a:t>Event</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 18, 2003- Right</a:t>
                      </a:r>
                      <a:r>
                        <a:rPr lang="en-US" baseline="0" dirty="0" smtClean="0"/>
                        <a:t> </a:t>
                      </a:r>
                      <a:r>
                        <a:rPr lang="en-US" baseline="0" dirty="0" err="1" smtClean="0"/>
                        <a:t>Footpoint</a:t>
                      </a:r>
                      <a:endParaRPr lang="en-US" dirty="0" smtClean="0"/>
                    </a:p>
                  </a:txBody>
                  <a:tcPr/>
                </a:tc>
                <a:tc>
                  <a:txBody>
                    <a:bodyPr/>
                    <a:lstStyle/>
                    <a:p>
                      <a:r>
                        <a:rPr lang="en-US" dirty="0" smtClean="0"/>
                        <a:t>38.13</a:t>
                      </a:r>
                      <a:endParaRPr lang="en-US" dirty="0"/>
                    </a:p>
                  </a:txBody>
                  <a:tcPr/>
                </a:tc>
                <a:tc>
                  <a:txBody>
                    <a:bodyPr/>
                    <a:lstStyle/>
                    <a:p>
                      <a:r>
                        <a:rPr lang="en-US" dirty="0" smtClean="0"/>
                        <a:t>10</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 18, 2003- Left</a:t>
                      </a:r>
                      <a:r>
                        <a:rPr lang="en-US" baseline="0" dirty="0" smtClean="0"/>
                        <a:t> </a:t>
                      </a:r>
                      <a:r>
                        <a:rPr lang="en-US" baseline="0" dirty="0" err="1" smtClean="0"/>
                        <a:t>Footpoint</a:t>
                      </a:r>
                      <a:endParaRPr lang="en-US" dirty="0"/>
                    </a:p>
                  </a:txBody>
                  <a:tcPr/>
                </a:tc>
                <a:tc>
                  <a:txBody>
                    <a:bodyPr/>
                    <a:lstStyle/>
                    <a:p>
                      <a:r>
                        <a:rPr lang="en-US" dirty="0" smtClean="0"/>
                        <a:t>14.91</a:t>
                      </a:r>
                      <a:endParaRPr lang="en-US" dirty="0"/>
                    </a:p>
                  </a:txBody>
                  <a:tcPr/>
                </a:tc>
                <a:tc>
                  <a:txBody>
                    <a:bodyPr/>
                    <a:lstStyle/>
                    <a:p>
                      <a:r>
                        <a:rPr lang="en-US" dirty="0" smtClean="0"/>
                        <a:t>5</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May</a:t>
                      </a:r>
                      <a:r>
                        <a:rPr lang="en-US" baseline="0" dirty="0" smtClean="0"/>
                        <a:t> 29, 2003- Left </a:t>
                      </a:r>
                      <a:r>
                        <a:rPr lang="en-US" baseline="0" dirty="0" err="1" smtClean="0"/>
                        <a:t>Footpoint</a:t>
                      </a:r>
                      <a:endParaRPr lang="en-US" dirty="0"/>
                    </a:p>
                  </a:txBody>
                  <a:tcPr/>
                </a:tc>
                <a:tc>
                  <a:txBody>
                    <a:bodyPr/>
                    <a:lstStyle/>
                    <a:p>
                      <a:r>
                        <a:rPr lang="en-US" dirty="0" smtClean="0"/>
                        <a:t>25.00</a:t>
                      </a:r>
                      <a:endParaRPr lang="en-US" dirty="0"/>
                    </a:p>
                  </a:txBody>
                  <a:tcPr/>
                </a:tc>
                <a:tc>
                  <a:txBody>
                    <a:bodyPr/>
                    <a:lstStyle/>
                    <a:p>
                      <a:r>
                        <a:rPr lang="en-US" dirty="0" smtClean="0"/>
                        <a:t>5</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70840">
                <a:tc>
                  <a:txBody>
                    <a:bodyPr/>
                    <a:lstStyle/>
                    <a:p>
                      <a:r>
                        <a:rPr lang="en-US" dirty="0" smtClean="0"/>
                        <a:t>Nov. 2, 2003- Top </a:t>
                      </a:r>
                      <a:r>
                        <a:rPr lang="en-US" dirty="0" err="1" smtClean="0"/>
                        <a:t>Footpoint</a:t>
                      </a:r>
                      <a:endParaRPr lang="en-US" dirty="0"/>
                    </a:p>
                  </a:txBody>
                  <a:tcPr/>
                </a:tc>
                <a:tc>
                  <a:txBody>
                    <a:bodyPr/>
                    <a:lstStyle/>
                    <a:p>
                      <a:r>
                        <a:rPr lang="en-US" dirty="0" smtClean="0"/>
                        <a:t>51.55</a:t>
                      </a:r>
                      <a:endParaRPr lang="en-US" dirty="0"/>
                    </a:p>
                  </a:txBody>
                  <a:tcPr/>
                </a:tc>
                <a:tc>
                  <a:txBody>
                    <a:bodyPr/>
                    <a:lstStyle/>
                    <a:p>
                      <a:r>
                        <a:rPr lang="en-US" dirty="0" smtClean="0"/>
                        <a:t>8</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Nov. 2,</a:t>
                      </a:r>
                      <a:r>
                        <a:rPr lang="en-US" baseline="0" dirty="0" smtClean="0"/>
                        <a:t> 2003- Bottom </a:t>
                      </a:r>
                      <a:r>
                        <a:rPr lang="en-US" baseline="0" dirty="0" err="1" smtClean="0"/>
                        <a:t>Footpoint</a:t>
                      </a:r>
                      <a:endParaRPr lang="en-US" dirty="0"/>
                    </a:p>
                  </a:txBody>
                  <a:tcPr/>
                </a:tc>
                <a:tc>
                  <a:txBody>
                    <a:bodyPr/>
                    <a:lstStyle/>
                    <a:p>
                      <a:r>
                        <a:rPr lang="en-US" dirty="0" smtClean="0"/>
                        <a:t>27.26</a:t>
                      </a:r>
                      <a:endParaRPr lang="en-US" dirty="0"/>
                    </a:p>
                  </a:txBody>
                  <a:tcPr/>
                </a:tc>
                <a:tc>
                  <a:txBody>
                    <a:bodyPr/>
                    <a:lstStyle/>
                    <a:p>
                      <a:r>
                        <a:rPr lang="en-US" dirty="0" smtClean="0"/>
                        <a:t>4</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Jan. 19, 2005*-</a:t>
                      </a:r>
                      <a:r>
                        <a:rPr lang="en-US" baseline="0" dirty="0" smtClean="0"/>
                        <a:t> Bottom </a:t>
                      </a:r>
                      <a:r>
                        <a:rPr lang="en-US" baseline="0" dirty="0" err="1" smtClean="0"/>
                        <a:t>Footpoint</a:t>
                      </a:r>
                      <a:endParaRPr lang="en-US" dirty="0"/>
                    </a:p>
                  </a:txBody>
                  <a:tcPr/>
                </a:tc>
                <a:tc>
                  <a:txBody>
                    <a:bodyPr/>
                    <a:lstStyle/>
                    <a:p>
                      <a:r>
                        <a:rPr lang="en-US" dirty="0" smtClean="0"/>
                        <a:t>75.72</a:t>
                      </a:r>
                      <a:endParaRPr lang="en-US" dirty="0"/>
                    </a:p>
                  </a:txBody>
                  <a:tcPr/>
                </a:tc>
                <a:tc>
                  <a:txBody>
                    <a:bodyPr/>
                    <a:lstStyle/>
                    <a:p>
                      <a:r>
                        <a:rPr lang="en-US" dirty="0" smtClean="0"/>
                        <a:t>3</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smtClean="0"/>
                        <a:t>Jan. 19, 2005*-</a:t>
                      </a:r>
                      <a:r>
                        <a:rPr lang="en-US" baseline="0" dirty="0" smtClean="0"/>
                        <a:t> Top </a:t>
                      </a:r>
                      <a:r>
                        <a:rPr lang="en-US" baseline="0" dirty="0" err="1" smtClean="0"/>
                        <a:t>Footpoint</a:t>
                      </a:r>
                      <a:endParaRPr lang="en-US" dirty="0"/>
                    </a:p>
                  </a:txBody>
                  <a:tcPr/>
                </a:tc>
                <a:tc>
                  <a:txBody>
                    <a:bodyPr/>
                    <a:lstStyle/>
                    <a:p>
                      <a:r>
                        <a:rPr lang="en-US" dirty="0" smtClean="0"/>
                        <a:t>33.84</a:t>
                      </a:r>
                      <a:endParaRPr lang="en-US" dirty="0"/>
                    </a:p>
                  </a:txBody>
                  <a:tcPr/>
                </a:tc>
                <a:tc>
                  <a:txBody>
                    <a:bodyPr/>
                    <a:lstStyle/>
                    <a:p>
                      <a:r>
                        <a:rPr lang="en-US" dirty="0" smtClean="0"/>
                        <a:t>5</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smtClean="0"/>
                        <a:t>Oct.</a:t>
                      </a:r>
                      <a:r>
                        <a:rPr lang="en-US" baseline="0" dirty="0" smtClean="0"/>
                        <a:t> 31, 2002- Right </a:t>
                      </a:r>
                      <a:r>
                        <a:rPr lang="en-US" baseline="0" dirty="0" err="1" smtClean="0"/>
                        <a:t>Footpoint</a:t>
                      </a:r>
                      <a:endParaRPr lang="en-US" dirty="0"/>
                    </a:p>
                  </a:txBody>
                  <a:tcPr/>
                </a:tc>
                <a:tc>
                  <a:txBody>
                    <a:bodyPr/>
                    <a:lstStyle/>
                    <a:p>
                      <a:r>
                        <a:rPr lang="en-US" dirty="0" smtClean="0"/>
                        <a:t>65.17</a:t>
                      </a:r>
                      <a:endParaRPr lang="en-US" dirty="0"/>
                    </a:p>
                  </a:txBody>
                  <a:tcPr/>
                </a:tc>
                <a:tc>
                  <a:txBody>
                    <a:bodyPr/>
                    <a:lstStyle/>
                    <a:p>
                      <a:r>
                        <a:rPr lang="en-US" dirty="0" smtClean="0"/>
                        <a:t>3</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bl>
          </a:graphicData>
        </a:graphic>
      </p:graphicFrame>
      <p:sp>
        <p:nvSpPr>
          <p:cNvPr id="6" name="TextBox 5"/>
          <p:cNvSpPr txBox="1"/>
          <p:nvPr/>
        </p:nvSpPr>
        <p:spPr>
          <a:xfrm>
            <a:off x="6553200" y="5410200"/>
            <a:ext cx="2590800" cy="923330"/>
          </a:xfrm>
          <a:prstGeom prst="rect">
            <a:avLst/>
          </a:prstGeom>
          <a:noFill/>
        </p:spPr>
        <p:txBody>
          <a:bodyPr wrap="square" rtlCol="0">
            <a:spAutoFit/>
          </a:bodyPr>
          <a:lstStyle/>
          <a:p>
            <a:r>
              <a:rPr lang="en-US" dirty="0" smtClean="0"/>
              <a:t>* There were two flares on this day. This is the 10:24 flare.</a:t>
            </a:r>
            <a:endParaRPr lang="en-US" dirty="0"/>
          </a:p>
        </p:txBody>
      </p:sp>
      <p:graphicFrame>
        <p:nvGraphicFramePr>
          <p:cNvPr id="8" name="Table 7"/>
          <p:cNvGraphicFramePr>
            <a:graphicFrameLocks noGrp="1"/>
          </p:cNvGraphicFramePr>
          <p:nvPr/>
        </p:nvGraphicFramePr>
        <p:xfrm>
          <a:off x="228600" y="5334000"/>
          <a:ext cx="6096000" cy="1381760"/>
        </p:xfrm>
        <a:graphic>
          <a:graphicData uri="http://schemas.openxmlformats.org/drawingml/2006/table">
            <a:tbl>
              <a:tblPr firstRow="1" bandRow="1">
                <a:tableStyleId>{21E4AEA4-8DFA-4A89-87EB-49C32662AFE0}</a:tableStyleId>
              </a:tblPr>
              <a:tblGrid>
                <a:gridCol w="2032000"/>
                <a:gridCol w="2032000"/>
                <a:gridCol w="2032000"/>
              </a:tblGrid>
              <a:tr h="370840">
                <a:tc>
                  <a:txBody>
                    <a:bodyPr/>
                    <a:lstStyle/>
                    <a:p>
                      <a:endParaRPr lang="en-US" dirty="0"/>
                    </a:p>
                  </a:txBody>
                  <a:tcPr/>
                </a:tc>
                <a:tc>
                  <a:txBody>
                    <a:bodyPr/>
                    <a:lstStyle/>
                    <a:p>
                      <a:r>
                        <a:rPr lang="en-US" dirty="0" smtClean="0"/>
                        <a:t>SHH</a:t>
                      </a:r>
                      <a:endParaRPr lang="en-US" dirty="0"/>
                    </a:p>
                  </a:txBody>
                  <a:tcPr/>
                </a:tc>
                <a:tc>
                  <a:txBody>
                    <a:bodyPr/>
                    <a:lstStyle/>
                    <a:p>
                      <a:r>
                        <a:rPr lang="en-US" dirty="0" smtClean="0"/>
                        <a:t>SHS</a:t>
                      </a:r>
                      <a:endParaRPr lang="en-US" dirty="0"/>
                    </a:p>
                  </a:txBody>
                  <a:tcPr/>
                </a:tc>
              </a:tr>
              <a:tr h="370840">
                <a:tc>
                  <a:txBody>
                    <a:bodyPr/>
                    <a:lstStyle/>
                    <a:p>
                      <a:r>
                        <a:rPr lang="en-US" dirty="0" smtClean="0"/>
                        <a:t>Average</a:t>
                      </a:r>
                      <a:endParaRPr lang="en-US" dirty="0"/>
                    </a:p>
                  </a:txBody>
                  <a:tcPr/>
                </a:tc>
                <a:tc>
                  <a:txBody>
                    <a:bodyPr/>
                    <a:lstStyle/>
                    <a:p>
                      <a:r>
                        <a:rPr lang="en-US" dirty="0" smtClean="0"/>
                        <a:t>31.37 km/s</a:t>
                      </a:r>
                      <a:endParaRPr lang="en-US" dirty="0"/>
                    </a:p>
                  </a:txBody>
                  <a:tcPr/>
                </a:tc>
                <a:tc>
                  <a:txBody>
                    <a:bodyPr/>
                    <a:lstStyle/>
                    <a:p>
                      <a:r>
                        <a:rPr lang="en-US" dirty="0" smtClean="0"/>
                        <a:t>58.24</a:t>
                      </a:r>
                      <a:r>
                        <a:rPr lang="en-US" baseline="0" dirty="0" smtClean="0"/>
                        <a:t> km/s</a:t>
                      </a:r>
                      <a:endParaRPr lang="en-US" dirty="0"/>
                    </a:p>
                  </a:txBody>
                  <a:tcPr/>
                </a:tc>
              </a:tr>
              <a:tr h="370840">
                <a:tc>
                  <a:txBody>
                    <a:bodyPr/>
                    <a:lstStyle/>
                    <a:p>
                      <a:r>
                        <a:rPr lang="en-US" dirty="0" smtClean="0"/>
                        <a:t>Standard Deviation</a:t>
                      </a:r>
                      <a:endParaRPr lang="en-US" dirty="0"/>
                    </a:p>
                  </a:txBody>
                  <a:tcPr/>
                </a:tc>
                <a:tc>
                  <a:txBody>
                    <a:bodyPr/>
                    <a:lstStyle/>
                    <a:p>
                      <a:r>
                        <a:rPr lang="en-US" dirty="0" smtClean="0"/>
                        <a:t>13.98 km/s</a:t>
                      </a:r>
                      <a:endParaRPr lang="en-US" dirty="0"/>
                    </a:p>
                  </a:txBody>
                  <a:tcPr/>
                </a:tc>
                <a:tc>
                  <a:txBody>
                    <a:bodyPr/>
                    <a:lstStyle/>
                    <a:p>
                      <a:r>
                        <a:rPr lang="en-US" dirty="0" smtClean="0"/>
                        <a:t>21.78 km/s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Conclusion</a:t>
            </a:r>
            <a:endParaRPr lang="en-US" sz="4800" dirty="0"/>
          </a:p>
        </p:txBody>
      </p:sp>
      <p:sp>
        <p:nvSpPr>
          <p:cNvPr id="3" name="TextBox 2"/>
          <p:cNvSpPr txBox="1"/>
          <p:nvPr/>
        </p:nvSpPr>
        <p:spPr>
          <a:xfrm>
            <a:off x="609600" y="1447800"/>
            <a:ext cx="7848600" cy="4524315"/>
          </a:xfrm>
          <a:prstGeom prst="rect">
            <a:avLst/>
          </a:prstGeom>
          <a:noFill/>
        </p:spPr>
        <p:txBody>
          <a:bodyPr wrap="square" rtlCol="0">
            <a:spAutoFit/>
          </a:bodyPr>
          <a:lstStyle/>
          <a:p>
            <a:r>
              <a:rPr lang="en-US" sz="2400" dirty="0" smtClean="0"/>
              <a:t>Fitting polynomials to the data produced what we believe to be the best results for smoothing the </a:t>
            </a:r>
            <a:r>
              <a:rPr lang="en-US" sz="2400" dirty="0" err="1" smtClean="0"/>
              <a:t>centroid</a:t>
            </a:r>
            <a:r>
              <a:rPr lang="en-US" sz="2400" dirty="0" smtClean="0"/>
              <a:t> motion.</a:t>
            </a:r>
          </a:p>
          <a:p>
            <a:endParaRPr lang="en-US" sz="2400" dirty="0" smtClean="0"/>
          </a:p>
          <a:p>
            <a:r>
              <a:rPr lang="en-US" sz="2400" dirty="0" smtClean="0"/>
              <a:t>However, due to a lack of data, a statistical analysis cannot be done.  </a:t>
            </a:r>
          </a:p>
          <a:p>
            <a:endParaRPr lang="en-US" sz="2400" dirty="0" smtClean="0"/>
          </a:p>
          <a:p>
            <a:r>
              <a:rPr lang="en-US" sz="2400" dirty="0" smtClean="0"/>
              <a:t>Further work would simply include analyzing more flares and create a consistent method of selecting the degree of polynomial to be used.</a:t>
            </a:r>
            <a:r>
              <a:rPr lang="en-US" sz="2400" dirty="0"/>
              <a:t> </a:t>
            </a:r>
            <a:r>
              <a:rPr lang="en-US" sz="2400" dirty="0" smtClean="0"/>
              <a:t> In cases where the RHESSI data is insufficient, the TRACE satellite could be used to observe the motion of the ribbon instead.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Overview</a:t>
            </a:r>
            <a:endParaRPr lang="en-US" sz="4800" dirty="0"/>
          </a:p>
        </p:txBody>
      </p:sp>
      <p:sp>
        <p:nvSpPr>
          <p:cNvPr id="6" name="TextBox 5"/>
          <p:cNvSpPr txBox="1"/>
          <p:nvPr/>
        </p:nvSpPr>
        <p:spPr>
          <a:xfrm>
            <a:off x="914400" y="1447800"/>
            <a:ext cx="7543800" cy="2215991"/>
          </a:xfrm>
          <a:prstGeom prst="rect">
            <a:avLst/>
          </a:prstGeom>
          <a:noFill/>
        </p:spPr>
        <p:txBody>
          <a:bodyPr wrap="square" rtlCol="0">
            <a:spAutoFit/>
          </a:bodyPr>
          <a:lstStyle/>
          <a:p>
            <a:pPr>
              <a:buFont typeface="Wingdings" pitchFamily="2" charset="2"/>
              <a:buChar char="§"/>
            </a:pPr>
            <a:r>
              <a:rPr lang="en-US" sz="2400" dirty="0" smtClean="0">
                <a:latin typeface="Times New Roman" pitchFamily="18" charset="0"/>
                <a:cs typeface="Times New Roman" pitchFamily="18" charset="0"/>
              </a:rPr>
              <a:t>Image the </a:t>
            </a:r>
            <a:r>
              <a:rPr lang="en-US" sz="2400" dirty="0" err="1" smtClean="0">
                <a:latin typeface="Times New Roman" pitchFamily="18" charset="0"/>
                <a:cs typeface="Times New Roman" pitchFamily="18" charset="0"/>
              </a:rPr>
              <a:t>footpoints</a:t>
            </a:r>
            <a:r>
              <a:rPr lang="en-US" sz="2400" dirty="0" smtClean="0">
                <a:latin typeface="Times New Roman" pitchFamily="18" charset="0"/>
                <a:cs typeface="Times New Roman" pitchFamily="18" charset="0"/>
              </a:rPr>
              <a:t> of solar flares using the RHESSI satellite</a:t>
            </a:r>
          </a:p>
          <a:p>
            <a:pPr>
              <a:buFont typeface="Wingdings" pitchFamily="2" charset="2"/>
              <a:buChar char="§"/>
            </a:pPr>
            <a:r>
              <a:rPr lang="en-US" sz="2400" dirty="0" smtClean="0">
                <a:latin typeface="Times New Roman" pitchFamily="18" charset="0"/>
                <a:cs typeface="Times New Roman" pitchFamily="18" charset="0"/>
              </a:rPr>
              <a:t>Use the images to calculate the speed of the </a:t>
            </a:r>
            <a:r>
              <a:rPr lang="en-US" sz="2400" dirty="0" err="1" smtClean="0">
                <a:latin typeface="Times New Roman" pitchFamily="18" charset="0"/>
                <a:cs typeface="Times New Roman" pitchFamily="18" charset="0"/>
              </a:rPr>
              <a:t>footpoints</a:t>
            </a: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Look for correlation between </a:t>
            </a:r>
            <a:r>
              <a:rPr lang="en-US" sz="2400" dirty="0" err="1" smtClean="0">
                <a:latin typeface="Times New Roman" pitchFamily="18" charset="0"/>
                <a:cs typeface="Times New Roman" pitchFamily="18" charset="0"/>
              </a:rPr>
              <a:t>footpoint</a:t>
            </a:r>
            <a:r>
              <a:rPr lang="en-US" sz="2400" dirty="0" smtClean="0">
                <a:latin typeface="Times New Roman" pitchFamily="18" charset="0"/>
                <a:cs typeface="Times New Roman" pitchFamily="18" charset="0"/>
              </a:rPr>
              <a:t> speed and the spectrum of the non-thermal X-rays from the flare</a:t>
            </a:r>
          </a:p>
          <a:p>
            <a:pPr>
              <a:buFont typeface="Arial" pitchFamily="34" charset="0"/>
              <a:buChar char="•"/>
            </a:pPr>
            <a:endParaRPr lang="en-US" dirty="0"/>
          </a:p>
        </p:txBody>
      </p:sp>
      <p:pic>
        <p:nvPicPr>
          <p:cNvPr id="2050" name="Picture 2" descr="http://i.telegraph.co.uk/multimedia/archive/01653/solar_sun_1653022c.jpg"/>
          <p:cNvPicPr>
            <a:picLocks noChangeAspect="1" noChangeArrowheads="1"/>
          </p:cNvPicPr>
          <p:nvPr/>
        </p:nvPicPr>
        <p:blipFill>
          <a:blip r:embed="rId3" cstate="print"/>
          <a:srcRect/>
          <a:stretch>
            <a:fillRect/>
          </a:stretch>
        </p:blipFill>
        <p:spPr bwMode="auto">
          <a:xfrm>
            <a:off x="2438400" y="3657600"/>
            <a:ext cx="4381500" cy="27432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3200400" cy="960438"/>
          </a:xfrm>
        </p:spPr>
        <p:txBody>
          <a:bodyPr>
            <a:normAutofit fontScale="90000"/>
          </a:bodyPr>
          <a:lstStyle/>
          <a:p>
            <a:r>
              <a:rPr lang="en-US" sz="4800" dirty="0" smtClean="0"/>
              <a:t>Background</a:t>
            </a:r>
            <a:endParaRPr lang="en-US" sz="4800" dirty="0"/>
          </a:p>
        </p:txBody>
      </p:sp>
      <p:sp>
        <p:nvSpPr>
          <p:cNvPr id="8" name="TextBox 7"/>
          <p:cNvSpPr txBox="1"/>
          <p:nvPr/>
        </p:nvSpPr>
        <p:spPr>
          <a:xfrm>
            <a:off x="4267200" y="533400"/>
            <a:ext cx="4724400" cy="5847755"/>
          </a:xfrm>
          <a:prstGeom prst="rect">
            <a:avLst/>
          </a:prstGeom>
          <a:noFill/>
        </p:spPr>
        <p:txBody>
          <a:bodyPr wrap="square" rtlCol="0">
            <a:spAutoFit/>
          </a:bodyPr>
          <a:lstStyle/>
          <a:p>
            <a:pPr>
              <a:buFont typeface="Arial" pitchFamily="34" charset="0"/>
              <a:buChar char="•"/>
            </a:pPr>
            <a:r>
              <a:rPr lang="en-US" sz="2200" dirty="0" smtClean="0">
                <a:latin typeface="Times New Roman" pitchFamily="18" charset="0"/>
                <a:cs typeface="Times New Roman" pitchFamily="18" charset="0"/>
              </a:rPr>
              <a:t>Solar flares form when loops of magnetic field lines undergo magnetic reconnection.</a:t>
            </a:r>
          </a:p>
          <a:p>
            <a:endParaRPr lang="en-US" sz="2200" dirty="0" smtClean="0">
              <a:latin typeface="Times New Roman" pitchFamily="18" charset="0"/>
              <a:cs typeface="Times New Roman" pitchFamily="18" charset="0"/>
            </a:endParaRPr>
          </a:p>
          <a:p>
            <a:pPr>
              <a:buFont typeface="Arial" pitchFamily="34" charset="0"/>
              <a:buChar char="•"/>
            </a:pPr>
            <a:r>
              <a:rPr lang="en-US" sz="2200" dirty="0" smtClean="0">
                <a:latin typeface="Times New Roman" pitchFamily="18" charset="0"/>
                <a:cs typeface="Times New Roman" pitchFamily="18" charset="0"/>
              </a:rPr>
              <a:t>Charged particles precipitate out toward the ends of the loop, along the magnetic field lines.</a:t>
            </a:r>
          </a:p>
          <a:p>
            <a:endParaRPr lang="en-US" sz="2200" dirty="0" smtClean="0">
              <a:latin typeface="Times New Roman" pitchFamily="18" charset="0"/>
              <a:cs typeface="Times New Roman" pitchFamily="18" charset="0"/>
            </a:endParaRPr>
          </a:p>
          <a:p>
            <a:pPr>
              <a:buFont typeface="Arial" pitchFamily="34" charset="0"/>
              <a:buChar char="•"/>
            </a:pPr>
            <a:r>
              <a:rPr lang="en-US" sz="2200" dirty="0" smtClean="0">
                <a:latin typeface="Times New Roman" pitchFamily="18" charset="0"/>
                <a:cs typeface="Times New Roman" pitchFamily="18" charset="0"/>
              </a:rPr>
              <a:t>Upon collision with the </a:t>
            </a:r>
            <a:r>
              <a:rPr lang="en-US" sz="2200" dirty="0" err="1" smtClean="0">
                <a:latin typeface="Times New Roman" pitchFamily="18" charset="0"/>
                <a:cs typeface="Times New Roman" pitchFamily="18" charset="0"/>
              </a:rPr>
              <a:t>chromosphere</a:t>
            </a:r>
            <a:r>
              <a:rPr lang="en-US" sz="2200" dirty="0" smtClean="0">
                <a:latin typeface="Times New Roman" pitchFamily="18" charset="0"/>
                <a:cs typeface="Times New Roman" pitchFamily="18" charset="0"/>
              </a:rPr>
              <a:t>, these particles undergo non-thermal, </a:t>
            </a:r>
            <a:r>
              <a:rPr lang="en-US" sz="2200" dirty="0" err="1" smtClean="0">
                <a:latin typeface="Times New Roman" pitchFamily="18" charset="0"/>
                <a:cs typeface="Times New Roman" pitchFamily="18" charset="0"/>
              </a:rPr>
              <a:t>bremsstrahlung</a:t>
            </a:r>
            <a:r>
              <a:rPr lang="en-US" sz="2200" dirty="0" smtClean="0">
                <a:latin typeface="Times New Roman" pitchFamily="18" charset="0"/>
                <a:cs typeface="Times New Roman" pitchFamily="18" charset="0"/>
              </a:rPr>
              <a:t> radiation and emit </a:t>
            </a:r>
          </a:p>
          <a:p>
            <a:r>
              <a:rPr lang="en-US" sz="2200" dirty="0" smtClean="0">
                <a:latin typeface="Times New Roman" pitchFamily="18" charset="0"/>
                <a:cs typeface="Times New Roman" pitchFamily="18" charset="0"/>
              </a:rPr>
              <a:t>X-rays.</a:t>
            </a:r>
          </a:p>
          <a:p>
            <a:endParaRPr lang="en-US" sz="2200" dirty="0" smtClean="0">
              <a:latin typeface="Times New Roman" pitchFamily="18" charset="0"/>
              <a:cs typeface="Times New Roman" pitchFamily="18" charset="0"/>
            </a:endParaRPr>
          </a:p>
          <a:p>
            <a:pPr>
              <a:buFont typeface="Arial" pitchFamily="34" charset="0"/>
              <a:buChar char="•"/>
            </a:pPr>
            <a:r>
              <a:rPr lang="en-US" sz="2200" dirty="0" smtClean="0">
                <a:latin typeface="Times New Roman" pitchFamily="18" charset="0"/>
                <a:cs typeface="Times New Roman" pitchFamily="18" charset="0"/>
              </a:rPr>
              <a:t>The ratio of high energy to low energy non-thermal radiation will climb and fall throughout the flare, also known as spectral hardening and softening.</a:t>
            </a:r>
            <a:endParaRPr lang="en-US" sz="2200" dirty="0">
              <a:latin typeface="Times New Roman" pitchFamily="18" charset="0"/>
              <a:cs typeface="Times New Roman" pitchFamily="18" charset="0"/>
            </a:endParaRPr>
          </a:p>
        </p:txBody>
      </p:sp>
      <p:pic>
        <p:nvPicPr>
          <p:cNvPr id="8194" name="Picture 2" descr="https://docs.google.com/present/drawing?id=dgxp8q9r_0hb6chbcb&amp;revision=dgxp8q9r_0hb6chbcb:802&amp;drawingId=sCBwEmBmZ3Wo1Qxl1R8dWgg&amp;rev=550&amp;w=488"/>
          <p:cNvPicPr>
            <a:picLocks noChangeAspect="1" noChangeArrowheads="1"/>
          </p:cNvPicPr>
          <p:nvPr/>
        </p:nvPicPr>
        <p:blipFill>
          <a:blip r:embed="rId3" cstate="print"/>
          <a:srcRect/>
          <a:stretch>
            <a:fillRect/>
          </a:stretch>
        </p:blipFill>
        <p:spPr bwMode="auto">
          <a:xfrm>
            <a:off x="0" y="1828800"/>
            <a:ext cx="4180629" cy="4343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Background</a:t>
            </a:r>
            <a:endParaRPr lang="en-US" sz="4800" dirty="0"/>
          </a:p>
        </p:txBody>
      </p:sp>
      <p:pic>
        <p:nvPicPr>
          <p:cNvPr id="25604" name="Picture 4" descr="http://conceptactivityresearchvault.files.wordpress.com/2011/05/solar-energetic-particle-event-diagram-by-naval-research-laboratory-nrl.jpg"/>
          <p:cNvPicPr>
            <a:picLocks noChangeAspect="1" noChangeArrowheads="1"/>
          </p:cNvPicPr>
          <p:nvPr/>
        </p:nvPicPr>
        <p:blipFill>
          <a:blip r:embed="rId3" cstate="print"/>
          <a:srcRect/>
          <a:stretch>
            <a:fillRect/>
          </a:stretch>
        </p:blipFill>
        <p:spPr bwMode="auto">
          <a:xfrm>
            <a:off x="4038600" y="1752600"/>
            <a:ext cx="4937041" cy="4191000"/>
          </a:xfrm>
          <a:prstGeom prst="rect">
            <a:avLst/>
          </a:prstGeom>
          <a:noFill/>
        </p:spPr>
      </p:pic>
      <p:sp>
        <p:nvSpPr>
          <p:cNvPr id="6" name="TextBox 5"/>
          <p:cNvSpPr txBox="1"/>
          <p:nvPr/>
        </p:nvSpPr>
        <p:spPr>
          <a:xfrm>
            <a:off x="228600" y="2057400"/>
            <a:ext cx="3581400" cy="4154984"/>
          </a:xfrm>
          <a:prstGeom prst="rect">
            <a:avLst/>
          </a:prstGeom>
          <a:noFill/>
        </p:spPr>
        <p:txBody>
          <a:bodyPr wrap="square" rtlCol="0">
            <a:spAutoFit/>
          </a:bodyPr>
          <a:lstStyle/>
          <a:p>
            <a:r>
              <a:rPr lang="en-US" sz="2200" dirty="0" smtClean="0">
                <a:latin typeface="Times New Roman" pitchFamily="18" charset="0"/>
                <a:cs typeface="Times New Roman" pitchFamily="18" charset="0"/>
              </a:rPr>
              <a:t>Solar energetic particles (SEPs) are thought to originate by being accelerated along open field lines in front of coronal mass ejections (CMEs).</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SEPs can range from tens of keV to GeV, meaning these particle have enough energy to be harmful to astronauts and satellites in orbit.</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Background</a:t>
            </a:r>
            <a:endParaRPr lang="en-US" sz="4800" dirty="0"/>
          </a:p>
        </p:txBody>
      </p:sp>
      <p:pic>
        <p:nvPicPr>
          <p:cNvPr id="27650" name="Picture 2" descr="https://blob-s-docs.googlegroups.com/docs/OgAAAATQX7BcZ2sb0KwqQOWk0S0Rp_VrIwEZRilNKFB-ZUJmVdbjJRCV38knYtc_I20q9HKGv3CzC15CGgZ_RSQ7V4MA15jOjJniqFeLLjUh_HQo-sKwXBSW9AaQ"/>
          <p:cNvPicPr>
            <a:picLocks noChangeAspect="1" noChangeArrowheads="1"/>
          </p:cNvPicPr>
          <p:nvPr/>
        </p:nvPicPr>
        <p:blipFill>
          <a:blip r:embed="rId3" cstate="print"/>
          <a:srcRect l="-418" t="12671" b="21832"/>
          <a:stretch>
            <a:fillRect/>
          </a:stretch>
        </p:blipFill>
        <p:spPr bwMode="auto">
          <a:xfrm>
            <a:off x="0" y="3657600"/>
            <a:ext cx="9144000" cy="3200400"/>
          </a:xfrm>
          <a:prstGeom prst="rect">
            <a:avLst/>
          </a:prstGeom>
          <a:noFill/>
        </p:spPr>
      </p:pic>
      <p:sp>
        <p:nvSpPr>
          <p:cNvPr id="5" name="TextBox 4"/>
          <p:cNvSpPr txBox="1"/>
          <p:nvPr/>
        </p:nvSpPr>
        <p:spPr>
          <a:xfrm>
            <a:off x="304800" y="1447800"/>
            <a:ext cx="8839200" cy="1446550"/>
          </a:xfrm>
          <a:prstGeom prst="rect">
            <a:avLst/>
          </a:prstGeom>
          <a:noFill/>
        </p:spPr>
        <p:txBody>
          <a:bodyPr wrap="square" rtlCol="0">
            <a:spAutoFit/>
          </a:bodyPr>
          <a:lstStyle/>
          <a:p>
            <a:r>
              <a:rPr lang="en-US" sz="2200" dirty="0" err="1" smtClean="0">
                <a:latin typeface="Times New Roman" pitchFamily="18" charset="0"/>
                <a:cs typeface="Times New Roman" pitchFamily="18" charset="0"/>
              </a:rPr>
              <a:t>Reuvan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Ramaty</a:t>
            </a:r>
            <a:r>
              <a:rPr lang="en-US" sz="2200" dirty="0" smtClean="0">
                <a:latin typeface="Times New Roman" pitchFamily="18" charset="0"/>
                <a:cs typeface="Times New Roman" pitchFamily="18" charset="0"/>
              </a:rPr>
              <a:t> High Energy Solar Spectroscopic Imager (RHESSI)-</a:t>
            </a:r>
          </a:p>
          <a:p>
            <a:pPr>
              <a:buFont typeface="Arial" pitchFamily="34" charset="0"/>
              <a:buChar char="•"/>
            </a:pPr>
            <a:r>
              <a:rPr lang="en-US" sz="2200" dirty="0" smtClean="0">
                <a:latin typeface="Times New Roman" pitchFamily="18" charset="0"/>
                <a:cs typeface="Times New Roman" pitchFamily="18" charset="0"/>
              </a:rPr>
              <a:t>3 keV to 17 MeV</a:t>
            </a:r>
          </a:p>
          <a:p>
            <a:pPr>
              <a:buFont typeface="Arial" pitchFamily="34" charset="0"/>
              <a:buChar char="•"/>
            </a:pPr>
            <a:r>
              <a:rPr lang="en-US" sz="2200" dirty="0" smtClean="0">
                <a:latin typeface="Times New Roman" pitchFamily="18" charset="0"/>
                <a:cs typeface="Times New Roman" pitchFamily="18" charset="0"/>
              </a:rPr>
              <a:t>Spatial resolution of up to 2 </a:t>
            </a:r>
            <a:r>
              <a:rPr lang="en-US" sz="2200" dirty="0" err="1" smtClean="0">
                <a:latin typeface="Times New Roman" pitchFamily="18" charset="0"/>
                <a:cs typeface="Times New Roman" pitchFamily="18" charset="0"/>
              </a:rPr>
              <a:t>arcseconds</a:t>
            </a:r>
            <a:endParaRPr lang="en-US" sz="2200" dirty="0" smtClean="0">
              <a:latin typeface="Times New Roman" pitchFamily="18" charset="0"/>
              <a:cs typeface="Times New Roman" pitchFamily="18" charset="0"/>
            </a:endParaRPr>
          </a:p>
          <a:p>
            <a:pPr>
              <a:buFont typeface="Arial" pitchFamily="34" charset="0"/>
              <a:buChar char="•"/>
            </a:pPr>
            <a:r>
              <a:rPr lang="en-US" sz="2200" dirty="0" smtClean="0">
                <a:latin typeface="Times New Roman" pitchFamily="18" charset="0"/>
                <a:cs typeface="Times New Roman" pitchFamily="18" charset="0"/>
              </a:rPr>
              <a:t>Images using 9 rotating modulation collimators and Fourier transforms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lob-s-docs.googlegroups.com/docs/OgAAAFXI-NyBkHGTOQZqGq8KZaA0i6OaL_gc3Yi7ofbJNsLIo0hMX9yJvZRdiU35hZmSgR2wjoV2ZeUT45kHtF5YYZIA15jOjJiXstliZeo0TMhGXvPi11-zouTF"/>
          <p:cNvPicPr>
            <a:picLocks noChangeAspect="1" noChangeArrowheads="1" noCrop="1"/>
          </p:cNvPicPr>
          <p:nvPr/>
        </p:nvPicPr>
        <p:blipFill>
          <a:blip r:embed="rId3" cstate="print"/>
          <a:srcRect/>
          <a:stretch>
            <a:fillRect/>
          </a:stretch>
        </p:blipFill>
        <p:spPr bwMode="auto">
          <a:xfrm>
            <a:off x="2057400" y="0"/>
            <a:ext cx="5162550" cy="6883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Motivation</a:t>
            </a:r>
            <a:endParaRPr lang="en-US" sz="4800" dirty="0"/>
          </a:p>
        </p:txBody>
      </p:sp>
      <p:sp>
        <p:nvSpPr>
          <p:cNvPr id="4" name="TextBox 3"/>
          <p:cNvSpPr txBox="1"/>
          <p:nvPr/>
        </p:nvSpPr>
        <p:spPr>
          <a:xfrm>
            <a:off x="228600" y="2057400"/>
            <a:ext cx="2895600" cy="3416320"/>
          </a:xfrm>
          <a:prstGeom prst="rect">
            <a:avLst/>
          </a:prstGeom>
          <a:noFill/>
        </p:spPr>
        <p:txBody>
          <a:bodyPr wrap="square" rtlCol="0">
            <a:spAutoFit/>
          </a:bodyPr>
          <a:lstStyle/>
          <a:p>
            <a:r>
              <a:rPr lang="en-US" sz="2400" dirty="0" smtClean="0">
                <a:latin typeface="Times New Roman" pitchFamily="18" charset="0"/>
                <a:cs typeface="Times New Roman" pitchFamily="18" charset="0"/>
              </a:rPr>
              <a:t>In a 2009 paper by James A. Grayson, </a:t>
            </a:r>
            <a:r>
              <a:rPr lang="en-US" sz="2400" dirty="0" err="1" smtClean="0">
                <a:latin typeface="Times New Roman" pitchFamily="18" charset="0"/>
                <a:cs typeface="Times New Roman" pitchFamily="18" charset="0"/>
              </a:rPr>
              <a:t>Säm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Krucker</a:t>
            </a:r>
            <a:r>
              <a:rPr lang="en-US" sz="2400" dirty="0" smtClean="0">
                <a:latin typeface="Times New Roman" pitchFamily="18" charset="0"/>
                <a:cs typeface="Times New Roman" pitchFamily="18" charset="0"/>
              </a:rPr>
              <a:t>, and R. P. Lin, a statistical correlation was found between the hardening of solar flares and SEP events.</a:t>
            </a:r>
          </a:p>
        </p:txBody>
      </p:sp>
      <p:graphicFrame>
        <p:nvGraphicFramePr>
          <p:cNvPr id="5" name="Table 4"/>
          <p:cNvGraphicFramePr>
            <a:graphicFrameLocks noGrp="1"/>
          </p:cNvGraphicFramePr>
          <p:nvPr/>
        </p:nvGraphicFramePr>
        <p:xfrm>
          <a:off x="3733800" y="2133600"/>
          <a:ext cx="4724400" cy="2468880"/>
        </p:xfrm>
        <a:graphic>
          <a:graphicData uri="http://schemas.openxmlformats.org/drawingml/2006/table">
            <a:tbl>
              <a:tblPr firstRow="1" bandRow="1">
                <a:tableStyleId>{5C22544A-7EE6-4342-B048-85BDC9FD1C3A}</a:tableStyleId>
              </a:tblPr>
              <a:tblGrid>
                <a:gridCol w="1861127"/>
                <a:gridCol w="1263073"/>
                <a:gridCol w="1600200"/>
              </a:tblGrid>
              <a:tr h="370840">
                <a:tc>
                  <a:txBody>
                    <a:bodyPr/>
                    <a:lstStyle/>
                    <a:p>
                      <a:r>
                        <a:rPr lang="en-US" sz="2400" dirty="0" smtClean="0"/>
                        <a:t>Non-thermal</a:t>
                      </a:r>
                      <a:r>
                        <a:rPr lang="en-US" sz="2400" baseline="0" dirty="0" smtClean="0"/>
                        <a:t> </a:t>
                      </a:r>
                      <a:r>
                        <a:rPr lang="en-US" sz="2400" dirty="0" smtClean="0"/>
                        <a:t>Spectral Evolution</a:t>
                      </a:r>
                      <a:endParaRPr lang="en-US" sz="2400" dirty="0"/>
                    </a:p>
                  </a:txBody>
                  <a:tcPr/>
                </a:tc>
                <a:tc>
                  <a:txBody>
                    <a:bodyPr/>
                    <a:lstStyle/>
                    <a:p>
                      <a:r>
                        <a:rPr lang="en-US" sz="2400" dirty="0" smtClean="0"/>
                        <a:t>SEP</a:t>
                      </a:r>
                      <a:r>
                        <a:rPr lang="en-US" sz="2400" baseline="0" dirty="0" smtClean="0"/>
                        <a:t> Event</a:t>
                      </a:r>
                      <a:endParaRPr lang="en-US" sz="2400" dirty="0"/>
                    </a:p>
                  </a:txBody>
                  <a:tcPr/>
                </a:tc>
                <a:tc>
                  <a:txBody>
                    <a:bodyPr/>
                    <a:lstStyle/>
                    <a:p>
                      <a:r>
                        <a:rPr lang="en-US" sz="2400" dirty="0" smtClean="0"/>
                        <a:t>No SEP Event</a:t>
                      </a:r>
                      <a:endParaRPr lang="en-US" sz="2400" dirty="0"/>
                    </a:p>
                  </a:txBody>
                  <a:tcPr/>
                </a:tc>
              </a:tr>
              <a:tr h="370840">
                <a:tc>
                  <a:txBody>
                    <a:bodyPr/>
                    <a:lstStyle/>
                    <a:p>
                      <a:r>
                        <a:rPr lang="en-US" sz="2400" dirty="0" smtClean="0"/>
                        <a:t>SHH</a:t>
                      </a:r>
                      <a:endParaRPr lang="en-US" sz="2400" dirty="0"/>
                    </a:p>
                  </a:txBody>
                  <a:tcPr/>
                </a:tc>
                <a:tc>
                  <a:txBody>
                    <a:bodyPr/>
                    <a:lstStyle/>
                    <a:p>
                      <a:r>
                        <a:rPr lang="en-US" sz="2400" dirty="0" smtClean="0"/>
                        <a:t>12</a:t>
                      </a:r>
                      <a:endParaRPr lang="en-US" sz="2400" dirty="0"/>
                    </a:p>
                  </a:txBody>
                  <a:tcPr/>
                </a:tc>
                <a:tc>
                  <a:txBody>
                    <a:bodyPr/>
                    <a:lstStyle/>
                    <a:p>
                      <a:r>
                        <a:rPr lang="en-US" sz="2400" dirty="0" smtClean="0"/>
                        <a:t>6</a:t>
                      </a:r>
                      <a:endParaRPr lang="en-US" sz="2400" dirty="0"/>
                    </a:p>
                  </a:txBody>
                  <a:tcPr/>
                </a:tc>
              </a:tr>
              <a:tr h="370840">
                <a:tc>
                  <a:txBody>
                    <a:bodyPr/>
                    <a:lstStyle/>
                    <a:p>
                      <a:r>
                        <a:rPr lang="en-US" sz="2400" dirty="0" smtClean="0"/>
                        <a:t>SHS</a:t>
                      </a:r>
                      <a:endParaRPr lang="en-US" sz="2400" dirty="0"/>
                    </a:p>
                  </a:txBody>
                  <a:tcPr/>
                </a:tc>
                <a:tc>
                  <a:txBody>
                    <a:bodyPr/>
                    <a:lstStyle/>
                    <a:p>
                      <a:r>
                        <a:rPr lang="en-US" sz="2400" dirty="0" smtClean="0"/>
                        <a:t>0</a:t>
                      </a:r>
                      <a:endParaRPr lang="en-US" sz="2400" dirty="0"/>
                    </a:p>
                  </a:txBody>
                  <a:tcPr/>
                </a:tc>
                <a:tc>
                  <a:txBody>
                    <a:bodyPr/>
                    <a:lstStyle/>
                    <a:p>
                      <a:r>
                        <a:rPr lang="en-US" sz="2400" dirty="0" smtClean="0"/>
                        <a:t>19</a:t>
                      </a:r>
                      <a:endParaRPr lang="en-US" sz="2400" dirty="0"/>
                    </a:p>
                  </a:txBody>
                  <a:tcPr/>
                </a:tc>
              </a:tr>
            </a:tbl>
          </a:graphicData>
        </a:graphic>
      </p:graphicFrame>
      <p:sp>
        <p:nvSpPr>
          <p:cNvPr id="6" name="TextBox 5"/>
          <p:cNvSpPr txBox="1"/>
          <p:nvPr/>
        </p:nvSpPr>
        <p:spPr>
          <a:xfrm>
            <a:off x="3733800" y="4648200"/>
            <a:ext cx="3429000"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SHS- Soft hard soft</a:t>
            </a:r>
          </a:p>
          <a:p>
            <a:r>
              <a:rPr lang="en-US" sz="1600" dirty="0" smtClean="0">
                <a:latin typeface="Times New Roman" pitchFamily="18" charset="0"/>
                <a:cs typeface="Times New Roman" pitchFamily="18" charset="0"/>
              </a:rPr>
              <a:t>SHH- Soft hard harder*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447800"/>
            <a:ext cx="6781800" cy="830997"/>
          </a:xfrm>
          <a:prstGeom prst="rect">
            <a:avLst/>
          </a:prstGeom>
          <a:noFill/>
        </p:spPr>
        <p:txBody>
          <a:bodyPr wrap="square" rtlCol="0">
            <a:spAutoFit/>
          </a:bodyPr>
          <a:lstStyle/>
          <a:p>
            <a:pPr algn="ctr"/>
            <a:r>
              <a:rPr lang="en-US" sz="2400" dirty="0" smtClean="0"/>
              <a:t>-Investigate </a:t>
            </a:r>
            <a:r>
              <a:rPr lang="en-US" sz="2400" dirty="0" err="1" smtClean="0"/>
              <a:t>footpoint</a:t>
            </a:r>
            <a:r>
              <a:rPr lang="en-US" sz="2400" dirty="0" smtClean="0"/>
              <a:t> motion in relation to spectral hardening and SEP events</a:t>
            </a:r>
            <a:endParaRPr lang="en-US" dirty="0"/>
          </a:p>
        </p:txBody>
      </p:sp>
      <p:sp>
        <p:nvSpPr>
          <p:cNvPr id="7" name="TextBox 6"/>
          <p:cNvSpPr txBox="1"/>
          <p:nvPr/>
        </p:nvSpPr>
        <p:spPr>
          <a:xfrm>
            <a:off x="0" y="2590800"/>
            <a:ext cx="2819400" cy="4093428"/>
          </a:xfrm>
          <a:prstGeom prst="rect">
            <a:avLst/>
          </a:prstGeom>
          <a:noFill/>
        </p:spPr>
        <p:txBody>
          <a:bodyPr wrap="square" rtlCol="0">
            <a:spAutoFit/>
          </a:bodyPr>
          <a:lstStyle/>
          <a:p>
            <a:r>
              <a:rPr lang="en-US" sz="2000" dirty="0" smtClean="0"/>
              <a:t>Due to the coupling of the </a:t>
            </a:r>
            <a:r>
              <a:rPr lang="en-US" sz="2000" dirty="0" err="1" smtClean="0"/>
              <a:t>footpoints</a:t>
            </a:r>
            <a:r>
              <a:rPr lang="en-US" sz="2000" dirty="0" smtClean="0"/>
              <a:t> of flares and magnetic reconnection, a link between their motion and SEP events would challenge current theory and support the idea that SEPs originate near the flare or are simply causally related to the flare itself, not the CME.</a:t>
            </a:r>
            <a:endParaRPr lang="en-US" sz="2000" dirty="0"/>
          </a:p>
        </p:txBody>
      </p:sp>
      <p:sp>
        <p:nvSpPr>
          <p:cNvPr id="5" name="Title 1"/>
          <p:cNvSpPr>
            <a:spLocks noGrp="1"/>
          </p:cNvSpPr>
          <p:nvPr>
            <p:ph type="title"/>
          </p:nvPr>
        </p:nvSpPr>
        <p:spPr>
          <a:xfrm>
            <a:off x="457200" y="228600"/>
            <a:ext cx="8229600" cy="1143000"/>
          </a:xfrm>
        </p:spPr>
        <p:txBody>
          <a:bodyPr>
            <a:normAutofit/>
          </a:bodyPr>
          <a:lstStyle/>
          <a:p>
            <a:r>
              <a:rPr lang="en-US" sz="4800" dirty="0" smtClean="0"/>
              <a:t>Mission</a:t>
            </a:r>
            <a:endParaRPr lang="en-US" sz="4800" dirty="0"/>
          </a:p>
        </p:txBody>
      </p:sp>
      <p:pic>
        <p:nvPicPr>
          <p:cNvPr id="1026" name="Picture 2" descr="C:\Users\Casey\Desktop\Summer REU Data\041803\041803_centroidsonamagnetogramwithcolorbar2.jpeg"/>
          <p:cNvPicPr>
            <a:picLocks noChangeAspect="1" noChangeArrowheads="1"/>
          </p:cNvPicPr>
          <p:nvPr/>
        </p:nvPicPr>
        <p:blipFill>
          <a:blip r:embed="rId3" cstate="print"/>
          <a:srcRect l="17500" t="4286" b="2208"/>
          <a:stretch>
            <a:fillRect/>
          </a:stretch>
        </p:blipFill>
        <p:spPr bwMode="auto">
          <a:xfrm>
            <a:off x="2885440" y="2590800"/>
            <a:ext cx="6258560" cy="4267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dirty="0" smtClean="0"/>
              <a:t>Methods</a:t>
            </a:r>
            <a:endParaRPr lang="en-US" sz="4800" dirty="0"/>
          </a:p>
        </p:txBody>
      </p:sp>
      <p:sp>
        <p:nvSpPr>
          <p:cNvPr id="4" name="TextBox 3"/>
          <p:cNvSpPr txBox="1"/>
          <p:nvPr/>
        </p:nvSpPr>
        <p:spPr>
          <a:xfrm>
            <a:off x="0" y="1524000"/>
            <a:ext cx="3429000" cy="4893647"/>
          </a:xfrm>
          <a:prstGeom prst="rect">
            <a:avLst/>
          </a:prstGeom>
          <a:noFill/>
        </p:spPr>
        <p:txBody>
          <a:bodyPr wrap="square" rtlCol="0">
            <a:spAutoFit/>
          </a:bodyPr>
          <a:lstStyle/>
          <a:p>
            <a:r>
              <a:rPr lang="en-US" sz="2400" dirty="0" smtClean="0"/>
              <a:t>Using the RHESSI </a:t>
            </a:r>
            <a:r>
              <a:rPr lang="en-US" sz="2400" dirty="0" err="1" smtClean="0"/>
              <a:t>Gui</a:t>
            </a:r>
            <a:r>
              <a:rPr lang="en-US" sz="2400" dirty="0" smtClean="0"/>
              <a:t>, I analyzed the </a:t>
            </a:r>
            <a:r>
              <a:rPr lang="en-US" sz="2400" dirty="0" err="1" smtClean="0"/>
              <a:t>lightcurves</a:t>
            </a:r>
            <a:r>
              <a:rPr lang="en-US" sz="2400" dirty="0" smtClean="0"/>
              <a:t> of larger flares.</a:t>
            </a:r>
          </a:p>
          <a:p>
            <a:r>
              <a:rPr lang="en-US" sz="2400" dirty="0" smtClean="0"/>
              <a:t>I would then begin to make images over times with enough counts.</a:t>
            </a:r>
          </a:p>
          <a:p>
            <a:endParaRPr lang="en-US" sz="2400" dirty="0" smtClean="0"/>
          </a:p>
          <a:p>
            <a:r>
              <a:rPr lang="en-US" sz="2400" dirty="0" smtClean="0"/>
              <a:t>Problems: Low counts, attenuator changes, </a:t>
            </a:r>
            <a:r>
              <a:rPr lang="en-US" sz="2400" dirty="0" err="1" smtClean="0"/>
              <a:t>looptop</a:t>
            </a:r>
            <a:r>
              <a:rPr lang="en-US" sz="2400" dirty="0" smtClean="0"/>
              <a:t> sources, lost data, possible multiple flares, only one </a:t>
            </a:r>
            <a:r>
              <a:rPr lang="en-US" sz="2400" dirty="0" err="1" smtClean="0"/>
              <a:t>footpoint</a:t>
            </a:r>
            <a:r>
              <a:rPr lang="en-US" sz="2400" dirty="0" smtClean="0"/>
              <a:t>, slow</a:t>
            </a:r>
            <a:endParaRPr lang="en-US" sz="2400" dirty="0"/>
          </a:p>
        </p:txBody>
      </p:sp>
      <p:pic>
        <p:nvPicPr>
          <p:cNvPr id="1026" name="Picture 2" descr="C:\Users\Casey\Desktop\Summer REU Data\041803\041803_115348-122348_30to300and3to9counts.jpg"/>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3724</TotalTime>
  <Words>876</Words>
  <Application>Microsoft Office PowerPoint</Application>
  <PresentationFormat>On-screen Show (4:3)</PresentationFormat>
  <Paragraphs>153</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Hard X-Ray Footpoint Motion in Spectrally Distinct Solar Flares </vt:lpstr>
      <vt:lpstr>Overview</vt:lpstr>
      <vt:lpstr>Background</vt:lpstr>
      <vt:lpstr>Background</vt:lpstr>
      <vt:lpstr>Background</vt:lpstr>
      <vt:lpstr>Slide 6</vt:lpstr>
      <vt:lpstr>Motivation</vt:lpstr>
      <vt:lpstr>Mission</vt:lpstr>
      <vt:lpstr>Methods</vt:lpstr>
      <vt:lpstr>Slide 10</vt:lpstr>
      <vt:lpstr>Methods</vt:lpstr>
      <vt:lpstr>Methods</vt:lpstr>
      <vt:lpstr>Calculations</vt:lpstr>
      <vt:lpstr>Calculations</vt:lpstr>
      <vt:lpstr>Calculations</vt:lpstr>
      <vt:lpstr>Results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dc:title>
  <dc:creator>Casey</dc:creator>
  <cp:lastModifiedBy>Casey</cp:lastModifiedBy>
  <cp:revision>132</cp:revision>
  <dcterms:created xsi:type="dcterms:W3CDTF">2011-07-27T20:09:30Z</dcterms:created>
  <dcterms:modified xsi:type="dcterms:W3CDTF">2011-09-14T15:00:59Z</dcterms:modified>
</cp:coreProperties>
</file>