
<file path=[Content_Types].xml><?xml version="1.0" encoding="utf-8"?>
<Types xmlns="http://schemas.openxmlformats.org/package/2006/content-types">
  <Default Extension="xml" ContentType="application/xml"/>
  <Default Extension="mpeg" ContentType="video/unknown"/>
  <Default Extension="jpg" ContentType="image/jpeg"/>
  <Default Extension="mpg" ContentType="video/unknown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5" r:id="rId1"/>
  </p:sldMasterIdLst>
  <p:sldIdLst>
    <p:sldId id="256" r:id="rId2"/>
    <p:sldId id="257" r:id="rId3"/>
    <p:sldId id="260" r:id="rId4"/>
    <p:sldId id="262" r:id="rId5"/>
    <p:sldId id="261" r:id="rId6"/>
    <p:sldId id="263" r:id="rId7"/>
    <p:sldId id="268" r:id="rId8"/>
    <p:sldId id="264" r:id="rId9"/>
    <p:sldId id="266" r:id="rId10"/>
    <p:sldId id="267" r:id="rId11"/>
    <p:sldId id="281" r:id="rId12"/>
    <p:sldId id="271" r:id="rId13"/>
    <p:sldId id="270" r:id="rId14"/>
    <p:sldId id="272" r:id="rId15"/>
    <p:sldId id="265" r:id="rId16"/>
    <p:sldId id="273" r:id="rId17"/>
    <p:sldId id="274" r:id="rId18"/>
    <p:sldId id="275" r:id="rId19"/>
    <p:sldId id="276" r:id="rId20"/>
    <p:sldId id="277" r:id="rId21"/>
    <p:sldId id="278" r:id="rId22"/>
    <p:sldId id="282" r:id="rId23"/>
    <p:sldId id="280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718" autoAdjust="0"/>
  </p:normalViewPr>
  <p:slideViewPr>
    <p:cSldViewPr snapToGrid="0" snapToObjects="1">
      <p:cViewPr varScale="1">
        <p:scale>
          <a:sx n="95" d="100"/>
          <a:sy n="95" d="100"/>
        </p:scale>
        <p:origin x="-145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8/3/11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52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8/3/11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6349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8/3/11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57449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8/3/11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35176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8/3/11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73049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8/3/11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85376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8/3/11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94954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8/3/11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93925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8/3/11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38962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8/3/11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42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8/3/11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07109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3A134-F1C3-464B-BF47-54DC2DE08F52}" type="datetimeFigureOut">
              <a:rPr lang="en-US" smtClean="0"/>
              <a:t>8/3/11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8F39E-9C37-485F-AC97-16BB4BDF9F49}" type="slidenum">
              <a:rPr kumimoji="0" lang="en-US" smtClean="0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859033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jpg"/><Relationship Id="rId5" Type="http://schemas.openxmlformats.org/officeDocument/2006/relationships/image" Target="../media/image13.png"/><Relationship Id="rId1" Type="http://schemas.microsoft.com/office/2007/relationships/media" Target="../media/media2.mpeg"/><Relationship Id="rId2" Type="http://schemas.openxmlformats.org/officeDocument/2006/relationships/video" Target="../media/media2.m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microsoft.com/office/2007/relationships/media" Target="../media/media3.mpg"/><Relationship Id="rId2" Type="http://schemas.openxmlformats.org/officeDocument/2006/relationships/video" Target="../media/media3.m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../media/media4.mpeg"/><Relationship Id="rId2" Type="http://schemas.openxmlformats.org/officeDocument/2006/relationships/video" Target="../media/media4.m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g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8635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X-Ray Observation and Analysis of a M1.7 Class Flare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70094"/>
            <a:ext cx="6400800" cy="1752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Courtney Peck</a:t>
            </a:r>
          </a:p>
          <a:p>
            <a:r>
              <a:rPr lang="en-US" sz="2800" dirty="0" smtClean="0"/>
              <a:t>Advisors: Jiong Qiu and </a:t>
            </a:r>
            <a:r>
              <a:rPr lang="en-US" sz="2800" dirty="0" err="1" smtClean="0"/>
              <a:t>Wenjuan</a:t>
            </a:r>
            <a:r>
              <a:rPr lang="en-US" sz="2800" dirty="0" smtClean="0"/>
              <a:t> Liu</a:t>
            </a:r>
            <a:endParaRPr lang="en-US" sz="2800" dirty="0"/>
          </a:p>
        </p:txBody>
      </p:sp>
      <p:pic>
        <p:nvPicPr>
          <p:cNvPr id="4" name="Picture 3" descr="446667main1_sdo-fulldisk-670-550x54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0" b="3174"/>
          <a:stretch/>
        </p:blipFill>
        <p:spPr>
          <a:xfrm>
            <a:off x="2580105" y="1809082"/>
            <a:ext cx="4064000" cy="356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04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Apparently Not Here</a:t>
            </a:r>
            <a:endParaRPr lang="en-US" dirty="0"/>
          </a:p>
        </p:txBody>
      </p:sp>
      <p:pic>
        <p:nvPicPr>
          <p:cNvPr id="10" name="Content Placeholder 9" descr="solar_full_view_25_to_100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r="5384"/>
          <a:stretch>
            <a:fillRect/>
          </a:stretch>
        </p:blipFill>
        <p:spPr>
          <a:xfrm>
            <a:off x="4398212" y="1296737"/>
            <a:ext cx="4617798" cy="5175056"/>
          </a:xfrm>
        </p:spPr>
      </p:pic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663073" y="1296737"/>
            <a:ext cx="3374190" cy="5175056"/>
          </a:xfrm>
        </p:spPr>
        <p:txBody>
          <a:bodyPr>
            <a:normAutofit/>
          </a:bodyPr>
          <a:lstStyle/>
          <a:p>
            <a:r>
              <a:rPr lang="en-US" dirty="0" smtClean="0"/>
              <a:t>All high energy HXR (&gt;25keV) particles indicated in lightcurve were a result of different flare</a:t>
            </a:r>
          </a:p>
          <a:p>
            <a:r>
              <a:rPr lang="en-US" dirty="0" smtClean="0"/>
              <a:t>Other flare region not recognized by other flare catalogs</a:t>
            </a:r>
          </a:p>
          <a:p>
            <a:r>
              <a:rPr lang="en-US" dirty="0" smtClean="0"/>
              <a:t>Complicates analysis a bit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661141" y="3534268"/>
            <a:ext cx="248131" cy="55205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040324" y="4133334"/>
            <a:ext cx="1737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Nothing Here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018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16" y="1417638"/>
            <a:ext cx="8686800" cy="523983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Correcting the Lightcurves</a:t>
            </a:r>
          </a:p>
          <a:p>
            <a:pPr lvl="1"/>
            <a:r>
              <a:rPr lang="en-US" dirty="0" smtClean="0"/>
              <a:t>Make images from both flaring regions</a:t>
            </a:r>
          </a:p>
          <a:p>
            <a:pPr lvl="1"/>
            <a:r>
              <a:rPr lang="en-US" dirty="0" smtClean="0"/>
              <a:t>Use RHESSI to compute flux in each region</a:t>
            </a:r>
          </a:p>
          <a:p>
            <a:pPr lvl="1"/>
            <a:r>
              <a:rPr lang="en-US" dirty="0" smtClean="0"/>
              <a:t>Make computer program to determine ratio of the flux in each region to total flux</a:t>
            </a:r>
          </a:p>
          <a:p>
            <a:pPr lvl="1"/>
            <a:r>
              <a:rPr lang="en-US" dirty="0" smtClean="0"/>
              <a:t>Multiply original lightcurve by ratio to get lightcurve for our region</a:t>
            </a:r>
          </a:p>
          <a:p>
            <a:r>
              <a:rPr lang="en-US" dirty="0" smtClean="0"/>
              <a:t>Image Loop-top Evolution</a:t>
            </a:r>
            <a:endParaRPr lang="en-US" dirty="0"/>
          </a:p>
          <a:p>
            <a:pPr lvl="1"/>
            <a:r>
              <a:rPr lang="en-US" dirty="0" smtClean="0"/>
              <a:t>Footpoints not seen in this flare</a:t>
            </a:r>
          </a:p>
          <a:p>
            <a:r>
              <a:rPr lang="en-US" dirty="0" smtClean="0"/>
              <a:t>Calculate Theoretical Spectra</a:t>
            </a:r>
          </a:p>
          <a:p>
            <a:pPr lvl="1"/>
            <a:r>
              <a:rPr lang="en-US" dirty="0" smtClean="0"/>
              <a:t>Can no longer use RHESSI software to calculate spectra</a:t>
            </a:r>
          </a:p>
          <a:p>
            <a:pPr lvl="1"/>
            <a:r>
              <a:rPr lang="en-US" dirty="0" smtClean="0"/>
              <a:t>Use EBTEL/CHIANTI to calculate theoretical spectra and lightcurve </a:t>
            </a:r>
          </a:p>
          <a:p>
            <a:pPr lvl="2"/>
            <a:r>
              <a:rPr lang="en-US" dirty="0" smtClean="0"/>
              <a:t>Compare theoretical lightcurve to actual lightcurves to confirm spectra</a:t>
            </a:r>
          </a:p>
          <a:p>
            <a:pPr marL="914400" lvl="2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14870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Correcting Lightcurve for Extra Flare</a:t>
            </a:r>
            <a:endParaRPr lang="en-US" dirty="0"/>
          </a:p>
        </p:txBody>
      </p:sp>
      <p:pic>
        <p:nvPicPr>
          <p:cNvPr id="6" name="Content Placeholder 5" descr="corrected_rhessi_3_6_energy_interpolat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60" r="-5260"/>
          <a:stretch>
            <a:fillRect/>
          </a:stretch>
        </p:blipFill>
        <p:spPr>
          <a:xfrm>
            <a:off x="0" y="1229895"/>
            <a:ext cx="9144000" cy="5628105"/>
          </a:xfrm>
        </p:spPr>
      </p:pic>
    </p:spTree>
    <p:extLst>
      <p:ext uri="{BB962C8B-B14F-4D97-AF65-F5344CB8AC3E}">
        <p14:creationId xmlns:p14="http://schemas.microsoft.com/office/powerpoint/2010/main" val="2343593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Correcting Lightcurve for Extra Flare</a:t>
            </a:r>
            <a:endParaRPr lang="en-US" dirty="0"/>
          </a:p>
        </p:txBody>
      </p:sp>
      <p:pic>
        <p:nvPicPr>
          <p:cNvPr id="8" name="Content Placeholder 7" descr="corrected_rhessi_6_12_energy_interpolat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60" r="-5260"/>
          <a:stretch>
            <a:fillRect/>
          </a:stretch>
        </p:blipFill>
        <p:spPr>
          <a:xfrm>
            <a:off x="0" y="1283369"/>
            <a:ext cx="9144000" cy="5574632"/>
          </a:xfrm>
        </p:spPr>
      </p:pic>
    </p:spTree>
    <p:extLst>
      <p:ext uri="{BB962C8B-B14F-4D97-AF65-F5344CB8AC3E}">
        <p14:creationId xmlns:p14="http://schemas.microsoft.com/office/powerpoint/2010/main" val="1869291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Correcting Lightcurve for Extra Flare</a:t>
            </a:r>
            <a:endParaRPr lang="en-US" dirty="0"/>
          </a:p>
        </p:txBody>
      </p:sp>
      <p:pic>
        <p:nvPicPr>
          <p:cNvPr id="6" name="Content Placeholder 5" descr="corrected_rhessi_12_25_energy_interpolate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60" r="-5260"/>
          <a:stretch>
            <a:fillRect/>
          </a:stretch>
        </p:blipFill>
        <p:spPr>
          <a:xfrm>
            <a:off x="0" y="1243263"/>
            <a:ext cx="9144000" cy="5614737"/>
          </a:xfrm>
        </p:spPr>
      </p:pic>
      <p:sp>
        <p:nvSpPr>
          <p:cNvPr id="4" name="TextBox 3"/>
          <p:cNvSpPr txBox="1"/>
          <p:nvPr/>
        </p:nvSpPr>
        <p:spPr>
          <a:xfrm>
            <a:off x="3064681" y="1877580"/>
            <a:ext cx="1849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non-thermal radiation not in our flare!</a:t>
            </a:r>
            <a:endParaRPr lang="en-US" dirty="0"/>
          </a:p>
        </p:txBody>
      </p:sp>
      <p:cxnSp>
        <p:nvCxnSpPr>
          <p:cNvPr id="9" name="Straight Arrow Connector 8"/>
          <p:cNvCxnSpPr>
            <a:stCxn id="4" idx="2"/>
          </p:cNvCxnSpPr>
          <p:nvPr/>
        </p:nvCxnSpPr>
        <p:spPr>
          <a:xfrm>
            <a:off x="3989607" y="2800910"/>
            <a:ext cx="1270048" cy="129939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4" idx="2"/>
          </p:cNvCxnSpPr>
          <p:nvPr/>
        </p:nvCxnSpPr>
        <p:spPr>
          <a:xfrm flipH="1">
            <a:off x="2595315" y="2800910"/>
            <a:ext cx="1394292" cy="16169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12_25_lightcurve_and_half_disk_movie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092147"/>
            <a:ext cx="8379326" cy="561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821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 loop-top Evolution</a:t>
            </a:r>
            <a:endParaRPr lang="en-US" dirty="0"/>
          </a:p>
        </p:txBody>
      </p:sp>
      <p:pic>
        <p:nvPicPr>
          <p:cNvPr id="5" name="RHESSI_allenergy_SDO_171_1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159" t="6481" r="8789" b="5046"/>
          <a:stretch/>
        </p:blipFill>
        <p:spPr>
          <a:xfrm>
            <a:off x="762001" y="1283368"/>
            <a:ext cx="7646737" cy="5053264"/>
          </a:xfrm>
        </p:spPr>
      </p:pic>
      <p:sp>
        <p:nvSpPr>
          <p:cNvPr id="4" name="TextBox 3"/>
          <p:cNvSpPr txBox="1"/>
          <p:nvPr/>
        </p:nvSpPr>
        <p:spPr>
          <a:xfrm>
            <a:off x="2045368" y="4779796"/>
            <a:ext cx="5812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energy associated with loop-tops not footpoints as shown by lightcurve correction. Flare is therefore a thermal flare.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202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Comparing New Lightcurve with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011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EBTEL</a:t>
            </a:r>
          </a:p>
          <a:p>
            <a:pPr lvl="1"/>
            <a:r>
              <a:rPr lang="en-US" dirty="0" smtClean="0"/>
              <a:t>Use actual UV data to best fit to EBTEL model </a:t>
            </a:r>
          </a:p>
          <a:p>
            <a:pPr lvl="2"/>
            <a:r>
              <a:rPr lang="en-US" dirty="0" smtClean="0"/>
              <a:t>Find best-fit parameters for EBTEL</a:t>
            </a:r>
          </a:p>
          <a:p>
            <a:pPr lvl="1"/>
            <a:r>
              <a:rPr lang="en-US" dirty="0" smtClean="0"/>
              <a:t>Considered thermal flare -&gt; Fortunately</a:t>
            </a:r>
          </a:p>
          <a:p>
            <a:pPr lvl="1"/>
            <a:r>
              <a:rPr lang="en-US" dirty="0" smtClean="0"/>
              <a:t>Find density and temperate parameters for loops</a:t>
            </a:r>
            <a:endParaRPr lang="en-US" dirty="0"/>
          </a:p>
          <a:p>
            <a:r>
              <a:rPr lang="en-US" dirty="0" smtClean="0"/>
              <a:t>CHIANTI</a:t>
            </a:r>
          </a:p>
          <a:p>
            <a:pPr lvl="1"/>
            <a:r>
              <a:rPr lang="en-US" dirty="0" smtClean="0"/>
              <a:t>Atomic database</a:t>
            </a:r>
          </a:p>
          <a:p>
            <a:pPr lvl="1"/>
            <a:r>
              <a:rPr lang="en-US" dirty="0" smtClean="0"/>
              <a:t>Uses EBTEL parameters to calculate differential emission measure (DEM)</a:t>
            </a:r>
          </a:p>
          <a:p>
            <a:pPr lvl="2"/>
            <a:r>
              <a:rPr lang="en-US" dirty="0" smtClean="0"/>
              <a:t>Amount of plasma emitting radiation at a given temperature range</a:t>
            </a:r>
          </a:p>
          <a:p>
            <a:pPr lvl="1"/>
            <a:r>
              <a:rPr lang="en-US" dirty="0" smtClean="0"/>
              <a:t>Plot predicted lightcurve and spectra for RHESSI energy ranges</a:t>
            </a:r>
          </a:p>
        </p:txBody>
      </p:sp>
    </p:spTree>
    <p:extLst>
      <p:ext uri="{BB962C8B-B14F-4D97-AF65-F5344CB8AC3E}">
        <p14:creationId xmlns:p14="http://schemas.microsoft.com/office/powerpoint/2010/main" val="1746694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Actual vs. Theoretical</a:t>
            </a:r>
            <a:endParaRPr lang="en-US" dirty="0"/>
          </a:p>
        </p:txBody>
      </p:sp>
      <p:pic>
        <p:nvPicPr>
          <p:cNvPr id="5" name="spectrum_lightcurve_movie2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001" y="962025"/>
            <a:ext cx="8582526" cy="5468938"/>
          </a:xfrm>
        </p:spPr>
      </p:pic>
    </p:spTree>
    <p:extLst>
      <p:ext uri="{BB962C8B-B14F-4D97-AF65-F5344CB8AC3E}">
        <p14:creationId xmlns:p14="http://schemas.microsoft.com/office/powerpoint/2010/main" val="3193083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Actual vs. </a:t>
            </a:r>
            <a:r>
              <a:rPr lang="en-US" smtClean="0"/>
              <a:t>Theoretical</a:t>
            </a:r>
            <a:endParaRPr lang="en-US" dirty="0"/>
          </a:p>
        </p:txBody>
      </p:sp>
      <p:pic>
        <p:nvPicPr>
          <p:cNvPr id="8" name="Content Placeholder 7" descr="3_6_all_lightcurves_interpol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60" r="-5260"/>
          <a:stretch>
            <a:fillRect/>
          </a:stretch>
        </p:blipFill>
        <p:spPr>
          <a:xfrm>
            <a:off x="0" y="1176421"/>
            <a:ext cx="9144000" cy="5681579"/>
          </a:xfrm>
        </p:spPr>
      </p:pic>
    </p:spTree>
    <p:extLst>
      <p:ext uri="{BB962C8B-B14F-4D97-AF65-F5344CB8AC3E}">
        <p14:creationId xmlns:p14="http://schemas.microsoft.com/office/powerpoint/2010/main" val="1409328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Actual vs. Theoretical</a:t>
            </a:r>
            <a:endParaRPr lang="en-US" dirty="0"/>
          </a:p>
        </p:txBody>
      </p:sp>
      <p:pic>
        <p:nvPicPr>
          <p:cNvPr id="4" name="Content Placeholder 3" descr="6_12_all_lightcurves_interpol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60" r="-5260"/>
          <a:stretch>
            <a:fillRect/>
          </a:stretch>
        </p:blipFill>
        <p:spPr>
          <a:xfrm>
            <a:off x="0" y="1243263"/>
            <a:ext cx="9144000" cy="5614737"/>
          </a:xfrm>
        </p:spPr>
      </p:pic>
    </p:spTree>
    <p:extLst>
      <p:ext uri="{BB962C8B-B14F-4D97-AF65-F5344CB8AC3E}">
        <p14:creationId xmlns:p14="http://schemas.microsoft.com/office/powerpoint/2010/main" val="3929002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Overview of Solar Flares</a:t>
            </a:r>
          </a:p>
          <a:p>
            <a:pPr lvl="1"/>
            <a:r>
              <a:rPr lang="en-US" dirty="0" smtClean="0"/>
              <a:t>Solar Flare Model</a:t>
            </a:r>
          </a:p>
          <a:p>
            <a:pPr lvl="1"/>
            <a:r>
              <a:rPr lang="en-US" dirty="0" smtClean="0"/>
              <a:t>Observing Solar Flares</a:t>
            </a:r>
          </a:p>
          <a:p>
            <a:r>
              <a:rPr lang="en-US" dirty="0" smtClean="0"/>
              <a:t>RHESSI Observation</a:t>
            </a:r>
          </a:p>
          <a:p>
            <a:pPr lvl="1"/>
            <a:r>
              <a:rPr lang="en-US" dirty="0" smtClean="0"/>
              <a:t>Analyzing Lightcurve Data</a:t>
            </a:r>
          </a:p>
          <a:p>
            <a:pPr lvl="1"/>
            <a:r>
              <a:rPr lang="en-US" dirty="0" smtClean="0"/>
              <a:t>Monitoring Footpoints and Loop-top</a:t>
            </a:r>
          </a:p>
          <a:p>
            <a:pPr lvl="1"/>
            <a:r>
              <a:rPr lang="en-US" dirty="0" smtClean="0"/>
              <a:t>Calculating Spectra</a:t>
            </a:r>
          </a:p>
          <a:p>
            <a:r>
              <a:rPr lang="en-US" dirty="0" smtClean="0"/>
              <a:t>EBTEL/CHIANTI Predictions</a:t>
            </a:r>
          </a:p>
          <a:p>
            <a:pPr lvl="1"/>
            <a:r>
              <a:rPr lang="en-US" dirty="0" smtClean="0"/>
              <a:t>Comparing Theory and Observations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78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Actual vs. Theoretical</a:t>
            </a:r>
            <a:endParaRPr lang="en-US" dirty="0"/>
          </a:p>
        </p:txBody>
      </p:sp>
      <p:pic>
        <p:nvPicPr>
          <p:cNvPr id="8" name="Content Placeholder 7" descr="3_6_all_lightcurves_uncorrected_RHESSItime_interpol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60" r="-5260"/>
          <a:stretch>
            <a:fillRect/>
          </a:stretch>
        </p:blipFill>
        <p:spPr>
          <a:xfrm>
            <a:off x="0" y="1216527"/>
            <a:ext cx="9144000" cy="5641474"/>
          </a:xfrm>
        </p:spPr>
      </p:pic>
    </p:spTree>
    <p:extLst>
      <p:ext uri="{BB962C8B-B14F-4D97-AF65-F5344CB8AC3E}">
        <p14:creationId xmlns:p14="http://schemas.microsoft.com/office/powerpoint/2010/main" val="575784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Actual vs. Theoretical</a:t>
            </a:r>
            <a:endParaRPr lang="en-US" dirty="0"/>
          </a:p>
        </p:txBody>
      </p:sp>
      <p:pic>
        <p:nvPicPr>
          <p:cNvPr id="6" name="Content Placeholder 5" descr="6_12_all_lightcurves_uncorrected_RHESSItime_interpol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60" r="-5260"/>
          <a:stretch>
            <a:fillRect/>
          </a:stretch>
        </p:blipFill>
        <p:spPr>
          <a:xfrm>
            <a:off x="0" y="1189789"/>
            <a:ext cx="9144000" cy="5668211"/>
          </a:xfrm>
        </p:spPr>
      </p:pic>
    </p:spTree>
    <p:extLst>
      <p:ext uri="{BB962C8B-B14F-4D97-AF65-F5344CB8AC3E}">
        <p14:creationId xmlns:p14="http://schemas.microsoft.com/office/powerpoint/2010/main" val="2250875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Actual vs. Theoretical</a:t>
            </a:r>
            <a:endParaRPr lang="en-US" dirty="0"/>
          </a:p>
        </p:txBody>
      </p:sp>
      <p:pic>
        <p:nvPicPr>
          <p:cNvPr id="7" name="Content Placeholder 6" descr="12_25_all_lightcurves_uncorrected_RHESSItime_interpol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60" r="-5260"/>
          <a:stretch>
            <a:fillRect/>
          </a:stretch>
        </p:blipFill>
        <p:spPr>
          <a:xfrm>
            <a:off x="0" y="1216527"/>
            <a:ext cx="9144000" cy="5641474"/>
          </a:xfrm>
        </p:spPr>
      </p:pic>
    </p:spTree>
    <p:extLst>
      <p:ext uri="{BB962C8B-B14F-4D97-AF65-F5344CB8AC3E}">
        <p14:creationId xmlns:p14="http://schemas.microsoft.com/office/powerpoint/2010/main" val="3584899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2594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Predicted lightcurves for RHESSI closely correlated to actual lightcurves after correcting for extra flare</a:t>
            </a:r>
          </a:p>
          <a:p>
            <a:r>
              <a:rPr lang="en-US" dirty="0"/>
              <a:t>First time RHESSI lightcurves predicted with EBTEL DEM and </a:t>
            </a:r>
            <a:r>
              <a:rPr lang="en-US" dirty="0" smtClean="0"/>
              <a:t>CHIANTI</a:t>
            </a:r>
          </a:p>
          <a:p>
            <a:r>
              <a:rPr lang="en-US" dirty="0" smtClean="0"/>
              <a:t>EBTEL/CHIANTI used DEM which better predicted the changing temperature across loops than isothermal models used by RHESSI</a:t>
            </a:r>
          </a:p>
          <a:p>
            <a:pPr lvl="1"/>
            <a:r>
              <a:rPr lang="en-US" dirty="0" smtClean="0"/>
              <a:t>Isothermal model assumes constant temperature and density across all loops -&gt; not often true</a:t>
            </a:r>
          </a:p>
          <a:p>
            <a:pPr lvl="1"/>
            <a:r>
              <a:rPr lang="en-US" dirty="0" smtClean="0"/>
              <a:t>Better model for spectra than RHESSI spectra due to extra flare and strong correlation of lightcurves</a:t>
            </a:r>
          </a:p>
        </p:txBody>
      </p:sp>
    </p:spTree>
    <p:extLst>
      <p:ext uri="{BB962C8B-B14F-4D97-AF65-F5344CB8AC3E}">
        <p14:creationId xmlns:p14="http://schemas.microsoft.com/office/powerpoint/2010/main" val="1199093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Flare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Large release of magnetic energy at an active region causing radiation</a:t>
            </a:r>
          </a:p>
          <a:p>
            <a:r>
              <a:rPr lang="en-US" dirty="0" smtClean="0"/>
              <a:t>Emission ranges from radio to gamma rays</a:t>
            </a:r>
          </a:p>
          <a:p>
            <a:r>
              <a:rPr lang="en-US" dirty="0" smtClean="0"/>
              <a:t>Classified by soft x-ray flux:</a:t>
            </a:r>
          </a:p>
          <a:p>
            <a:pPr lvl="1"/>
            <a:r>
              <a:rPr lang="en-US" dirty="0" smtClean="0"/>
              <a:t> B, C, M, X</a:t>
            </a:r>
          </a:p>
          <a:p>
            <a:r>
              <a:rPr lang="en-US" dirty="0" smtClean="0"/>
              <a:t>Two groups: </a:t>
            </a:r>
          </a:p>
          <a:p>
            <a:pPr lvl="1"/>
            <a:r>
              <a:rPr lang="en-US" dirty="0" smtClean="0"/>
              <a:t>small, compact </a:t>
            </a:r>
            <a:endParaRPr lang="en-US" dirty="0"/>
          </a:p>
          <a:p>
            <a:pPr lvl="1"/>
            <a:r>
              <a:rPr lang="en-US" dirty="0" smtClean="0"/>
              <a:t>large, two ribbon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 descr="ExampleFlare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3" b="55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2565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Flare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0000"/>
            <a:ext cx="3713748" cy="517357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Magnetic field emerges from solar surface and forms active region</a:t>
            </a:r>
          </a:p>
          <a:p>
            <a:r>
              <a:rPr lang="en-US" dirty="0" smtClean="0"/>
              <a:t>As field emerges, reconnection occurs and releases energy</a:t>
            </a:r>
            <a:endParaRPr lang="en-US" dirty="0"/>
          </a:p>
          <a:p>
            <a:pPr lvl="1"/>
            <a:r>
              <a:rPr lang="en-US" dirty="0" smtClean="0"/>
              <a:t>Loop heating -&gt; Thermal radiation</a:t>
            </a:r>
          </a:p>
          <a:p>
            <a:pPr lvl="1"/>
            <a:r>
              <a:rPr lang="en-US" dirty="0" smtClean="0"/>
              <a:t>Particle acceleration -&gt;</a:t>
            </a:r>
            <a:r>
              <a:rPr lang="en-US" dirty="0"/>
              <a:t> </a:t>
            </a:r>
            <a:r>
              <a:rPr lang="en-US" dirty="0" smtClean="0"/>
              <a:t>Bremsstrahlung radiation</a:t>
            </a:r>
          </a:p>
          <a:p>
            <a:r>
              <a:rPr lang="en-US" dirty="0" smtClean="0"/>
              <a:t>Subsequent field lines go through reconnection giving illusion of moving footpoints and growing loops</a:t>
            </a:r>
            <a:endParaRPr lang="en-US" dirty="0"/>
          </a:p>
        </p:txBody>
      </p:sp>
      <p:pic>
        <p:nvPicPr>
          <p:cNvPr id="7" name="Picture 41" descr="lo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948" y="1270000"/>
            <a:ext cx="4757821" cy="504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700211" y="6327273"/>
            <a:ext cx="2406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(Forbes)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20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Viewing Solar Flares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9399" y="1297909"/>
            <a:ext cx="4747127" cy="5119520"/>
          </a:xfrm>
        </p:spPr>
        <p:txBody>
          <a:bodyPr>
            <a:noAutofit/>
          </a:bodyPr>
          <a:lstStyle/>
          <a:p>
            <a:r>
              <a:rPr lang="en-US" dirty="0" smtClean="0"/>
              <a:t>Monitoring Loops and Footpoints</a:t>
            </a:r>
          </a:p>
          <a:p>
            <a:pPr lvl="1"/>
            <a:r>
              <a:rPr lang="en-US" sz="2800" dirty="0" smtClean="0"/>
              <a:t>UV and EUV</a:t>
            </a:r>
          </a:p>
          <a:p>
            <a:pPr lvl="2"/>
            <a:r>
              <a:rPr lang="en-US" sz="2400" dirty="0" smtClean="0"/>
              <a:t>Thermal radiation -&gt; loop and footpoint heating</a:t>
            </a:r>
          </a:p>
          <a:p>
            <a:pPr lvl="1"/>
            <a:r>
              <a:rPr lang="en-US" sz="2800" dirty="0" smtClean="0"/>
              <a:t>X-Ray: Soft and Hard</a:t>
            </a:r>
          </a:p>
          <a:p>
            <a:pPr lvl="2"/>
            <a:r>
              <a:rPr lang="en-US" sz="2400" dirty="0" smtClean="0"/>
              <a:t>Soft X-ray: 3-20keV</a:t>
            </a:r>
          </a:p>
          <a:p>
            <a:pPr lvl="3"/>
            <a:r>
              <a:rPr lang="en-US" sz="2000" dirty="0" smtClean="0"/>
              <a:t>Thermal radiation -&gt; loop-top heating</a:t>
            </a:r>
          </a:p>
          <a:p>
            <a:pPr lvl="2"/>
            <a:r>
              <a:rPr lang="en-US" sz="2400" dirty="0" smtClean="0"/>
              <a:t>Hard X-ray: &gt;10keV</a:t>
            </a:r>
          </a:p>
          <a:p>
            <a:pPr lvl="3"/>
            <a:r>
              <a:rPr lang="en-US" sz="2000" dirty="0" smtClean="0"/>
              <a:t>Non-thermal radiation-&gt; Bremsstrahlung radiation at footpoints</a:t>
            </a:r>
            <a:endParaRPr lang="en-US" sz="2000" dirty="0"/>
          </a:p>
        </p:txBody>
      </p:sp>
      <p:pic>
        <p:nvPicPr>
          <p:cNvPr id="7" name="Content Placeholder 6" descr="EnergyBandsLoop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0" r="8950"/>
          <a:stretch>
            <a:fillRect/>
          </a:stretch>
        </p:blipFill>
        <p:spPr>
          <a:xfrm>
            <a:off x="4888832" y="1600200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1334863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RHESSI X-Ray 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Bridges footpoint and loop-top observations using HXR and SXR</a:t>
            </a:r>
          </a:p>
          <a:p>
            <a:pPr lvl="1"/>
            <a:r>
              <a:rPr lang="en-US" dirty="0" smtClean="0"/>
              <a:t>Shows evolution of top and bottom of flare</a:t>
            </a:r>
          </a:p>
          <a:p>
            <a:r>
              <a:rPr lang="en-US" dirty="0" smtClean="0"/>
              <a:t>HXR</a:t>
            </a:r>
          </a:p>
          <a:p>
            <a:pPr lvl="1"/>
            <a:r>
              <a:rPr lang="en-US" dirty="0" smtClean="0"/>
              <a:t>Highest energy band commonly observed in flare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bserves footpoints</a:t>
            </a:r>
          </a:p>
          <a:p>
            <a:pPr lvl="1"/>
            <a:r>
              <a:rPr lang="en-US" smtClean="0"/>
              <a:t>First </a:t>
            </a:r>
            <a:r>
              <a:rPr lang="en-US" dirty="0" smtClean="0"/>
              <a:t>peak in lightcurve of flare event</a:t>
            </a:r>
          </a:p>
          <a:p>
            <a:r>
              <a:rPr lang="en-US" dirty="0" smtClean="0"/>
              <a:t>SXR</a:t>
            </a:r>
          </a:p>
          <a:p>
            <a:pPr lvl="1"/>
            <a:r>
              <a:rPr lang="en-US" dirty="0" smtClean="0"/>
              <a:t>Lower energy than HXR</a:t>
            </a:r>
          </a:p>
          <a:p>
            <a:pPr lvl="1"/>
            <a:r>
              <a:rPr lang="en-US" dirty="0" smtClean="0"/>
              <a:t>Observes </a:t>
            </a:r>
            <a:r>
              <a:rPr lang="en-US" dirty="0"/>
              <a:t>l</a:t>
            </a:r>
            <a:r>
              <a:rPr lang="en-US" dirty="0" smtClean="0"/>
              <a:t>oop-top radiation</a:t>
            </a:r>
          </a:p>
          <a:p>
            <a:pPr lvl="1"/>
            <a:r>
              <a:rPr lang="en-US" dirty="0" smtClean="0"/>
              <a:t>Gradual rise of lightcurve to flare maximum</a:t>
            </a:r>
          </a:p>
        </p:txBody>
      </p:sp>
    </p:spTree>
    <p:extLst>
      <p:ext uri="{BB962C8B-B14F-4D97-AF65-F5344CB8AC3E}">
        <p14:creationId xmlns:p14="http://schemas.microsoft.com/office/powerpoint/2010/main" val="2070535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Flare to be Studied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83484"/>
          </a:xfrm>
        </p:spPr>
        <p:txBody>
          <a:bodyPr>
            <a:normAutofit/>
          </a:bodyPr>
          <a:lstStyle/>
          <a:p>
            <a:r>
              <a:rPr lang="en-US" dirty="0" smtClean="0"/>
              <a:t>March 7</a:t>
            </a:r>
            <a:r>
              <a:rPr lang="en-US" baseline="30000" dirty="0" smtClean="0"/>
              <a:t>th</a:t>
            </a:r>
            <a:r>
              <a:rPr lang="en-US" dirty="0" smtClean="0"/>
              <a:t>, 2011</a:t>
            </a:r>
          </a:p>
          <a:p>
            <a:r>
              <a:rPr lang="en-US" dirty="0" smtClean="0"/>
              <a:t>M1.7 flare in active region 11166</a:t>
            </a:r>
          </a:p>
          <a:p>
            <a:r>
              <a:rPr lang="en-US" dirty="0" smtClean="0"/>
              <a:t>Use RHESSI Software to construct an understanding of flare</a:t>
            </a:r>
          </a:p>
          <a:p>
            <a:pPr lvl="1"/>
            <a:r>
              <a:rPr lang="en-US" dirty="0" smtClean="0"/>
              <a:t>Lightcurve</a:t>
            </a:r>
          </a:p>
          <a:p>
            <a:pPr lvl="1"/>
            <a:r>
              <a:rPr lang="en-US" dirty="0" smtClean="0"/>
              <a:t>Image</a:t>
            </a:r>
          </a:p>
          <a:p>
            <a:pPr lvl="2"/>
            <a:r>
              <a:rPr lang="en-US" dirty="0" smtClean="0"/>
              <a:t>Footpoint movement</a:t>
            </a:r>
          </a:p>
          <a:p>
            <a:pPr lvl="2"/>
            <a:r>
              <a:rPr lang="en-US" dirty="0" smtClean="0"/>
              <a:t>Loop-top evolution</a:t>
            </a:r>
          </a:p>
          <a:p>
            <a:pPr lvl="1"/>
            <a:r>
              <a:rPr lang="en-US" dirty="0" smtClean="0"/>
              <a:t>Spectra</a:t>
            </a:r>
          </a:p>
        </p:txBody>
      </p:sp>
      <p:pic>
        <p:nvPicPr>
          <p:cNvPr id="5" name="Content Placeholder 4" descr="03072011_solarmonitor_fulldisk.pn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r="5384"/>
          <a:stretch>
            <a:fillRect/>
          </a:stretch>
        </p:blipFill>
        <p:spPr>
          <a:xfrm>
            <a:off x="4398212" y="1512765"/>
            <a:ext cx="4435642" cy="4970919"/>
          </a:xfrm>
        </p:spPr>
      </p:pic>
      <p:pic>
        <p:nvPicPr>
          <p:cNvPr id="4" name="movie171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6847" r="26297" b="3900"/>
          <a:stretch/>
        </p:blipFill>
        <p:spPr>
          <a:xfrm>
            <a:off x="4398212" y="1296737"/>
            <a:ext cx="4569326" cy="518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97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Using RHESSI Lightcurve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83368"/>
            <a:ext cx="2938379" cy="534736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Lightcurve</a:t>
            </a:r>
          </a:p>
          <a:p>
            <a:pPr lvl="1"/>
            <a:r>
              <a:rPr lang="en-US" dirty="0" smtClean="0"/>
              <a:t>Time history of SXR and HXR</a:t>
            </a:r>
          </a:p>
          <a:p>
            <a:r>
              <a:rPr lang="en-US" dirty="0" smtClean="0"/>
              <a:t>Decide how to make images</a:t>
            </a:r>
          </a:p>
          <a:p>
            <a:pPr lvl="1"/>
            <a:r>
              <a:rPr lang="en-US" dirty="0" smtClean="0"/>
              <a:t>Peaks</a:t>
            </a:r>
          </a:p>
          <a:p>
            <a:pPr lvl="1"/>
            <a:r>
              <a:rPr lang="en-US" dirty="0" smtClean="0"/>
              <a:t>Attenuators</a:t>
            </a:r>
          </a:p>
          <a:p>
            <a:r>
              <a:rPr lang="en-US" dirty="0" smtClean="0"/>
              <a:t>Footpoints</a:t>
            </a:r>
          </a:p>
          <a:p>
            <a:pPr lvl="1"/>
            <a:r>
              <a:rPr lang="en-US" dirty="0" smtClean="0"/>
              <a:t>First high-energy peak</a:t>
            </a:r>
          </a:p>
          <a:p>
            <a:r>
              <a:rPr lang="en-US" dirty="0" smtClean="0"/>
              <a:t>Loop-tops</a:t>
            </a:r>
          </a:p>
          <a:p>
            <a:pPr lvl="1"/>
            <a:r>
              <a:rPr lang="en-US" dirty="0" smtClean="0"/>
              <a:t>Slowly rising lower energy peaks</a:t>
            </a:r>
          </a:p>
        </p:txBody>
      </p:sp>
      <p:pic>
        <p:nvPicPr>
          <p:cNvPr id="5" name="Content Placeholder 4" descr="03072011_lightcurve_observation_summary_corrected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r="5384"/>
          <a:stretch>
            <a:fillRect/>
          </a:stretch>
        </p:blipFill>
        <p:spPr>
          <a:xfrm>
            <a:off x="3395579" y="1283368"/>
            <a:ext cx="5614737" cy="5160211"/>
          </a:xfrm>
        </p:spPr>
      </p:pic>
    </p:spTree>
    <p:extLst>
      <p:ext uri="{BB962C8B-B14F-4D97-AF65-F5344CB8AC3E}">
        <p14:creationId xmlns:p14="http://schemas.microsoft.com/office/powerpoint/2010/main" val="3993608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are the footpoints?</a:t>
            </a:r>
            <a:endParaRPr lang="en-US" dirty="0"/>
          </a:p>
        </p:txBody>
      </p:sp>
      <p:pic>
        <p:nvPicPr>
          <p:cNvPr id="5" name="Content Placeholder 4" descr="hxr_25_to_100_energy_range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r="5384"/>
          <a:stretch>
            <a:fillRect/>
          </a:stretch>
        </p:blipFill>
        <p:spPr>
          <a:xfrm>
            <a:off x="457200" y="1419879"/>
            <a:ext cx="5267158" cy="5063805"/>
          </a:xfrm>
        </p:spPr>
      </p:pic>
      <p:pic>
        <p:nvPicPr>
          <p:cNvPr id="8" name="Content Placeholder 7" descr="03072011_lightcurve_observation_summary_corrected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2" t="12391" r="40475" b="29291"/>
          <a:stretch/>
        </p:blipFill>
        <p:spPr>
          <a:xfrm>
            <a:off x="5935579" y="1417638"/>
            <a:ext cx="2944238" cy="5066046"/>
          </a:xfrm>
        </p:spPr>
      </p:pic>
    </p:spTree>
    <p:extLst>
      <p:ext uri="{BB962C8B-B14F-4D97-AF65-F5344CB8AC3E}">
        <p14:creationId xmlns:p14="http://schemas.microsoft.com/office/powerpoint/2010/main" val="4097057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Technic.thmx</Template>
  <TotalTime>1508</TotalTime>
  <Words>678</Words>
  <Application>Microsoft Macintosh PowerPoint</Application>
  <PresentationFormat>On-screen Show (4:3)</PresentationFormat>
  <Paragraphs>114</Paragraphs>
  <Slides>23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X-Ray Observation and Analysis of a M1.7 Class Flare</vt:lpstr>
      <vt:lpstr>Project Outline</vt:lpstr>
      <vt:lpstr>Solar Flare Basics</vt:lpstr>
      <vt:lpstr>Solar Flare Model</vt:lpstr>
      <vt:lpstr>Viewing Solar Flares</vt:lpstr>
      <vt:lpstr>RHESSI X-Ray Observations</vt:lpstr>
      <vt:lpstr>Flare to be Studied</vt:lpstr>
      <vt:lpstr>Using RHESSI Lightcurve</vt:lpstr>
      <vt:lpstr>Where are the footpoints?</vt:lpstr>
      <vt:lpstr>… Apparently Not Here</vt:lpstr>
      <vt:lpstr>Solution</vt:lpstr>
      <vt:lpstr>Correcting Lightcurve for Extra Flare</vt:lpstr>
      <vt:lpstr>Correcting Lightcurve for Extra Flare</vt:lpstr>
      <vt:lpstr>Correcting Lightcurve for Extra Flare</vt:lpstr>
      <vt:lpstr>Monitoring loop-top Evolution</vt:lpstr>
      <vt:lpstr>Comparing New Lightcurve with Theory</vt:lpstr>
      <vt:lpstr>Actual vs. Theoretical</vt:lpstr>
      <vt:lpstr>Actual vs. Theoretical</vt:lpstr>
      <vt:lpstr>Actual vs. Theoretical</vt:lpstr>
      <vt:lpstr>Actual vs. Theoretical</vt:lpstr>
      <vt:lpstr>Actual vs. Theoretical</vt:lpstr>
      <vt:lpstr>Actual vs. Theoretical</vt:lpstr>
      <vt:lpstr>Conclusions</vt:lpstr>
    </vt:vector>
  </TitlesOfParts>
  <Company>Montana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2011 Solar Physics REU Final Research Report</dc:title>
  <dc:creator>Courtney Peck</dc:creator>
  <cp:lastModifiedBy>Courtney Peck</cp:lastModifiedBy>
  <cp:revision>60</cp:revision>
  <dcterms:created xsi:type="dcterms:W3CDTF">2011-07-28T16:39:25Z</dcterms:created>
  <dcterms:modified xsi:type="dcterms:W3CDTF">2011-08-03T14:43:30Z</dcterms:modified>
</cp:coreProperties>
</file>