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8" r:id="rId5"/>
    <p:sldId id="259" r:id="rId6"/>
    <p:sldId id="289" r:id="rId7"/>
    <p:sldId id="261" r:id="rId8"/>
    <p:sldId id="292" r:id="rId9"/>
    <p:sldId id="293" r:id="rId10"/>
    <p:sldId id="270" r:id="rId11"/>
    <p:sldId id="294" r:id="rId12"/>
    <p:sldId id="302" r:id="rId13"/>
    <p:sldId id="290" r:id="rId14"/>
    <p:sldId id="291" r:id="rId15"/>
    <p:sldId id="295" r:id="rId16"/>
    <p:sldId id="296" r:id="rId17"/>
    <p:sldId id="298" r:id="rId18"/>
    <p:sldId id="297" r:id="rId19"/>
    <p:sldId id="300" r:id="rId20"/>
    <p:sldId id="301" r:id="rId21"/>
    <p:sldId id="299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36835-6D84-4ED2-B374-FD423A6EF5B5}" type="datetimeFigureOut">
              <a:rPr lang="en-GB" smtClean="0"/>
              <a:t>11/08/2012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61BD2-5294-4B13-B965-89532B26D7C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41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9172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2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Have to isolate light curves</a:t>
            </a:r>
            <a:r>
              <a:rPr lang="en-GB" baseline="0" dirty="0" smtClean="0"/>
              <a:t> </a:t>
            </a:r>
            <a:r>
              <a:rPr lang="en-GB" baseline="0" smtClean="0"/>
              <a:t>in tim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17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20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445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Ultimate</a:t>
            </a:r>
            <a:r>
              <a:rPr lang="en-GB" baseline="0" dirty="0" smtClean="0"/>
              <a:t> goal is to better understand the mechanisms behind magnetic reconnection.</a:t>
            </a:r>
          </a:p>
          <a:p>
            <a:r>
              <a:rPr lang="en-GB" baseline="0" dirty="0" smtClean="0"/>
              <a:t>Looking at previous slide can see that they occur at lower energies, however…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806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Say</a:t>
            </a:r>
            <a:r>
              <a:rPr lang="en-GB" baseline="0" dirty="0" smtClean="0"/>
              <a:t> why we had to split into smaller arrays: computing time etc.</a:t>
            </a:r>
          </a:p>
          <a:p>
            <a:r>
              <a:rPr lang="en-GB" baseline="0" dirty="0" smtClean="0"/>
              <a:t>Wrote some code that kept running total of elapsed time, and when greater than 30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and a sufficient gap presented itself the data was separated.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026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90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90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609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61BD2-5294-4B13-B965-89532B26D7C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652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6D21F-AB72-4A5E-8E0A-3AA9E00D5791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29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F91-3F1F-4B52-AB6C-961D0FDBE7D7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69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A251D-97D5-44B0-81E0-0B09825D10C3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9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246B-4AB1-4102-8CAF-EEC619FDF4F3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7583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1A6F9-0570-4740-A9B9-648AF4D9CDD2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065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50953-B6EB-47C0-A722-1F65E80702AA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21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046D5-3039-403F-8C7D-0ABF2776B149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73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E31E2-44BD-490E-A371-414FC5A43BBD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53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D67F-FE90-4E1F-A4BE-A9F4CBAE8E47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283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803E3-1934-41F8-B641-E8FFE46EE947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3522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316E-8078-4A2F-82AA-D78E20FF3AAC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17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04BF6-C4EF-456F-93C6-4FB7C358A9CA}" type="datetime1">
              <a:rPr lang="en-GB" smtClean="0"/>
              <a:t>11/08/2012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5E604-8E20-4965-8FE1-CF6AE71886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4093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71062"/>
            <a:ext cx="9144000" cy="900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Probing Magnetic Reconnection with Active Region Transient </a:t>
            </a:r>
            <a:r>
              <a:rPr lang="en-GB" b="1" dirty="0" err="1" smtClean="0"/>
              <a:t>Brightenings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838944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Martin Donachie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75656" y="5949280"/>
            <a:ext cx="6400800" cy="83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 smtClean="0">
                <a:solidFill>
                  <a:schemeClr val="tx1"/>
                </a:solidFill>
              </a:rPr>
              <a:t>Advisors: Adam </a:t>
            </a:r>
            <a:r>
              <a:rPr lang="en-GB" sz="2800" dirty="0" err="1" smtClean="0">
                <a:solidFill>
                  <a:schemeClr val="tx1"/>
                </a:solidFill>
              </a:rPr>
              <a:t>Kobelski</a:t>
            </a:r>
            <a:r>
              <a:rPr lang="en-GB" sz="2800" dirty="0" smtClean="0">
                <a:solidFill>
                  <a:schemeClr val="tx1"/>
                </a:solidFill>
              </a:rPr>
              <a:t> &amp; Roger Scott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34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Light Curves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‘find_artb.pro’ effectively creates a mask for each ARTB region</a:t>
            </a:r>
          </a:p>
          <a:p>
            <a:r>
              <a:rPr lang="en-GB" dirty="0" smtClean="0"/>
              <a:t>Combining each mask with original data:</a:t>
            </a:r>
          </a:p>
          <a:p>
            <a:pPr lvl="1"/>
            <a:r>
              <a:rPr lang="en-GB" dirty="0" smtClean="0"/>
              <a:t>Can plot light curves for each ARTB</a:t>
            </a:r>
          </a:p>
          <a:p>
            <a:r>
              <a:rPr lang="en-GB" dirty="0" smtClean="0"/>
              <a:t>First: select ARTB via method on previous slide</a:t>
            </a:r>
          </a:p>
          <a:p>
            <a:r>
              <a:rPr lang="en-GB" dirty="0" smtClean="0"/>
              <a:t>Sum region along Z direction</a:t>
            </a:r>
          </a:p>
          <a:p>
            <a:pPr lvl="1"/>
            <a:r>
              <a:rPr lang="en-GB" dirty="0" smtClean="0"/>
              <a:t>Gives total area covered by chosen region</a:t>
            </a:r>
          </a:p>
          <a:p>
            <a:r>
              <a:rPr lang="en-GB" dirty="0" smtClean="0"/>
              <a:t>Multiply resultant area with original data along entire image stack</a:t>
            </a:r>
          </a:p>
          <a:p>
            <a:pPr lvl="1"/>
            <a:r>
              <a:rPr lang="en-GB" dirty="0" smtClean="0"/>
              <a:t>Get X-ray data for that ARTB alone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0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Light Curves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11</a:t>
            </a:fld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3186"/>
            <a:ext cx="8631526" cy="46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56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12</a:t>
            </a:fld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01" y="236282"/>
            <a:ext cx="5000846" cy="301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274743"/>
            <a:ext cx="5007230" cy="3014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1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Next Steps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Improving light curve code</a:t>
            </a:r>
          </a:p>
          <a:p>
            <a:pPr lvl="1"/>
            <a:r>
              <a:rPr lang="en-GB" dirty="0" smtClean="0"/>
              <a:t>Counting problem</a:t>
            </a:r>
          </a:p>
          <a:p>
            <a:pPr lvl="1"/>
            <a:r>
              <a:rPr lang="en-GB" dirty="0" smtClean="0"/>
              <a:t>Bounding problem</a:t>
            </a:r>
          </a:p>
          <a:p>
            <a:r>
              <a:rPr lang="en-GB" dirty="0" err="1" smtClean="0"/>
              <a:t>Modeling</a:t>
            </a:r>
            <a:endParaRPr lang="en-GB" dirty="0" smtClean="0"/>
          </a:p>
          <a:p>
            <a:pPr lvl="1"/>
            <a:r>
              <a:rPr lang="en-GB" dirty="0" smtClean="0"/>
              <a:t>Feed information from light curves into the numerical model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51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Modeling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Enthalpy-based thermal evolution of loops (EBTEL) model</a:t>
            </a:r>
          </a:p>
          <a:p>
            <a:pPr lvl="1"/>
            <a:r>
              <a:rPr lang="en-GB" dirty="0" smtClean="0"/>
              <a:t>‘0D’: only one value of temperature, pressure and density at any given time</a:t>
            </a:r>
          </a:p>
          <a:p>
            <a:pPr lvl="1"/>
            <a:r>
              <a:rPr lang="en-GB" dirty="0" smtClean="0"/>
              <a:t>Excellent agreement with more sophisticated models</a:t>
            </a:r>
          </a:p>
          <a:p>
            <a:pPr lvl="1"/>
            <a:r>
              <a:rPr lang="en-GB" dirty="0" smtClean="0"/>
              <a:t>Uses 4 orders of magnitude less computing time</a:t>
            </a:r>
          </a:p>
          <a:p>
            <a:r>
              <a:rPr lang="en-GB" dirty="0" smtClean="0"/>
              <a:t>Model ARTBs as bundles of unresolved strands evolving independently</a:t>
            </a:r>
          </a:p>
          <a:p>
            <a:r>
              <a:rPr lang="en-GB" dirty="0"/>
              <a:t>F</a:t>
            </a:r>
            <a:r>
              <a:rPr lang="en-GB" dirty="0" smtClean="0"/>
              <a:t>it multiple parameters to EBTEL model in order to match observed data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0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Input Parameters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Peak heating (ergs cm</a:t>
            </a:r>
            <a:r>
              <a:rPr lang="en-GB" baseline="30000" dirty="0" smtClean="0"/>
              <a:t>-3</a:t>
            </a:r>
            <a:r>
              <a:rPr lang="en-GB" dirty="0" smtClean="0"/>
              <a:t> s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</a:p>
          <a:p>
            <a:r>
              <a:rPr lang="en-GB" dirty="0" smtClean="0"/>
              <a:t>Heat pulse width (s)</a:t>
            </a:r>
          </a:p>
          <a:p>
            <a:r>
              <a:rPr lang="en-GB" dirty="0" smtClean="0"/>
              <a:t>Strand length (cm)</a:t>
            </a:r>
          </a:p>
          <a:p>
            <a:r>
              <a:rPr lang="en-GB" dirty="0" smtClean="0"/>
              <a:t>Strand delay (s)</a:t>
            </a:r>
          </a:p>
          <a:p>
            <a:pPr lvl="1"/>
            <a:r>
              <a:rPr lang="en-GB" dirty="0" smtClean="0"/>
              <a:t>The length of time between strand </a:t>
            </a:r>
            <a:r>
              <a:rPr lang="en-GB" dirty="0"/>
              <a:t>n</a:t>
            </a:r>
            <a:r>
              <a:rPr lang="en-GB" dirty="0" smtClean="0"/>
              <a:t> firing, and strand n+1</a:t>
            </a:r>
          </a:p>
          <a:p>
            <a:r>
              <a:rPr lang="en-GB" dirty="0" smtClean="0"/>
              <a:t>No. of strands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597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Input Parameters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I</a:t>
            </a:r>
            <a:r>
              <a:rPr lang="en-GB" dirty="0" smtClean="0"/>
              <a:t>nferred from flare loop data</a:t>
            </a:r>
          </a:p>
          <a:p>
            <a:r>
              <a:rPr lang="en-GB" dirty="0" smtClean="0"/>
              <a:t>Scaled down to provide initial search values</a:t>
            </a:r>
          </a:p>
          <a:p>
            <a:r>
              <a:rPr lang="en-GB" dirty="0" smtClean="0"/>
              <a:t>Code uses an amoeba to search parameter space</a:t>
            </a:r>
          </a:p>
          <a:p>
            <a:pPr lvl="1"/>
            <a:r>
              <a:rPr lang="en-GB" dirty="0" smtClean="0"/>
              <a:t>Changes shape to find best fit</a:t>
            </a:r>
          </a:p>
          <a:p>
            <a:r>
              <a:rPr lang="en-GB" dirty="0" smtClean="0"/>
              <a:t>Set size of steps for each parameter</a:t>
            </a:r>
          </a:p>
          <a:p>
            <a:pPr lvl="1"/>
            <a:r>
              <a:rPr lang="en-GB" dirty="0" smtClean="0"/>
              <a:t>Bigger steps: faster computation but may skip over best fit values</a:t>
            </a:r>
          </a:p>
          <a:p>
            <a:pPr lvl="1"/>
            <a:r>
              <a:rPr lang="en-GB" dirty="0" smtClean="0"/>
              <a:t>Smaller steps: slower but better chance of finding fit values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222297"/>
              </p:ext>
            </p:extLst>
          </p:nvPr>
        </p:nvGraphicFramePr>
        <p:xfrm>
          <a:off x="251520" y="1600200"/>
          <a:ext cx="8435280" cy="24768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515616"/>
                <a:gridCol w="1405880"/>
                <a:gridCol w="1405880"/>
                <a:gridCol w="1405880"/>
                <a:gridCol w="1405880"/>
              </a:tblGrid>
              <a:tr h="904597">
                <a:tc>
                  <a:txBody>
                    <a:bodyPr/>
                    <a:lstStyle/>
                    <a:p>
                      <a:endParaRPr lang="en-GB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Peak heating</a:t>
                      </a:r>
                    </a:p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(ergs cm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-3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 s</a:t>
                      </a:r>
                      <a:r>
                        <a:rPr lang="en-GB" baseline="30000" dirty="0" smtClean="0">
                          <a:solidFill>
                            <a:schemeClr val="bg1"/>
                          </a:solidFill>
                        </a:rPr>
                        <a:t>-1</a:t>
                      </a:r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Heat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pulse width (s)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Strand length (cm)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Strand delay (s)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bg1"/>
                          </a:solidFill>
                        </a:rPr>
                        <a:t>No.</a:t>
                      </a:r>
                      <a:r>
                        <a:rPr lang="en-GB" baseline="0" dirty="0" smtClean="0">
                          <a:solidFill>
                            <a:schemeClr val="bg1"/>
                          </a:solidFill>
                        </a:rPr>
                        <a:t> strands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09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Input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0.340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7x10</a:t>
                      </a:r>
                      <a:r>
                        <a:rPr lang="en-GB" baseline="30000" dirty="0" smtClean="0"/>
                        <a:t>8</a:t>
                      </a:r>
                      <a:endParaRPr lang="en-GB" baseline="30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09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Scale</a:t>
                      </a:r>
                      <a:r>
                        <a:rPr lang="en-GB" b="1" baseline="0" dirty="0" smtClean="0"/>
                        <a:t> range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1x10</a:t>
                      </a:r>
                      <a:r>
                        <a:rPr lang="en-GB" baseline="30000" dirty="0" smtClean="0"/>
                        <a:t>7</a:t>
                      </a:r>
                      <a:endParaRPr lang="en-GB" baseline="30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524092">
                <a:tc>
                  <a:txBody>
                    <a:bodyPr/>
                    <a:lstStyle/>
                    <a:p>
                      <a:r>
                        <a:rPr lang="en-GB" b="1" dirty="0" smtClean="0"/>
                        <a:t>Best fit</a:t>
                      </a:r>
                      <a:endParaRPr lang="en-GB" b="1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0.322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117.843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7.109x10</a:t>
                      </a:r>
                      <a:r>
                        <a:rPr lang="en-GB" baseline="30000" dirty="0" smtClean="0"/>
                        <a:t>8</a:t>
                      </a:r>
                      <a:endParaRPr lang="en-GB" baseline="300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9.614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107.768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Input Parameters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17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63096" y="41490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Example: Sub-set 14, ARTB #1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795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18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7"/>
            <a:ext cx="7588184" cy="54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0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Emission Weighted Average Temperature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19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4729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4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Outline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100" dirty="0" smtClean="0"/>
              <a:t>Background</a:t>
            </a:r>
          </a:p>
          <a:p>
            <a:pPr lvl="1"/>
            <a:r>
              <a:rPr lang="en-GB" sz="2700" dirty="0" smtClean="0"/>
              <a:t>ARTBs: What are they?</a:t>
            </a:r>
          </a:p>
          <a:p>
            <a:pPr lvl="1"/>
            <a:r>
              <a:rPr lang="en-GB" sz="2700" dirty="0" smtClean="0"/>
              <a:t>An </a:t>
            </a:r>
            <a:r>
              <a:rPr lang="en-GB" sz="2700" dirty="0"/>
              <a:t>overview of </a:t>
            </a:r>
            <a:r>
              <a:rPr lang="en-GB" sz="2700" dirty="0" smtClean="0"/>
              <a:t>typical characteristics</a:t>
            </a:r>
          </a:p>
          <a:p>
            <a:r>
              <a:rPr lang="en-GB" sz="3100" dirty="0" smtClean="0"/>
              <a:t>Preparing the data</a:t>
            </a:r>
            <a:endParaRPr lang="en-GB" sz="2300" dirty="0" smtClean="0"/>
          </a:p>
          <a:p>
            <a:r>
              <a:rPr lang="en-GB" sz="3100" dirty="0" smtClean="0"/>
              <a:t>Searching for ARTBs</a:t>
            </a:r>
          </a:p>
          <a:p>
            <a:r>
              <a:rPr lang="en-GB" sz="3100" dirty="0" smtClean="0"/>
              <a:t>Plotting light curves</a:t>
            </a:r>
            <a:endParaRPr lang="en-GB" sz="2700" dirty="0"/>
          </a:p>
          <a:p>
            <a:r>
              <a:rPr lang="en-GB" sz="3100" dirty="0" smtClean="0"/>
              <a:t>Numerical </a:t>
            </a:r>
            <a:r>
              <a:rPr lang="en-GB" sz="3100" dirty="0" err="1" smtClean="0"/>
              <a:t>modeling</a:t>
            </a:r>
            <a:endParaRPr lang="en-GB" sz="3100" dirty="0" smtClean="0"/>
          </a:p>
          <a:p>
            <a:r>
              <a:rPr lang="en-GB" sz="3100" dirty="0" smtClean="0"/>
              <a:t>Conclusions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00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Energy over time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20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729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381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Problems Encountered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Initial goal was to gather enough data points to treat statistically</a:t>
            </a:r>
          </a:p>
          <a:p>
            <a:r>
              <a:rPr lang="en-GB" dirty="0" smtClean="0"/>
              <a:t>Not enough quality data to get good fits</a:t>
            </a:r>
          </a:p>
          <a:p>
            <a:pPr lvl="1"/>
            <a:r>
              <a:rPr lang="en-GB" dirty="0" smtClean="0"/>
              <a:t>Most ARTBs too short to gather sufficient data points</a:t>
            </a:r>
          </a:p>
          <a:p>
            <a:pPr lvl="1"/>
            <a:r>
              <a:rPr lang="en-GB" dirty="0" smtClean="0"/>
              <a:t>Need higher cadence data and/or longer events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091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Conclusions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Detection method is </a:t>
            </a:r>
            <a:r>
              <a:rPr lang="en-GB" dirty="0" smtClean="0"/>
              <a:t>effective</a:t>
            </a:r>
          </a:p>
          <a:p>
            <a:r>
              <a:rPr lang="en-GB" dirty="0" smtClean="0"/>
              <a:t>Current amoeba model for searching parameter space is too sensitive to initial guesses</a:t>
            </a:r>
          </a:p>
          <a:p>
            <a:r>
              <a:rPr lang="en-GB" dirty="0" smtClean="0"/>
              <a:t>Need a more robust way of finding best fit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55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ARTBs: What are they?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/>
          </a:bodyPr>
          <a:lstStyle/>
          <a:p>
            <a:r>
              <a:rPr lang="en-US" sz="3100" dirty="0" smtClean="0"/>
              <a:t>Short-lived X-ray </a:t>
            </a:r>
            <a:r>
              <a:rPr lang="en-US" sz="3100" dirty="0" err="1" smtClean="0"/>
              <a:t>brightenings</a:t>
            </a:r>
            <a:r>
              <a:rPr lang="en-US" sz="3100" dirty="0" smtClean="0"/>
              <a:t> </a:t>
            </a:r>
          </a:p>
          <a:p>
            <a:r>
              <a:rPr lang="en-US" sz="3100" dirty="0" smtClean="0"/>
              <a:t>Caused </a:t>
            </a:r>
            <a:r>
              <a:rPr lang="en-US" sz="3100" dirty="0"/>
              <a:t>by magnetic </a:t>
            </a:r>
            <a:r>
              <a:rPr lang="en-US" sz="3100" dirty="0" smtClean="0"/>
              <a:t>reconnection</a:t>
            </a:r>
          </a:p>
          <a:p>
            <a:r>
              <a:rPr lang="en-US" sz="3100" dirty="0" smtClean="0"/>
              <a:t>First observed in 1983</a:t>
            </a:r>
          </a:p>
          <a:p>
            <a:r>
              <a:rPr lang="en-US" sz="3100" dirty="0" smtClean="0"/>
              <a:t>Based on data from images from SXT Japanese scientists identified a clear set of events that they called ARTBs (1992)</a:t>
            </a:r>
          </a:p>
          <a:p>
            <a:r>
              <a:rPr lang="en-US" sz="2700" dirty="0" smtClean="0"/>
              <a:t>Combining SXT data with simultaneous observations of hard X-rays and radio led to the conclusion that ARTBs are most likely scaled down flares</a:t>
            </a:r>
          </a:p>
          <a:p>
            <a:endParaRPr lang="en-US" sz="3100" dirty="0" smtClean="0"/>
          </a:p>
          <a:p>
            <a:endParaRPr lang="en-US" sz="3100" dirty="0" smtClean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Active Region Transient </a:t>
            </a:r>
            <a:r>
              <a:rPr lang="en-GB" dirty="0" err="1" smtClean="0"/>
              <a:t>Brightenings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8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Properties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Sudden </a:t>
            </a:r>
            <a:r>
              <a:rPr lang="en-US" dirty="0" err="1"/>
              <a:t>brightenings</a:t>
            </a:r>
            <a:r>
              <a:rPr lang="en-US" dirty="0"/>
              <a:t> of magnetic </a:t>
            </a:r>
            <a:r>
              <a:rPr lang="en-US" dirty="0" smtClean="0"/>
              <a:t>loops</a:t>
            </a:r>
            <a:endParaRPr lang="en-GB" dirty="0" smtClean="0"/>
          </a:p>
          <a:p>
            <a:r>
              <a:rPr lang="en-GB" dirty="0" smtClean="0"/>
              <a:t>Energy released: 10</a:t>
            </a:r>
            <a:r>
              <a:rPr lang="en-GB" baseline="30000" dirty="0" smtClean="0"/>
              <a:t>25</a:t>
            </a:r>
            <a:r>
              <a:rPr lang="en-GB" dirty="0" smtClean="0"/>
              <a:t>-10</a:t>
            </a:r>
            <a:r>
              <a:rPr lang="en-GB" baseline="30000" dirty="0" smtClean="0"/>
              <a:t>29 </a:t>
            </a:r>
            <a:r>
              <a:rPr lang="en-GB" dirty="0" smtClean="0"/>
              <a:t>ergs (c.f. flares: ~10</a:t>
            </a:r>
            <a:r>
              <a:rPr lang="en-GB" baseline="30000" dirty="0" smtClean="0"/>
              <a:t>32</a:t>
            </a:r>
            <a:r>
              <a:rPr lang="en-GB" dirty="0" smtClean="0"/>
              <a:t> ergs)</a:t>
            </a:r>
            <a:endParaRPr lang="en-GB" baseline="30000" dirty="0" smtClean="0"/>
          </a:p>
          <a:p>
            <a:pPr lvl="1"/>
            <a:r>
              <a:rPr lang="en-US" dirty="0"/>
              <a:t>Hard X-ray fluxes ~10</a:t>
            </a:r>
            <a:r>
              <a:rPr lang="en-US" baseline="30000" dirty="0"/>
              <a:t>-3</a:t>
            </a:r>
            <a:r>
              <a:rPr lang="en-US" dirty="0"/>
              <a:t> &lt; regular </a:t>
            </a:r>
            <a:r>
              <a:rPr lang="en-US" dirty="0" smtClean="0"/>
              <a:t>flares</a:t>
            </a:r>
            <a:endParaRPr lang="en-GB" dirty="0" smtClean="0"/>
          </a:p>
          <a:p>
            <a:r>
              <a:rPr lang="en-GB" dirty="0" smtClean="0"/>
              <a:t>Frequency: 1-40 events per hour in active regions (c.f. a few flares per day for active Sun; &lt; 1 per week for quiet Sun)</a:t>
            </a:r>
          </a:p>
          <a:p>
            <a:r>
              <a:rPr lang="en-GB" dirty="0" smtClean="0"/>
              <a:t>Timescale: a few, to tens of minutes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4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Why study them?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100" dirty="0" smtClean="0"/>
              <a:t>To better understand the mechanisms behind magnetic reconnection</a:t>
            </a:r>
          </a:p>
          <a:p>
            <a:r>
              <a:rPr lang="en-GB" sz="3100" dirty="0" smtClean="0"/>
              <a:t>Occur at lower energies than flares, BUT, far more frequently</a:t>
            </a:r>
          </a:p>
          <a:p>
            <a:pPr lvl="1"/>
            <a:r>
              <a:rPr lang="en-GB" sz="2700" dirty="0" smtClean="0"/>
              <a:t>They can be treated statistically</a:t>
            </a:r>
          </a:p>
          <a:p>
            <a:r>
              <a:rPr lang="en-GB" sz="3100" dirty="0" smtClean="0"/>
              <a:t>Since they occur on a smaller scale a number of simplifying assumptions can be made</a:t>
            </a:r>
          </a:p>
          <a:p>
            <a:pPr lvl="1"/>
            <a:r>
              <a:rPr lang="en-GB" sz="2700" dirty="0" smtClean="0"/>
              <a:t>Easier to describe with current numerical models</a:t>
            </a:r>
          </a:p>
          <a:p>
            <a:endParaRPr lang="en-GB" sz="3100" dirty="0" smtClean="0"/>
          </a:p>
          <a:p>
            <a:pPr lvl="1"/>
            <a:endParaRPr lang="en-GB" sz="2700" dirty="0" smtClean="0"/>
          </a:p>
          <a:p>
            <a:endParaRPr lang="en-GB" sz="3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84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The Data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XRT data from </a:t>
            </a:r>
            <a:r>
              <a:rPr lang="en-GB" dirty="0" err="1" smtClean="0"/>
              <a:t>Hinode</a:t>
            </a:r>
            <a:endParaRPr lang="en-GB" dirty="0"/>
          </a:p>
          <a:p>
            <a:pPr lvl="1"/>
            <a:r>
              <a:rPr lang="en-GB" dirty="0" smtClean="0"/>
              <a:t>Active region 11112</a:t>
            </a:r>
          </a:p>
          <a:p>
            <a:r>
              <a:rPr lang="en-GB" dirty="0" smtClean="0"/>
              <a:t>Aluminium-on-mesh filter</a:t>
            </a:r>
          </a:p>
          <a:p>
            <a:r>
              <a:rPr lang="en-GB" dirty="0" smtClean="0"/>
              <a:t>Start time: 11-10-2011 0:09</a:t>
            </a:r>
          </a:p>
          <a:p>
            <a:r>
              <a:rPr lang="en-GB" dirty="0" smtClean="0"/>
              <a:t>End time: 16-10-2011 23:48</a:t>
            </a:r>
          </a:p>
          <a:p>
            <a:r>
              <a:rPr lang="en-GB" dirty="0" smtClean="0"/>
              <a:t>‘</a:t>
            </a:r>
            <a:r>
              <a:rPr lang="en-GB" dirty="0" err="1" smtClean="0"/>
              <a:t>xrt_prep</a:t>
            </a:r>
            <a:r>
              <a:rPr lang="en-GB" dirty="0" smtClean="0"/>
              <a:t>’ already run</a:t>
            </a:r>
          </a:p>
          <a:p>
            <a:pPr lvl="1"/>
            <a:r>
              <a:rPr lang="en-GB" dirty="0" smtClean="0"/>
              <a:t>Cleans up data: removes dark currents, cosmic ray hits, hot pixels etc.</a:t>
            </a:r>
          </a:p>
          <a:p>
            <a:r>
              <a:rPr lang="en-GB" dirty="0" smtClean="0"/>
              <a:t>Original data set parsed into multiple smaller sets</a:t>
            </a:r>
          </a:p>
          <a:p>
            <a:pPr lvl="1"/>
            <a:r>
              <a:rPr lang="en-GB" dirty="0" smtClean="0"/>
              <a:t>~60 new sets, 30 </a:t>
            </a:r>
            <a:r>
              <a:rPr lang="en-GB" dirty="0" err="1" smtClean="0"/>
              <a:t>mins</a:t>
            </a:r>
            <a:r>
              <a:rPr lang="en-GB" dirty="0" smtClean="0"/>
              <a:t> – several hours</a:t>
            </a:r>
          </a:p>
          <a:p>
            <a:r>
              <a:rPr lang="en-GB" dirty="0" smtClean="0"/>
              <a:t>Average cadence ~ 80-180 seconds</a:t>
            </a:r>
            <a:endParaRPr lang="en-GB" dirty="0"/>
          </a:p>
        </p:txBody>
      </p:sp>
      <p:pic>
        <p:nvPicPr>
          <p:cNvPr id="9" name="data_set_35.wmv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48200" y="1844824"/>
            <a:ext cx="4038600" cy="4038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15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Searching for ARTBs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Use ‘find_artb.pro’</a:t>
            </a:r>
          </a:p>
          <a:p>
            <a:r>
              <a:rPr lang="en-GB" dirty="0" smtClean="0"/>
              <a:t>Calculates the running mean and standard deviation of the background</a:t>
            </a:r>
          </a:p>
          <a:p>
            <a:r>
              <a:rPr lang="en-GB" dirty="0" smtClean="0"/>
              <a:t>Searches for pixels 5</a:t>
            </a:r>
            <a:r>
              <a:rPr lang="el-GR" dirty="0" smtClean="0"/>
              <a:t>σ</a:t>
            </a:r>
            <a:r>
              <a:rPr lang="en-GB" dirty="0" smtClean="0"/>
              <a:t> above noise level</a:t>
            </a:r>
          </a:p>
          <a:p>
            <a:r>
              <a:rPr lang="en-GB" dirty="0" smtClean="0"/>
              <a:t>When such a pixel is found:</a:t>
            </a:r>
          </a:p>
          <a:p>
            <a:pPr lvl="1"/>
            <a:r>
              <a:rPr lang="en-GB" dirty="0" smtClean="0"/>
              <a:t>Program flags it</a:t>
            </a:r>
          </a:p>
          <a:p>
            <a:pPr lvl="1"/>
            <a:r>
              <a:rPr lang="en-GB" dirty="0" smtClean="0"/>
              <a:t>Looks at adjacent pixels to determine whether they are connected to same event</a:t>
            </a:r>
          </a:p>
          <a:p>
            <a:pPr lvl="1"/>
            <a:r>
              <a:rPr lang="en-GB" dirty="0" smtClean="0"/>
              <a:t>Traces out an abstract, 3D, shape which is one ARTB region</a:t>
            </a:r>
          </a:p>
          <a:p>
            <a:pPr lvl="1"/>
            <a:r>
              <a:rPr lang="en-GB" dirty="0" smtClean="0"/>
              <a:t>When no more connected pixels are found, starts searching for new ARTB region</a:t>
            </a:r>
          </a:p>
          <a:p>
            <a:endParaRPr lang="en-GB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415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Searching for ARTBs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Result: new array, elements = -1, except where ARTB regions lie</a:t>
            </a:r>
          </a:p>
          <a:p>
            <a:r>
              <a:rPr lang="en-GB" dirty="0" smtClean="0"/>
              <a:t>Use a binary count to track where each region lies	: a=2</a:t>
            </a:r>
            <a:r>
              <a:rPr lang="en-GB" baseline="30000" dirty="0" smtClean="0"/>
              <a:t>n</a:t>
            </a:r>
            <a:r>
              <a:rPr lang="en-GB" dirty="0" smtClean="0"/>
              <a:t>-1 (n is ARTB #)</a:t>
            </a:r>
          </a:p>
          <a:p>
            <a:r>
              <a:rPr lang="en-GB" dirty="0" smtClean="0"/>
              <a:t>To extract information from a particular region:</a:t>
            </a:r>
          </a:p>
          <a:p>
            <a:pPr lvl="1"/>
            <a:r>
              <a:rPr lang="en-GB" dirty="0" smtClean="0"/>
              <a:t>Enter chosen value of ‘n’</a:t>
            </a:r>
          </a:p>
          <a:p>
            <a:pPr lvl="1"/>
            <a:r>
              <a:rPr lang="en-GB" dirty="0" smtClean="0"/>
              <a:t>Divide whole array by ‘a’</a:t>
            </a:r>
          </a:p>
          <a:p>
            <a:pPr lvl="1"/>
            <a:r>
              <a:rPr lang="en-GB" dirty="0" smtClean="0"/>
              <a:t>ARTB region lies where array = 1</a:t>
            </a:r>
          </a:p>
          <a:p>
            <a:pPr lvl="1"/>
            <a:r>
              <a:rPr lang="en-GB" dirty="0" smtClean="0"/>
              <a:t>When two regions overlap – slightly more complex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Active Region Transient 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80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Active Region Transient </a:t>
            </a:r>
            <a:r>
              <a:rPr lang="en-GB" dirty="0" err="1" smtClean="0"/>
              <a:t>Brightenings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5E604-8E20-4965-8FE1-CF6AE7188693}" type="slidenum">
              <a:rPr lang="en-GB" smtClean="0"/>
              <a:t>9</a:t>
            </a:fld>
            <a:endParaRPr lang="en-GB" dirty="0"/>
          </a:p>
        </p:txBody>
      </p:sp>
      <p:pic>
        <p:nvPicPr>
          <p:cNvPr id="10" name="ARTB_examp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672" y="404664"/>
            <a:ext cx="5718572" cy="5718572"/>
          </a:xfrm>
        </p:spPr>
      </p:pic>
    </p:spTree>
    <p:extLst>
      <p:ext uri="{BB962C8B-B14F-4D97-AF65-F5344CB8AC3E}">
        <p14:creationId xmlns:p14="http://schemas.microsoft.com/office/powerpoint/2010/main" val="137520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5122</TotalTime>
  <Words>956</Words>
  <Application>Microsoft Office PowerPoint</Application>
  <PresentationFormat>On-screen Show (4:3)</PresentationFormat>
  <Paragraphs>192</Paragraphs>
  <Slides>22</Slides>
  <Notes>11</Notes>
  <HiddenSlides>1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Probing Magnetic Reconnection with Active Region Transient Brightenings</vt:lpstr>
      <vt:lpstr>Outline</vt:lpstr>
      <vt:lpstr>ARTBs: What are they?</vt:lpstr>
      <vt:lpstr>Properties</vt:lpstr>
      <vt:lpstr>Why study them?</vt:lpstr>
      <vt:lpstr>The Data</vt:lpstr>
      <vt:lpstr>Searching for ARTBs</vt:lpstr>
      <vt:lpstr>Searching for ARTBs</vt:lpstr>
      <vt:lpstr>PowerPoint Presentation</vt:lpstr>
      <vt:lpstr>Light Curves</vt:lpstr>
      <vt:lpstr>Light Curves</vt:lpstr>
      <vt:lpstr>PowerPoint Presentation</vt:lpstr>
      <vt:lpstr>Next Steps</vt:lpstr>
      <vt:lpstr>Modeling</vt:lpstr>
      <vt:lpstr>Input Parameters</vt:lpstr>
      <vt:lpstr>Input Parameters</vt:lpstr>
      <vt:lpstr>Input Parameters</vt:lpstr>
      <vt:lpstr>PowerPoint Presentation</vt:lpstr>
      <vt:lpstr>Emission Weighted Average Temperature</vt:lpstr>
      <vt:lpstr>Energy over time</vt:lpstr>
      <vt:lpstr>Problems Encountered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Irregular Satellites of the Planets</dc:title>
  <dc:creator>Martin</dc:creator>
  <cp:lastModifiedBy>Martin</cp:lastModifiedBy>
  <cp:revision>196</cp:revision>
  <dcterms:created xsi:type="dcterms:W3CDTF">2011-03-20T17:57:31Z</dcterms:created>
  <dcterms:modified xsi:type="dcterms:W3CDTF">2012-08-11T16:24:05Z</dcterms:modified>
</cp:coreProperties>
</file>