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71" r:id="rId5"/>
    <p:sldId id="262" r:id="rId6"/>
    <p:sldId id="273" r:id="rId7"/>
    <p:sldId id="264" r:id="rId8"/>
    <p:sldId id="265" r:id="rId9"/>
    <p:sldId id="272" r:id="rId10"/>
    <p:sldId id="266" r:id="rId11"/>
    <p:sldId id="267" r:id="rId12"/>
    <p:sldId id="268" r:id="rId13"/>
    <p:sldId id="270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20" autoAdjust="0"/>
  </p:normalViewPr>
  <p:slideViewPr>
    <p:cSldViewPr snapToGrid="0">
      <p:cViewPr varScale="1">
        <p:scale>
          <a:sx n="110" d="100"/>
          <a:sy n="110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C4DA5-0D33-479E-BD38-DCDDF0B1CB71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6BF7B-1A37-4BDA-9BE3-CEFE900F8C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72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149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DEM calculated from EBTEL</a:t>
            </a:r>
            <a:r>
              <a:rPr lang="en-GB" baseline="0" dirty="0" smtClean="0"/>
              <a:t> </a:t>
            </a:r>
            <a:r>
              <a:rPr lang="en-GB" dirty="0" smtClean="0"/>
              <a:t>data</a:t>
            </a:r>
          </a:p>
          <a:p>
            <a:r>
              <a:rPr lang="en-GB" dirty="0" smtClean="0"/>
              <a:t>Correlates well suggesting</a:t>
            </a:r>
            <a:r>
              <a:rPr lang="en-GB" baseline="0" dirty="0" smtClean="0"/>
              <a:t> modelled and observed trends are similar</a:t>
            </a:r>
            <a:endParaRPr lang="en-GB" dirty="0" smtClean="0"/>
          </a:p>
          <a:p>
            <a:r>
              <a:rPr lang="en-GB" dirty="0" smtClean="0"/>
              <a:t>Graph from 1MK to 30MK</a:t>
            </a:r>
            <a:r>
              <a:rPr lang="en-GB" baseline="0" dirty="0" smtClean="0"/>
              <a:t> =&gt; corona</a:t>
            </a:r>
            <a:endParaRPr lang="en-GB" dirty="0" smtClean="0"/>
          </a:p>
          <a:p>
            <a:r>
              <a:rPr lang="en-GB" dirty="0" smtClean="0"/>
              <a:t>Max/Min</a:t>
            </a:r>
            <a:r>
              <a:rPr lang="en-GB" baseline="0" dirty="0" smtClean="0"/>
              <a:t> temperatures by colours</a:t>
            </a:r>
          </a:p>
          <a:p>
            <a:r>
              <a:rPr lang="en-GB" baseline="0" dirty="0" err="1" smtClean="0"/>
              <a:t>Rhessi</a:t>
            </a:r>
            <a:r>
              <a:rPr lang="en-GB" baseline="0" dirty="0" smtClean="0"/>
              <a:t> 7-30</a:t>
            </a:r>
          </a:p>
          <a:p>
            <a:r>
              <a:rPr lang="en-GB" baseline="0" dirty="0" smtClean="0"/>
              <a:t>GOES 7-15/16</a:t>
            </a:r>
          </a:p>
          <a:p>
            <a:r>
              <a:rPr lang="en-GB" baseline="0" dirty="0" err="1" smtClean="0"/>
              <a:t>Rhessi</a:t>
            </a:r>
            <a:r>
              <a:rPr lang="en-GB" baseline="0" dirty="0" smtClean="0"/>
              <a:t>/Goes temperatures correlate well with DEM plot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580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 class flare – valid energy release for this type</a:t>
            </a:r>
            <a:r>
              <a:rPr lang="en-GB" baseline="0" dirty="0" smtClean="0"/>
              <a:t> of flare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22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EBTEL – 1 min</a:t>
            </a:r>
          </a:p>
          <a:p>
            <a:r>
              <a:rPr lang="en-GB" dirty="0" smtClean="0"/>
              <a:t>More complex models – 1D Loop heating model 20 </a:t>
            </a:r>
            <a:r>
              <a:rPr lang="en-GB" dirty="0" err="1" smtClean="0"/>
              <a:t>mins</a:t>
            </a:r>
            <a:r>
              <a:rPr lang="en-GB" dirty="0" smtClean="0"/>
              <a:t> for one loop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76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22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0D</a:t>
            </a:r>
            <a:r>
              <a:rPr lang="en-GB" baseline="0" dirty="0" smtClean="0"/>
              <a:t> – no variation in variables over spatial coordinates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58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L_t</a:t>
            </a:r>
            <a:r>
              <a:rPr lang="en-GB" dirty="0" smtClean="0"/>
              <a:t>:</a:t>
            </a:r>
            <a:r>
              <a:rPr lang="en-GB" baseline="0" dirty="0" smtClean="0"/>
              <a:t> energy loss rate through the transition region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838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Date/time</a:t>
            </a:r>
          </a:p>
          <a:p>
            <a:r>
              <a:rPr lang="en-GB" dirty="0" smtClean="0"/>
              <a:t>30 Mm,</a:t>
            </a:r>
            <a:r>
              <a:rPr lang="en-GB" baseline="0" dirty="0" smtClean="0"/>
              <a:t> 92 Mm, 147 Mm</a:t>
            </a:r>
          </a:p>
          <a:p>
            <a:r>
              <a:rPr lang="en-GB" baseline="0" dirty="0" smtClean="0"/>
              <a:t>C- Class</a:t>
            </a:r>
          </a:p>
          <a:p>
            <a:r>
              <a:rPr lang="en-GB" baseline="0" dirty="0" smtClean="0"/>
              <a:t>No high energy particle emission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077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Use 1600 for </a:t>
            </a:r>
            <a:r>
              <a:rPr lang="en-GB" dirty="0" err="1" smtClean="0"/>
              <a:t>ebtel</a:t>
            </a:r>
            <a:r>
              <a:rPr lang="en-GB" dirty="0" smtClean="0"/>
              <a:t> model</a:t>
            </a:r>
            <a:r>
              <a:rPr lang="en-GB" baseline="0" dirty="0" smtClean="0"/>
              <a:t> - </a:t>
            </a:r>
            <a:r>
              <a:rPr lang="en-GB" dirty="0" smtClean="0"/>
              <a:t>2838 loops</a:t>
            </a:r>
            <a:r>
              <a:rPr lang="en-GB" baseline="0" dirty="0" smtClean="0"/>
              <a:t> – use </a:t>
            </a:r>
            <a:r>
              <a:rPr lang="en-GB" baseline="0" dirty="0" err="1" smtClean="0"/>
              <a:t>footpoints</a:t>
            </a:r>
            <a:endParaRPr lang="en-GB" dirty="0" smtClean="0"/>
          </a:p>
          <a:p>
            <a:r>
              <a:rPr lang="en-GB" dirty="0" smtClean="0"/>
              <a:t>80/60/40% - </a:t>
            </a:r>
            <a:r>
              <a:rPr lang="en-GB" dirty="0" err="1" smtClean="0"/>
              <a:t>Rhessi</a:t>
            </a:r>
            <a:r>
              <a:rPr lang="en-GB" dirty="0" smtClean="0"/>
              <a:t> data</a:t>
            </a:r>
          </a:p>
          <a:p>
            <a:r>
              <a:rPr lang="en-GB" dirty="0" err="1" smtClean="0"/>
              <a:t>Rhessi</a:t>
            </a:r>
            <a:r>
              <a:rPr lang="en-GB" dirty="0" smtClean="0"/>
              <a:t> plot shows</a:t>
            </a:r>
            <a:r>
              <a:rPr lang="en-GB" baseline="0" dirty="0" smtClean="0"/>
              <a:t> it is a loop top source so equations are </a:t>
            </a:r>
            <a:r>
              <a:rPr lang="en-GB" baseline="0" dirty="0" err="1" smtClean="0"/>
              <a:t>valis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66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31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Temperature increases</a:t>
                </a:r>
                <a:r>
                  <a:rPr lang="en-GB" baseline="0" dirty="0" smtClean="0"/>
                  <a:t> =&gt; increase in heat conduction downwards =&gt; Flow upwards =&gt; increase in density</a:t>
                </a:r>
              </a:p>
              <a:p>
                <a:r>
                  <a:rPr lang="en-GB" dirty="0" smtClean="0"/>
                  <a:t>Temperature</a:t>
                </a:r>
                <a:r>
                  <a:rPr lang="en-GB" baseline="0" dirty="0" smtClean="0"/>
                  <a:t> in MK</a:t>
                </a:r>
              </a:p>
              <a:p>
                <a:r>
                  <a:rPr lang="en-GB" baseline="0" dirty="0" smtClean="0"/>
                  <a:t>Density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baseline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baseline="0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b="0" i="0" dirty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GB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Temperature increases</a:t>
                </a:r>
                <a:r>
                  <a:rPr lang="en-GB" baseline="0" dirty="0" smtClean="0"/>
                  <a:t> =&gt; increase in heat conduction downwards =&gt; Flow upwards =&gt; increase in density</a:t>
                </a:r>
              </a:p>
              <a:p>
                <a:r>
                  <a:rPr lang="en-GB" dirty="0" smtClean="0"/>
                  <a:t>Temperature</a:t>
                </a:r>
                <a:r>
                  <a:rPr lang="en-GB" baseline="0" dirty="0" smtClean="0"/>
                  <a:t> in MK</a:t>
                </a:r>
              </a:p>
              <a:p>
                <a:r>
                  <a:rPr lang="en-GB" baseline="0" dirty="0" smtClean="0"/>
                  <a:t>Density in </a:t>
                </a:r>
                <a:r>
                  <a:rPr lang="en-GB" b="0" i="0" baseline="0" smtClean="0">
                    <a:latin typeface="Cambria Math" panose="02040503050406030204" pitchFamily="18" charset="0"/>
                  </a:rPr>
                  <a:t>〖10〗^9</a:t>
                </a:r>
                <a:r>
                  <a:rPr lang="en-GB" dirty="0" smtClean="0"/>
                  <a:t> </a:t>
                </a:r>
                <a:r>
                  <a:rPr lang="en-GB" b="0" i="0" dirty="0" smtClean="0">
                    <a:latin typeface="Cambria Math" panose="02040503050406030204" pitchFamily="18" charset="0"/>
                  </a:rPr>
                  <a:t>〖"cm" 〗^(−3)</a:t>
                </a:r>
                <a:endParaRPr lang="en-GB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25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Ordered temperatures</a:t>
            </a:r>
          </a:p>
          <a:p>
            <a:r>
              <a:rPr lang="en-GB" dirty="0" smtClean="0"/>
              <a:t>Altered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Ebtel</a:t>
            </a:r>
            <a:r>
              <a:rPr lang="en-GB" baseline="0" dirty="0" smtClean="0"/>
              <a:t> model to have different parameters for each loop length</a:t>
            </a:r>
            <a:endParaRPr lang="en-GB" dirty="0" smtClean="0"/>
          </a:p>
          <a:p>
            <a:r>
              <a:rPr lang="en-GB" dirty="0" smtClean="0"/>
              <a:t>Use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gaussians</a:t>
            </a:r>
            <a:r>
              <a:rPr lang="en-GB" baseline="0" dirty="0" smtClean="0"/>
              <a:t> to model the heating function - one for each flare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6BF7B-1A37-4BDA-9BE3-CEFE900F8CF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74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52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42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5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5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73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179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9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7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68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66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3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27708-7FAF-4F3E-BB75-B8A28CEAA36F}" type="datetimeFigureOut">
              <a:rPr lang="en-GB" smtClean="0"/>
              <a:t>07/08/2013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28274-0712-453D-8A5A-0CAD200B7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63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Inferring Energy Release in Solar Flares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Ben Williams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Advisors: Jiong Qiu and Angela Des </a:t>
            </a:r>
            <a:r>
              <a:rPr lang="en-GB" dirty="0" err="1" smtClean="0">
                <a:solidFill>
                  <a:srgbClr val="FF0000"/>
                </a:solidFill>
              </a:rPr>
              <a:t>Jardins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Montana State University Solar Physics REU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8" y="949232"/>
            <a:ext cx="6177774" cy="3035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1325563"/>
          </a:xfrm>
        </p:spPr>
        <p:txBody>
          <a:bodyPr/>
          <a:lstStyle/>
          <a:p>
            <a:r>
              <a:rPr lang="en-GB" dirty="0" smtClean="0"/>
              <a:t>Short vs. Long Loops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0" y="3748491"/>
            <a:ext cx="6175332" cy="3005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500412" y="1113651"/>
                <a:ext cx="2246811" cy="510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Shorter loop: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92 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  <a:p>
                <a:r>
                  <a:rPr lang="en-GB" dirty="0" smtClean="0"/>
                  <a:t>Longer Loop: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147 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GB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r>
                  <a:rPr lang="en-GB" dirty="0"/>
                  <a:t>Shorter loops decay faster than longer </a:t>
                </a:r>
                <a:r>
                  <a:rPr lang="en-GB" dirty="0" smtClean="0"/>
                  <a:t>loops</a:t>
                </a:r>
              </a:p>
              <a:p>
                <a:endParaRPr lang="en-GB" dirty="0"/>
              </a:p>
              <a:p>
                <a:r>
                  <a:rPr lang="en-GB" dirty="0" smtClean="0"/>
                  <a:t>Agrees with decay being proportional to </a:t>
                </a:r>
                <a:endParaRPr lang="en-GB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000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Density changes always lags behind temperature changes </a:t>
                </a:r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412" y="1113651"/>
                <a:ext cx="2246811" cy="5100499"/>
              </a:xfrm>
              <a:prstGeom prst="rect">
                <a:avLst/>
              </a:prstGeom>
              <a:blipFill rotWithShape="0">
                <a:blip r:embed="rId5"/>
                <a:stretch>
                  <a:fillRect l="-2168" t="-718" r="-1084" b="-1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814354" y="1410789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Shorter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4354" y="4052339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Longer Loop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4" y="1189177"/>
            <a:ext cx="8072172" cy="5029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0097"/>
            <a:ext cx="7886700" cy="1325563"/>
          </a:xfrm>
        </p:spPr>
        <p:txBody>
          <a:bodyPr/>
          <a:lstStyle/>
          <a:p>
            <a:r>
              <a:rPr lang="en-GB" dirty="0" smtClean="0"/>
              <a:t>EBTEL Output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2479589" y="1383715"/>
            <a:ext cx="5844744" cy="4168587"/>
            <a:chOff x="2479589" y="1672041"/>
            <a:chExt cx="5844744" cy="4067080"/>
          </a:xfrm>
        </p:grpSpPr>
        <p:sp>
          <p:nvSpPr>
            <p:cNvPr id="3" name="TextBox 2"/>
            <p:cNvSpPr txBox="1"/>
            <p:nvPr/>
          </p:nvSpPr>
          <p:spPr>
            <a:xfrm>
              <a:off x="2479589" y="1672041"/>
              <a:ext cx="182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chemeClr val="bg1"/>
                  </a:solidFill>
                </a:rPr>
                <a:t>Heating Function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31524" y="2914008"/>
              <a:ext cx="1268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chemeClr val="bg1"/>
                  </a:solidFill>
                </a:rPr>
                <a:t>AIA 131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31522" y="4141898"/>
              <a:ext cx="1268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chemeClr val="bg1"/>
                  </a:solidFill>
                </a:rPr>
                <a:t>AIA 335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31522" y="5369789"/>
              <a:ext cx="1268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chemeClr val="bg1"/>
                  </a:solidFill>
                </a:rPr>
                <a:t>AIA 193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55706" y="1672041"/>
              <a:ext cx="1268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chemeClr val="bg1"/>
                  </a:solidFill>
                </a:rPr>
                <a:t>GOES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55705" y="2914008"/>
              <a:ext cx="1268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chemeClr val="bg1"/>
                  </a:solidFill>
                </a:rPr>
                <a:t>AIA 94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55705" y="4141898"/>
              <a:ext cx="1268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chemeClr val="bg1"/>
                  </a:solidFill>
                </a:rPr>
                <a:t>AIA 211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49081" y="5369788"/>
              <a:ext cx="177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chemeClr val="bg1"/>
                  </a:solidFill>
                </a:rPr>
                <a:t>AIA 171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44346" y="6309767"/>
            <a:ext cx="455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Red – EBTEL output	    White – Observations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2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173538"/>
                <a:ext cx="7886700" cy="1325563"/>
              </a:xfrm>
            </p:spPr>
            <p:txBody>
              <a:bodyPr/>
              <a:lstStyle/>
              <a:p>
                <a:r>
                  <a:rPr lang="en-GB" dirty="0" smtClean="0"/>
                  <a:t>DEM</a:t>
                </a:r>
                <a:r>
                  <a:rPr lang="en-GB" dirty="0"/>
                  <a:t/>
                </a:r>
                <a:br>
                  <a:rPr lang="en-GB" dirty="0"/>
                </a:br>
                <a:r>
                  <a:rPr lang="en-GB" sz="2400" dirty="0" smtClean="0"/>
                  <a:t>Differential Emission Measure: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173538"/>
                <a:ext cx="7886700" cy="1325563"/>
              </a:xfrm>
              <a:blipFill rotWithShape="0">
                <a:blip r:embed="rId3"/>
                <a:stretch>
                  <a:fillRect l="-3091" t="-8716" b="-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9144000" cy="2675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412" y="4621427"/>
            <a:ext cx="7886699" cy="235449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Distribution of amount of plasma as a function of temperature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RHESSI/GOES and DEM are co-temporal suggesting good fit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RHESSI/GOES higher perhaps due to their isothermal assumption (cannot be true for many loops)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In future, use DEM to calculate RHESSI spectrum </a:t>
            </a:r>
            <a:r>
              <a:rPr lang="en-GB" sz="1600" dirty="0" smtClean="0">
                <a:sym typeface="Symbol" panose="05050102010706020507" pitchFamily="18" charset="2"/>
              </a:rPr>
              <a:t> temperatures</a:t>
            </a:r>
            <a:endParaRPr lang="en-GB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002692" y="4126157"/>
            <a:ext cx="3319849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Minutes after 1700 UTC</a:t>
            </a:r>
            <a:endParaRPr lang="en-GB" sz="9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6200000">
                <a:off x="-293446" y="2822461"/>
                <a:ext cx="733171" cy="2616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GB" sz="10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05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GB" sz="105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r>
                            <a:rPr lang="en-GB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func>
                    </m:oMath>
                  </m:oMathPara>
                </a14:m>
                <a:endParaRPr lang="en-GB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93446" y="2822461"/>
                <a:ext cx="733171" cy="261610"/>
              </a:xfrm>
              <a:prstGeom prst="rect">
                <a:avLst/>
              </a:prstGeom>
              <a:blipFill rotWithShape="0">
                <a:blip r:embed="rId5"/>
                <a:stretch>
                  <a:fillRect r="-4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97531" y="1959429"/>
            <a:ext cx="421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GOES</a:t>
            </a:r>
            <a:r>
              <a:rPr lang="en-GB" dirty="0" smtClean="0">
                <a:solidFill>
                  <a:schemeClr val="bg1"/>
                </a:solidFill>
              </a:rPr>
              <a:t>/</a:t>
            </a:r>
            <a:r>
              <a:rPr lang="en-GB" dirty="0" smtClean="0">
                <a:solidFill>
                  <a:srgbClr val="66FF33"/>
                </a:solidFill>
              </a:rPr>
              <a:t>RHESSI </a:t>
            </a:r>
            <a:r>
              <a:rPr lang="en-GB" dirty="0" smtClean="0">
                <a:solidFill>
                  <a:schemeClr val="bg1"/>
                </a:solidFill>
              </a:rPr>
              <a:t>temperature evolution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8650" y="3622773"/>
                <a:ext cx="38736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Highest DEMs are red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sup>
                    </m:sSup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622773"/>
                <a:ext cx="3873681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258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85509" y="3605341"/>
                <a:ext cx="40059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Lowest DEMs are black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38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509" y="3605341"/>
                <a:ext cx="400594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21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3651068" y="2185658"/>
            <a:ext cx="546463" cy="302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0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Released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33" y="1690689"/>
            <a:ext cx="7434943" cy="3664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040" y="5354836"/>
            <a:ext cx="3622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Hours starting 1700 UTC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6701" y="2072640"/>
                <a:ext cx="369332" cy="264226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Energy Release Rate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erg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01" y="2072640"/>
                <a:ext cx="369332" cy="2642269"/>
              </a:xfrm>
              <a:prstGeom prst="rect">
                <a:avLst/>
              </a:prstGeom>
              <a:blipFill rotWithShape="0">
                <a:blip r:embed="rId4"/>
                <a:stretch>
                  <a:fillRect r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6033" y="5913120"/>
                <a:ext cx="5110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Total energy released: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Q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9.3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29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erg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033" y="5913120"/>
                <a:ext cx="5110298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954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41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EBTEL works remarkably well considering its simplicity</a:t>
                </a:r>
              </a:p>
              <a:p>
                <a:endParaRPr lang="en-GB" dirty="0"/>
              </a:p>
              <a:p>
                <a:r>
                  <a:rPr lang="en-GB" dirty="0" smtClean="0"/>
                  <a:t>Works much quicker than more complex models</a:t>
                </a:r>
              </a:p>
              <a:p>
                <a:endParaRPr lang="en-GB" dirty="0"/>
              </a:p>
              <a:p>
                <a:r>
                  <a:rPr lang="en-GB" dirty="0" smtClean="0"/>
                  <a:t>Final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 smtClean="0"/>
                  <a:t> is valid for a C-Class flare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41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Background</a:t>
            </a:r>
          </a:p>
          <a:p>
            <a:r>
              <a:rPr lang="en-GB" dirty="0" smtClean="0"/>
              <a:t>Method</a:t>
            </a:r>
          </a:p>
          <a:p>
            <a:pPr lvl="1"/>
            <a:r>
              <a:rPr lang="en-GB" dirty="0" smtClean="0"/>
              <a:t>EBTEL Model</a:t>
            </a:r>
          </a:p>
          <a:p>
            <a:r>
              <a:rPr lang="en-GB" dirty="0" smtClean="0"/>
              <a:t>Results</a:t>
            </a:r>
          </a:p>
          <a:p>
            <a:pPr lvl="1"/>
            <a:r>
              <a:rPr lang="en-GB" dirty="0" smtClean="0"/>
              <a:t>Flare</a:t>
            </a:r>
          </a:p>
          <a:p>
            <a:pPr lvl="1"/>
            <a:r>
              <a:rPr lang="en-GB" dirty="0" smtClean="0"/>
              <a:t>Short vs. Long Loops</a:t>
            </a:r>
          </a:p>
          <a:p>
            <a:pPr lvl="1"/>
            <a:r>
              <a:rPr lang="en-GB" dirty="0" err="1" smtClean="0"/>
              <a:t>Ebtel</a:t>
            </a:r>
            <a:r>
              <a:rPr lang="en-GB" dirty="0" smtClean="0"/>
              <a:t> Output</a:t>
            </a:r>
          </a:p>
          <a:p>
            <a:pPr lvl="1"/>
            <a:r>
              <a:rPr lang="en-GB" dirty="0" smtClean="0"/>
              <a:t>DEM</a:t>
            </a:r>
          </a:p>
          <a:p>
            <a:pPr lvl="1"/>
            <a:r>
              <a:rPr lang="en-GB" dirty="0" smtClean="0"/>
              <a:t>Energy Released</a:t>
            </a:r>
          </a:p>
          <a:p>
            <a:r>
              <a:rPr lang="en-GB" dirty="0" smtClean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5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Flares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 smtClean="0"/>
                  <a:t>release of energy</a:t>
                </a:r>
              </a:p>
              <a:p>
                <a:r>
                  <a:rPr lang="en-GB" dirty="0" smtClean="0"/>
                  <a:t>magnetic field lines reconnecting</a:t>
                </a:r>
              </a:p>
              <a:p>
                <a:r>
                  <a:rPr lang="en-GB" dirty="0"/>
                  <a:t>l</a:t>
                </a:r>
                <a:r>
                  <a:rPr lang="en-GB" dirty="0" smtClean="0"/>
                  <a:t>ower energy state</a:t>
                </a:r>
              </a:p>
              <a:p>
                <a:endParaRPr lang="en-GB" dirty="0"/>
              </a:p>
              <a:p>
                <a:r>
                  <a:rPr lang="en-GB" dirty="0" smtClean="0"/>
                  <a:t>heats the chromosphere and corona</a:t>
                </a:r>
              </a:p>
              <a:p>
                <a:r>
                  <a:rPr lang="en-GB" dirty="0"/>
                  <a:t>s</a:t>
                </a:r>
                <a:r>
                  <a:rPr lang="en-GB" dirty="0" smtClean="0"/>
                  <a:t>tructures form e.g. coronal flare loops, bright </a:t>
                </a:r>
                <a:r>
                  <a:rPr lang="en-GB" dirty="0" err="1" smtClean="0"/>
                  <a:t>footpoints</a:t>
                </a:r>
                <a:endParaRPr lang="en-GB" dirty="0" smtClean="0"/>
              </a:p>
              <a:p>
                <a:endParaRPr lang="en-GB" dirty="0"/>
              </a:p>
              <a:p>
                <a:r>
                  <a:rPr lang="en-GB" dirty="0"/>
                  <a:t>u</a:t>
                </a:r>
                <a:r>
                  <a:rPr lang="en-GB" dirty="0" smtClean="0"/>
                  <a:t>se satellite imagery and data to calculate energy release in each loop,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159" t="-28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07" y="753951"/>
            <a:ext cx="3153215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00901"/>
            <a:ext cx="7886700" cy="994172"/>
          </a:xfrm>
        </p:spPr>
        <p:txBody>
          <a:bodyPr/>
          <a:lstStyle/>
          <a:p>
            <a:r>
              <a:rPr lang="en-GB" dirty="0"/>
              <a:t>Basic EBTEL Model</a:t>
            </a:r>
            <a:br>
              <a:rPr lang="en-GB" dirty="0"/>
            </a:br>
            <a:r>
              <a:rPr lang="en-GB" sz="2100" dirty="0"/>
              <a:t>0D Enthalpy Based Thermal Evolution of Loops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95073"/>
                <a:ext cx="7886700" cy="4866561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b="0" i="0">
                              <a:latin typeface="Cambria Math" panose="02040503050406030204" pitchFamily="18" charset="0"/>
                            </a:rPr>
                            <m:t>d</m:t>
                          </m:r>
                          <m:acc>
                            <m:accPr>
                              <m:chr m:val="̅"/>
                              <m:ctrlPr>
                                <a:rPr lang="en-GB" b="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nor/>
                            </m:rPr>
                            <a:rPr lang="en-GB" b="0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GB" b="0" i="1">
                              <a:latin typeface="Cambria Math" panose="02040503050406030204" pitchFamily="18" charset="0"/>
                            </a:rPr>
                            <m:t>5</m:t>
                          </m:r>
                          <m:sSub>
                            <m:sSubPr>
                              <m:ctrlPr>
                                <a:rPr lang="en-GB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b="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b="0" i="1">
                              <a:latin typeface="Cambria Math" panose="02040503050406030204" pitchFamily="18" charset="0"/>
                            </a:rPr>
                            <m:t>𝑘𝐿</m:t>
                          </m:r>
                          <m:acc>
                            <m:accPr>
                              <m:chr m:val="̅"/>
                              <m:ctrlPr>
                                <a:rPr lang="en-GB" b="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den>
                      </m:f>
                      <m:d>
                        <m:dPr>
                          <m:ctrlPr>
                            <a:rPr lang="en-GB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d</m:t>
                          </m:r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GB" dirty="0" smtClean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dirty="0" smtClean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</m:d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</m:oMath>
                </a14:m>
                <a:endParaRPr lang="en-GB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GB" b="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/>
                  <a:t>: volumetric heating rate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GB" b="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dirty="0"/>
                  <a:t>: half loop length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: thermal conduction flux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dirty="0"/>
                  <a:t>: coronal radiation rate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dirty="0"/>
                  <a:t>: energy loss rate through transition region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95073"/>
                <a:ext cx="7886700" cy="4866561"/>
              </a:xfrm>
              <a:blipFill rotWithShape="0">
                <a:blip r:embed="rId3"/>
                <a:stretch>
                  <a:fillRect l="-6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2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EBTEL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799498"/>
                <a:ext cx="7886700" cy="4514215"/>
              </a:xfrm>
            </p:spPr>
            <p:txBody>
              <a:bodyPr>
                <a:normAutofit/>
              </a:bodyPr>
              <a:lstStyle/>
              <a:p>
                <a:r>
                  <a:rPr lang="en-GB" smtClean="0"/>
                  <a:t>Highly simplified – 0D</a:t>
                </a:r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two free parameters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 smtClean="0"/>
                  <a:t> determines heating rates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 smtClean="0"/>
                  <a:t> and is scaled to </a:t>
                </a:r>
                <a:r>
                  <a:rPr lang="en-GB" dirty="0" err="1" smtClean="0"/>
                  <a:t>footpoint</a:t>
                </a:r>
                <a:r>
                  <a:rPr lang="en-GB" dirty="0"/>
                  <a:t> </a:t>
                </a:r>
                <a:r>
                  <a:rPr lang="en-GB" dirty="0" smtClean="0"/>
                  <a:t>emission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smtClean="0"/>
                  <a:t> determines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r>
                  <a:rPr lang="en-GB" dirty="0" smtClean="0"/>
                  <a:t>adjust these to find a good fit</a:t>
                </a:r>
              </a:p>
              <a:p>
                <a:pPr marL="0" indent="0">
                  <a:buNone/>
                </a:pPr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799498"/>
                <a:ext cx="7886700" cy="4514215"/>
              </a:xfrm>
              <a:blipFill rotWithShape="0">
                <a:blip r:embed="rId3"/>
                <a:stretch>
                  <a:fillRect l="-1391" t="-21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53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EBTEL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cannot track each individual loop</a:t>
                </a:r>
              </a:p>
              <a:p>
                <a:r>
                  <a:rPr lang="en-GB" dirty="0"/>
                  <a:t>model one loop per pixel </a:t>
                </a:r>
              </a:p>
              <a:p>
                <a:pPr lvl="1"/>
                <a:r>
                  <a:rPr lang="en-GB" dirty="0" smtClean="0"/>
                  <a:t>independent</a:t>
                </a:r>
                <a:endParaRPr lang="en-GB" dirty="0"/>
              </a:p>
              <a:p>
                <a:r>
                  <a:rPr lang="en-GB" dirty="0"/>
                  <a:t>spatial average over all loops</a:t>
                </a:r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 smtClean="0"/>
                  <a:t> is the input</a:t>
                </a:r>
              </a:p>
              <a:p>
                <a:r>
                  <a:rPr lang="en-GB" dirty="0"/>
                  <a:t>i</a:t>
                </a:r>
                <a:r>
                  <a:rPr lang="en-GB" dirty="0" smtClean="0"/>
                  <a:t>nput an good approximation from observational data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36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900" dirty="0" smtClean="0"/>
              <a:t>The Flare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dirty="0" smtClean="0"/>
              <a:t>17</a:t>
            </a:r>
            <a:r>
              <a:rPr lang="en-GB" sz="2700" baseline="30000" dirty="0" smtClean="0"/>
              <a:t>th</a:t>
            </a:r>
            <a:r>
              <a:rPr lang="en-GB" sz="2700" dirty="0" smtClean="0"/>
              <a:t> </a:t>
            </a:r>
            <a:r>
              <a:rPr lang="en-GB" sz="2700" dirty="0" smtClean="0"/>
              <a:t>June 2012</a:t>
            </a:r>
            <a:br>
              <a:rPr lang="en-GB" sz="2700" dirty="0" smtClean="0"/>
            </a:br>
            <a:r>
              <a:rPr lang="en-GB" sz="2700" dirty="0" smtClean="0"/>
              <a:t>1700 – 1800 UTC</a:t>
            </a:r>
            <a:endParaRPr lang="en-GB" sz="4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9" y="2096588"/>
            <a:ext cx="4293561" cy="4293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096588"/>
            <a:ext cx="4293561" cy="42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900" dirty="0"/>
              <a:t>The Flare</a:t>
            </a:r>
            <a:r>
              <a:rPr lang="en-GB" sz="4900"/>
              <a:t/>
            </a:r>
            <a:br>
              <a:rPr lang="en-GB" sz="4900"/>
            </a:br>
            <a:r>
              <a:rPr lang="en-GB" sz="2700" smtClean="0"/>
              <a:t>17</a:t>
            </a:r>
            <a:r>
              <a:rPr lang="en-GB" sz="2700" baseline="30000" smtClean="0"/>
              <a:t>th</a:t>
            </a:r>
            <a:r>
              <a:rPr lang="en-GB" sz="2700" smtClean="0"/>
              <a:t> </a:t>
            </a:r>
            <a:r>
              <a:rPr lang="en-GB" sz="2700" dirty="0"/>
              <a:t>June 2012</a:t>
            </a:r>
            <a:br>
              <a:rPr lang="en-GB" sz="2700" dirty="0"/>
            </a:br>
            <a:r>
              <a:rPr lang="en-GB" sz="2700" dirty="0"/>
              <a:t>1700 – 1800 UTC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06" y="2019913"/>
            <a:ext cx="4392000" cy="43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" y="2019913"/>
            <a:ext cx="4392000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 Higher Resolution</a:t>
            </a:r>
            <a:endParaRPr lang="en-GB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18479" r="12105" b="18363"/>
          <a:stretch/>
        </p:blipFill>
        <p:spPr>
          <a:xfrm>
            <a:off x="667145" y="1772139"/>
            <a:ext cx="5448374" cy="4444294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615160">
            <a:off x="5131641" y="3158773"/>
            <a:ext cx="1718958" cy="4434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ft Arrow 6"/>
          <p:cNvSpPr/>
          <p:nvPr/>
        </p:nvSpPr>
        <p:spPr>
          <a:xfrm rot="21108863">
            <a:off x="3491498" y="3866829"/>
            <a:ext cx="3390115" cy="4434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876341" y="3233863"/>
            <a:ext cx="2076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Two different flares both with different loop lengths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1658</TotalTime>
  <Words>478</Words>
  <Application>Microsoft Office PowerPoint</Application>
  <PresentationFormat>On-screen Show (4:3)</PresentationFormat>
  <Paragraphs>134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Symbol</vt:lpstr>
      <vt:lpstr>Office Theme</vt:lpstr>
      <vt:lpstr>Inferring Energy Release in Solar Flares</vt:lpstr>
      <vt:lpstr>Outline</vt:lpstr>
      <vt:lpstr>Flares</vt:lpstr>
      <vt:lpstr>Basic EBTEL Model 0D Enthalpy Based Thermal Evolution of Loops</vt:lpstr>
      <vt:lpstr>EBTEL</vt:lpstr>
      <vt:lpstr>EBTEL</vt:lpstr>
      <vt:lpstr>The Flare 17th June 2012 1700 – 1800 UTC</vt:lpstr>
      <vt:lpstr>The Flare 17th June 2012 1700 – 1800 UTC</vt:lpstr>
      <vt:lpstr>At Higher Resolution</vt:lpstr>
      <vt:lpstr>Short vs. Long Loops</vt:lpstr>
      <vt:lpstr>EBTEL Output</vt:lpstr>
      <vt:lpstr>DEM Differential Emission Measure: ε=n^2  dV/dT</vt:lpstr>
      <vt:lpstr>Energy Released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Williams</dc:creator>
  <cp:lastModifiedBy>Ben Williams</cp:lastModifiedBy>
  <cp:revision>78</cp:revision>
  <dcterms:created xsi:type="dcterms:W3CDTF">2013-08-03T23:38:54Z</dcterms:created>
  <dcterms:modified xsi:type="dcterms:W3CDTF">2013-08-07T16:28:41Z</dcterms:modified>
</cp:coreProperties>
</file>