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71" r:id="rId4"/>
    <p:sldId id="264" r:id="rId5"/>
    <p:sldId id="268" r:id="rId6"/>
    <p:sldId id="257" r:id="rId7"/>
    <p:sldId id="263" r:id="rId8"/>
    <p:sldId id="262" r:id="rId9"/>
    <p:sldId id="258" r:id="rId10"/>
    <p:sldId id="269" r:id="rId11"/>
    <p:sldId id="259" r:id="rId12"/>
    <p:sldId id="260" r:id="rId13"/>
    <p:sldId id="261" r:id="rId14"/>
    <p:sldId id="265" r:id="rId15"/>
    <p:sldId id="266" r:id="rId16"/>
    <p:sldId id="267" r:id="rId17"/>
    <p:sldId id="270" r:id="rId18"/>
    <p:sldId id="274" r:id="rId19"/>
  </p:sldIdLst>
  <p:sldSz cx="9144000" cy="6858000" type="letter"/>
  <p:notesSz cx="7010400" cy="9296400"/>
  <p:defaultText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p:scale>
          <a:sx n="66" d="100"/>
          <a:sy n="66" d="100"/>
        </p:scale>
        <p:origin x="-636"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6" indent="0" algn="ctr">
              <a:buNone/>
              <a:defRPr>
                <a:solidFill>
                  <a:schemeClr val="tx1">
                    <a:tint val="75000"/>
                  </a:schemeClr>
                </a:solidFill>
              </a:defRPr>
            </a:lvl2pPr>
            <a:lvl3pPr marL="914293" indent="0" algn="ctr">
              <a:buNone/>
              <a:defRPr>
                <a:solidFill>
                  <a:schemeClr val="tx1">
                    <a:tint val="75000"/>
                  </a:schemeClr>
                </a:solidFill>
              </a:defRPr>
            </a:lvl3pPr>
            <a:lvl4pPr marL="1371440" indent="0" algn="ctr">
              <a:buNone/>
              <a:defRPr>
                <a:solidFill>
                  <a:schemeClr val="tx1">
                    <a:tint val="75000"/>
                  </a:schemeClr>
                </a:solidFill>
              </a:defRPr>
            </a:lvl4pPr>
            <a:lvl5pPr marL="1828586" indent="0" algn="ctr">
              <a:buNone/>
              <a:defRPr>
                <a:solidFill>
                  <a:schemeClr val="tx1">
                    <a:tint val="75000"/>
                  </a:schemeClr>
                </a:solidFill>
              </a:defRPr>
            </a:lvl5pPr>
            <a:lvl6pPr marL="2285733" indent="0" algn="ctr">
              <a:buNone/>
              <a:defRPr>
                <a:solidFill>
                  <a:schemeClr val="tx1">
                    <a:tint val="75000"/>
                  </a:schemeClr>
                </a:solidFill>
              </a:defRPr>
            </a:lvl6pPr>
            <a:lvl7pPr marL="2742879" indent="0" algn="ctr">
              <a:buNone/>
              <a:defRPr>
                <a:solidFill>
                  <a:schemeClr val="tx1">
                    <a:tint val="75000"/>
                  </a:schemeClr>
                </a:solidFill>
              </a:defRPr>
            </a:lvl7pPr>
            <a:lvl8pPr marL="3200026" indent="0" algn="ctr">
              <a:buNone/>
              <a:defRPr>
                <a:solidFill>
                  <a:schemeClr val="tx1">
                    <a:tint val="75000"/>
                  </a:schemeClr>
                </a:solidFill>
              </a:defRPr>
            </a:lvl8pPr>
            <a:lvl9pPr marL="365717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6C3BF9-E14C-4636-A95D-8A230035499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848081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C3BF9-E14C-4636-A95D-8A230035499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229299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C3BF9-E14C-4636-A95D-8A230035499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1920098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6C3BF9-E14C-4636-A95D-8A230035499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417446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46" indent="0">
              <a:buNone/>
              <a:defRPr sz="1800">
                <a:solidFill>
                  <a:schemeClr val="tx1">
                    <a:tint val="75000"/>
                  </a:schemeClr>
                </a:solidFill>
              </a:defRPr>
            </a:lvl2pPr>
            <a:lvl3pPr marL="914293" indent="0">
              <a:buNone/>
              <a:defRPr sz="1600">
                <a:solidFill>
                  <a:schemeClr val="tx1">
                    <a:tint val="75000"/>
                  </a:schemeClr>
                </a:solidFill>
              </a:defRPr>
            </a:lvl3pPr>
            <a:lvl4pPr marL="1371440" indent="0">
              <a:buNone/>
              <a:defRPr sz="1400">
                <a:solidFill>
                  <a:schemeClr val="tx1">
                    <a:tint val="75000"/>
                  </a:schemeClr>
                </a:solidFill>
              </a:defRPr>
            </a:lvl4pPr>
            <a:lvl5pPr marL="1828586" indent="0">
              <a:buNone/>
              <a:defRPr sz="1400">
                <a:solidFill>
                  <a:schemeClr val="tx1">
                    <a:tint val="75000"/>
                  </a:schemeClr>
                </a:solidFill>
              </a:defRPr>
            </a:lvl5pPr>
            <a:lvl6pPr marL="2285733" indent="0">
              <a:buNone/>
              <a:defRPr sz="1400">
                <a:solidFill>
                  <a:schemeClr val="tx1">
                    <a:tint val="75000"/>
                  </a:schemeClr>
                </a:solidFill>
              </a:defRPr>
            </a:lvl6pPr>
            <a:lvl7pPr marL="2742879" indent="0">
              <a:buNone/>
              <a:defRPr sz="1400">
                <a:solidFill>
                  <a:schemeClr val="tx1">
                    <a:tint val="75000"/>
                  </a:schemeClr>
                </a:solidFill>
              </a:defRPr>
            </a:lvl7pPr>
            <a:lvl8pPr marL="3200026" indent="0">
              <a:buNone/>
              <a:defRPr sz="1400">
                <a:solidFill>
                  <a:schemeClr val="tx1">
                    <a:tint val="75000"/>
                  </a:schemeClr>
                </a:solidFill>
              </a:defRPr>
            </a:lvl8pPr>
            <a:lvl9pPr marL="3657172"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6C3BF9-E14C-4636-A95D-8A230035499F}" type="datetimeFigureOut">
              <a:rPr lang="en-US" smtClean="0"/>
              <a:t>7/8/2013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1176702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6C3BF9-E14C-4636-A95D-8A230035499F}"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2925848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6C3BF9-E14C-4636-A95D-8A230035499F}" type="datetimeFigureOut">
              <a:rPr lang="en-US" smtClean="0"/>
              <a:t>7/8/2013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2682358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6C3BF9-E14C-4636-A95D-8A230035499F}" type="datetimeFigureOut">
              <a:rPr lang="en-US" smtClean="0"/>
              <a:t>7/8/2013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66430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C3BF9-E14C-4636-A95D-8A230035499F}" type="datetimeFigureOut">
              <a:rPr lang="en-US" smtClean="0"/>
              <a:t>7/8/2013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212496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C3BF9-E14C-4636-A95D-8A230035499F}"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22606774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C3BF9-E14C-4636-A95D-8A230035499F}" type="datetimeFigureOut">
              <a:rPr lang="en-US" smtClean="0"/>
              <a:t>7/8/2013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ECDF22E-F876-4D84-996E-ABAEF66C4A8B}" type="slidenum">
              <a:rPr lang="en-US" smtClean="0"/>
              <a:t>‹#›</a:t>
            </a:fld>
            <a:endParaRPr lang="en-US"/>
          </a:p>
        </p:txBody>
      </p:sp>
    </p:spTree>
    <p:extLst>
      <p:ext uri="{BB962C8B-B14F-4D97-AF65-F5344CB8AC3E}">
        <p14:creationId xmlns:p14="http://schemas.microsoft.com/office/powerpoint/2010/main" val="3209464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4" rIns="91429" bIns="45714"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4" rIns="91429" bIns="457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29" tIns="45714" rIns="91429" bIns="45714" rtlCol="0" anchor="ctr"/>
          <a:lstStyle>
            <a:lvl1pPr algn="l">
              <a:defRPr sz="1200">
                <a:solidFill>
                  <a:schemeClr val="tx1">
                    <a:tint val="75000"/>
                  </a:schemeClr>
                </a:solidFill>
              </a:defRPr>
            </a:lvl1pPr>
          </a:lstStyle>
          <a:p>
            <a:fld id="{0C6C3BF9-E14C-4636-A95D-8A230035499F}" type="datetimeFigureOut">
              <a:rPr lang="en-US" smtClean="0"/>
              <a:t>7/8/2013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29" tIns="45714" rIns="91429"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29" tIns="45714" rIns="91429" bIns="45714" rtlCol="0" anchor="ctr"/>
          <a:lstStyle>
            <a:lvl1pPr algn="r">
              <a:defRPr sz="1200">
                <a:solidFill>
                  <a:schemeClr val="tx1">
                    <a:tint val="75000"/>
                  </a:schemeClr>
                </a:solidFill>
              </a:defRPr>
            </a:lvl1pPr>
          </a:lstStyle>
          <a:p>
            <a:fld id="{9ECDF22E-F876-4D84-996E-ABAEF66C4A8B}" type="slidenum">
              <a:rPr lang="en-US" smtClean="0"/>
              <a:t>‹#›</a:t>
            </a:fld>
            <a:endParaRPr lang="en-US"/>
          </a:p>
        </p:txBody>
      </p:sp>
    </p:spTree>
    <p:extLst>
      <p:ext uri="{BB962C8B-B14F-4D97-AF65-F5344CB8AC3E}">
        <p14:creationId xmlns:p14="http://schemas.microsoft.com/office/powerpoint/2010/main" val="720380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3" rtl="0" eaLnBrk="1" latinLnBrk="0" hangingPunct="1">
        <a:spcBef>
          <a:spcPct val="0"/>
        </a:spcBef>
        <a:buNone/>
        <a:defRPr sz="4400" kern="1200">
          <a:solidFill>
            <a:schemeClr val="tx1"/>
          </a:solidFill>
          <a:latin typeface="+mj-lt"/>
          <a:ea typeface="+mj-ea"/>
          <a:cs typeface="+mj-cs"/>
        </a:defRPr>
      </a:lvl1pPr>
    </p:titleStyle>
    <p:bodyStyle>
      <a:lvl1pPr marL="342860" indent="-342860" algn="l" defTabSz="91429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3" indent="-285717" algn="l" defTabSz="91429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7" indent="-228573" algn="l" defTabSz="91429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1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30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53"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99"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46" indent="-228573" algn="l" defTabSz="91429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lmsal.com/" TargetMode="External"/><Relationship Id="rId7"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http://www.nasa.gov/" TargetMode="External"/><Relationship Id="rId4" Type="http://schemas.openxmlformats.org/officeDocument/2006/relationships/hyperlink" Target="http://vestige.lmsal.com/TRACE/"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jpg"/><Relationship Id="rId4" Type="http://schemas.openxmlformats.org/officeDocument/2006/relationships/image" Target="../media/image25.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8.jpg"/><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30.jpg"/><Relationship Id="rId4" Type="http://schemas.openxmlformats.org/officeDocument/2006/relationships/image" Target="../media/image29.wmf"/></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image" Target="../media/image17.png"/><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4.bin"/><Relationship Id="rId14" Type="http://schemas.openxmlformats.org/officeDocument/2006/relationships/image" Target="../media/image17.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9220200" cy="6915150"/>
          </a:xfrm>
          <a:prstGeom prst="rect">
            <a:avLst/>
          </a:prstGeom>
        </p:spPr>
      </p:pic>
      <p:sp>
        <p:nvSpPr>
          <p:cNvPr id="2" name="Title 1"/>
          <p:cNvSpPr>
            <a:spLocks noGrp="1"/>
          </p:cNvSpPr>
          <p:nvPr>
            <p:ph type="ctrTitle"/>
          </p:nvPr>
        </p:nvSpPr>
        <p:spPr>
          <a:xfrm>
            <a:off x="685800" y="2133601"/>
            <a:ext cx="7772400" cy="1470025"/>
          </a:xfrm>
        </p:spPr>
        <p:txBody>
          <a:bodyPr>
            <a:normAutofit fontScale="90000"/>
          </a:bodyPr>
          <a:lstStyle/>
          <a:p>
            <a:r>
              <a:rPr lang="en-US" dirty="0">
                <a:solidFill>
                  <a:schemeClr val="bg1"/>
                </a:solidFill>
              </a:rPr>
              <a:t>The effects of canopy expansion on </a:t>
            </a:r>
            <a:r>
              <a:rPr lang="en-US" dirty="0" err="1">
                <a:solidFill>
                  <a:schemeClr val="bg1"/>
                </a:solidFill>
              </a:rPr>
              <a:t>chromospheric</a:t>
            </a:r>
            <a:r>
              <a:rPr lang="en-US" dirty="0">
                <a:solidFill>
                  <a:schemeClr val="bg1"/>
                </a:solidFill>
              </a:rPr>
              <a:t> evaporation driven by thermal conductions fronts</a:t>
            </a:r>
          </a:p>
        </p:txBody>
      </p:sp>
      <p:sp>
        <p:nvSpPr>
          <p:cNvPr id="3" name="Subtitle 2"/>
          <p:cNvSpPr>
            <a:spLocks noGrp="1"/>
          </p:cNvSpPr>
          <p:nvPr>
            <p:ph type="subTitle" idx="1"/>
          </p:nvPr>
        </p:nvSpPr>
        <p:spPr>
          <a:xfrm>
            <a:off x="76200" y="3886200"/>
            <a:ext cx="8991600" cy="1752600"/>
          </a:xfrm>
        </p:spPr>
        <p:txBody>
          <a:bodyPr/>
          <a:lstStyle/>
          <a:p>
            <a:r>
              <a:rPr lang="en-US" dirty="0" smtClean="0">
                <a:solidFill>
                  <a:schemeClr val="bg1">
                    <a:lumMod val="95000"/>
                  </a:schemeClr>
                </a:solidFill>
              </a:rPr>
              <a:t>Authors: F. </a:t>
            </a:r>
            <a:r>
              <a:rPr lang="en-US" dirty="0" err="1" smtClean="0">
                <a:solidFill>
                  <a:schemeClr val="bg1">
                    <a:lumMod val="95000"/>
                  </a:schemeClr>
                </a:solidFill>
              </a:rPr>
              <a:t>Rozpedek</a:t>
            </a:r>
            <a:r>
              <a:rPr lang="en-US" dirty="0" smtClean="0">
                <a:solidFill>
                  <a:schemeClr val="bg1">
                    <a:lumMod val="95000"/>
                  </a:schemeClr>
                </a:solidFill>
              </a:rPr>
              <a:t>, S</a:t>
            </a:r>
            <a:r>
              <a:rPr lang="en-US" dirty="0">
                <a:solidFill>
                  <a:schemeClr val="bg1">
                    <a:lumMod val="95000"/>
                  </a:schemeClr>
                </a:solidFill>
              </a:rPr>
              <a:t>. R. Brannon, D. W. </a:t>
            </a:r>
            <a:r>
              <a:rPr lang="en-US" dirty="0" err="1">
                <a:solidFill>
                  <a:schemeClr val="bg1">
                    <a:lumMod val="95000"/>
                  </a:schemeClr>
                </a:solidFill>
              </a:rPr>
              <a:t>Longcope</a:t>
            </a:r>
            <a:endParaRPr lang="en-US" dirty="0">
              <a:solidFill>
                <a:schemeClr val="bg1">
                  <a:lumMod val="95000"/>
                </a:schemeClr>
              </a:solidFill>
            </a:endParaRPr>
          </a:p>
        </p:txBody>
      </p:sp>
      <p:sp>
        <p:nvSpPr>
          <p:cNvPr id="4" name="TextBox 3"/>
          <p:cNvSpPr txBox="1"/>
          <p:nvPr/>
        </p:nvSpPr>
        <p:spPr>
          <a:xfrm>
            <a:off x="800100" y="6141713"/>
            <a:ext cx="7543800" cy="369332"/>
          </a:xfrm>
          <a:prstGeom prst="rect">
            <a:avLst/>
          </a:prstGeom>
          <a:noFill/>
        </p:spPr>
        <p:txBody>
          <a:bodyPr wrap="square" lIns="91429" tIns="45714" rIns="91429" bIns="45714" rtlCol="0">
            <a:spAutoFit/>
          </a:bodyPr>
          <a:lstStyle/>
          <a:p>
            <a:pPr algn="ctr"/>
            <a:r>
              <a:rPr lang="en-US" b="1" dirty="0">
                <a:solidFill>
                  <a:schemeClr val="bg1"/>
                </a:solidFill>
              </a:rPr>
              <a:t>Credit: </a:t>
            </a:r>
            <a:r>
              <a:rPr lang="en-US" dirty="0">
                <a:solidFill>
                  <a:schemeClr val="bg1"/>
                </a:solidFill>
              </a:rPr>
              <a:t>M. </a:t>
            </a:r>
            <a:r>
              <a:rPr lang="en-US" dirty="0" err="1">
                <a:solidFill>
                  <a:schemeClr val="bg1"/>
                </a:solidFill>
              </a:rPr>
              <a:t>Aschwanden</a:t>
            </a:r>
            <a:r>
              <a:rPr lang="en-US" dirty="0">
                <a:solidFill>
                  <a:schemeClr val="bg1"/>
                </a:solidFill>
              </a:rPr>
              <a:t> et al. (</a:t>
            </a:r>
            <a:r>
              <a:rPr lang="en-US" dirty="0">
                <a:solidFill>
                  <a:schemeClr val="bg1"/>
                </a:solidFill>
                <a:hlinkClick r:id="rId3"/>
              </a:rPr>
              <a:t>LMSAL</a:t>
            </a:r>
            <a:r>
              <a:rPr lang="en-US" dirty="0">
                <a:solidFill>
                  <a:schemeClr val="bg1"/>
                </a:solidFill>
              </a:rPr>
              <a:t>), </a:t>
            </a:r>
            <a:r>
              <a:rPr lang="en-US" dirty="0">
                <a:solidFill>
                  <a:schemeClr val="bg1"/>
                </a:solidFill>
                <a:hlinkClick r:id="rId4"/>
              </a:rPr>
              <a:t>TRACE</a:t>
            </a:r>
            <a:r>
              <a:rPr lang="en-US" dirty="0">
                <a:solidFill>
                  <a:schemeClr val="bg1"/>
                </a:solidFill>
              </a:rPr>
              <a:t>, </a:t>
            </a:r>
            <a:r>
              <a:rPr lang="en-US" dirty="0">
                <a:solidFill>
                  <a:schemeClr val="bg1"/>
                </a:solidFill>
                <a:hlinkClick r:id="rId5"/>
              </a:rPr>
              <a:t>NASA</a:t>
            </a:r>
            <a:endParaRPr lang="en-US" dirty="0">
              <a:solidFill>
                <a:schemeClr val="bg1"/>
              </a:solidFil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85140"/>
            <a:ext cx="1494098" cy="1060913"/>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51167" y="-85140"/>
            <a:ext cx="1292834" cy="1798320"/>
          </a:xfrm>
          <a:prstGeom prst="rect">
            <a:avLst/>
          </a:prstGeom>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21366" y="5501953"/>
            <a:ext cx="1022635" cy="1371600"/>
          </a:xfrm>
          <a:prstGeom prst="rect">
            <a:avLst/>
          </a:prstGeom>
        </p:spPr>
      </p:pic>
    </p:spTree>
    <p:extLst>
      <p:ext uri="{BB962C8B-B14F-4D97-AF65-F5344CB8AC3E}">
        <p14:creationId xmlns:p14="http://schemas.microsoft.com/office/powerpoint/2010/main" val="6621662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Velocity Reversal Point</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5800" y="2590800"/>
            <a:ext cx="4477262" cy="40962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30" y="762000"/>
            <a:ext cx="4491318" cy="4491318"/>
          </a:xfrm>
          <a:prstGeom prst="rect">
            <a:avLst/>
          </a:prstGeom>
        </p:spPr>
      </p:pic>
      <p:sp>
        <p:nvSpPr>
          <p:cNvPr id="6" name="TextBox 5"/>
          <p:cNvSpPr txBox="1"/>
          <p:nvPr/>
        </p:nvSpPr>
        <p:spPr>
          <a:xfrm>
            <a:off x="304801" y="5253318"/>
            <a:ext cx="4204448" cy="1477328"/>
          </a:xfrm>
          <a:prstGeom prst="rect">
            <a:avLst/>
          </a:prstGeom>
          <a:noFill/>
        </p:spPr>
        <p:txBody>
          <a:bodyPr wrap="square" lIns="91429" tIns="45714" rIns="91429" bIns="45714" rtlCol="0">
            <a:spAutoFit/>
          </a:bodyPr>
          <a:lstStyle/>
          <a:p>
            <a:pPr algn="just"/>
            <a:r>
              <a:rPr lang="en-US" dirty="0" smtClean="0"/>
              <a:t>Above: Fluid Velocity </a:t>
            </a:r>
            <a:r>
              <a:rPr lang="en-US" dirty="0" err="1" smtClean="0"/>
              <a:t>vs</a:t>
            </a:r>
            <a:r>
              <a:rPr lang="en-US" dirty="0" smtClean="0"/>
              <a:t> Temperature in a uniform tube plotted for different time frames. Note that VRP tends to move down in T during early development of the evaporation.</a:t>
            </a:r>
            <a:endParaRPr lang="en-US" dirty="0"/>
          </a:p>
        </p:txBody>
      </p:sp>
      <mc:AlternateContent xmlns:mc="http://schemas.openxmlformats.org/markup-compatibility/2006" xmlns:a14="http://schemas.microsoft.com/office/drawing/2010/main">
        <mc:Choice Requires="a14">
          <p:sp>
            <p:nvSpPr>
              <p:cNvPr id="7" name="TextBox 6"/>
              <p:cNvSpPr txBox="1"/>
              <p:nvPr/>
            </p:nvSpPr>
            <p:spPr>
              <a:xfrm>
                <a:off x="4509249" y="667871"/>
                <a:ext cx="4329952" cy="2031325"/>
              </a:xfrm>
              <a:prstGeom prst="rect">
                <a:avLst/>
              </a:prstGeom>
              <a:noFill/>
            </p:spPr>
            <p:txBody>
              <a:bodyPr wrap="square" lIns="91429" tIns="45714" rIns="91429" bIns="45714" rtlCol="0">
                <a:spAutoFit/>
              </a:bodyPr>
              <a:lstStyle/>
              <a:p>
                <a:pPr algn="just"/>
                <a:r>
                  <a:rPr lang="en-US" dirty="0" smtClean="0"/>
                  <a:t>Velocity </a:t>
                </a:r>
                <a:r>
                  <a:rPr lang="en-US" dirty="0"/>
                  <a:t>Reversal </a:t>
                </a:r>
                <a:r>
                  <a:rPr lang="en-US" dirty="0" smtClean="0"/>
                  <a:t>Point (VRP) </a:t>
                </a:r>
                <a:r>
                  <a:rPr lang="en-US" dirty="0"/>
                  <a:t>occurs on the border </a:t>
                </a:r>
                <a:r>
                  <a:rPr lang="en-US" dirty="0" smtClean="0"/>
                  <a:t>of where the condensation region </a:t>
                </a:r>
                <a14:m>
                  <m:oMath xmlns:m="http://schemas.openxmlformats.org/officeDocument/2006/math">
                    <m:r>
                      <a:rPr lang="en-US" i="1" dirty="0" smtClean="0">
                        <a:latin typeface="Cambria Math"/>
                      </a:rPr>
                      <m:t>(</m:t>
                    </m:r>
                    <m:r>
                      <a:rPr lang="en-US" i="1" dirty="0" smtClean="0">
                        <a:latin typeface="Cambria Math"/>
                      </a:rPr>
                      <m:t>𝑢</m:t>
                    </m:r>
                    <m:r>
                      <a:rPr lang="en-US" i="1" dirty="0" smtClean="0">
                        <a:latin typeface="Cambria Math"/>
                      </a:rPr>
                      <m:t>&lt;0) </m:t>
                    </m:r>
                  </m:oMath>
                </a14:m>
                <a:r>
                  <a:rPr lang="en-US" dirty="0" smtClean="0"/>
                  <a:t>turns into the </a:t>
                </a:r>
                <a:r>
                  <a:rPr lang="en-US" dirty="0"/>
                  <a:t>evaporation </a:t>
                </a:r>
                <a:r>
                  <a:rPr lang="en-US" dirty="0" smtClean="0"/>
                  <a:t>region </a:t>
                </a:r>
                <a14:m>
                  <m:oMath xmlns:m="http://schemas.openxmlformats.org/officeDocument/2006/math">
                    <m:r>
                      <a:rPr lang="en-US" i="1" dirty="0" smtClean="0">
                        <a:latin typeface="Cambria Math"/>
                      </a:rPr>
                      <m:t>(</m:t>
                    </m:r>
                    <m:r>
                      <a:rPr lang="en-US" i="1" dirty="0" smtClean="0">
                        <a:latin typeface="Cambria Math"/>
                      </a:rPr>
                      <m:t>𝑢</m:t>
                    </m:r>
                    <m:r>
                      <a:rPr lang="en-US" i="1" dirty="0" smtClean="0">
                        <a:latin typeface="Cambria Math"/>
                      </a:rPr>
                      <m:t>&gt;0).</m:t>
                    </m:r>
                  </m:oMath>
                </a14:m>
                <a:endParaRPr lang="en-US" dirty="0" smtClean="0"/>
              </a:p>
              <a:p>
                <a:pPr algn="just"/>
                <a:r>
                  <a:rPr lang="en-US" dirty="0" smtClean="0"/>
                  <a:t>Below: An example graph of fluid velocity </a:t>
                </a:r>
                <a:r>
                  <a:rPr lang="en-US" dirty="0" err="1" smtClean="0"/>
                  <a:t>vs</a:t>
                </a:r>
                <a:r>
                  <a:rPr lang="en-US" dirty="0" smtClean="0"/>
                  <a:t> </a:t>
                </a:r>
                <a14:m>
                  <m:oMath xmlns:m="http://schemas.openxmlformats.org/officeDocument/2006/math">
                    <m:func>
                      <m:funcPr>
                        <m:ctrlPr>
                          <a:rPr lang="en-US" i="1">
                            <a:latin typeface="Cambria Math"/>
                          </a:rPr>
                        </m:ctrlPr>
                      </m:funcPr>
                      <m:fName>
                        <m:sSub>
                          <m:sSubPr>
                            <m:ctrlPr>
                              <a:rPr lang="en-US" i="1">
                                <a:latin typeface="Cambria Math"/>
                              </a:rPr>
                            </m:ctrlPr>
                          </m:sSubPr>
                          <m:e>
                            <m:r>
                              <m:rPr>
                                <m:sty m:val="p"/>
                              </m:rPr>
                              <a:rPr lang="en-US">
                                <a:latin typeface="Cambria Math"/>
                              </a:rPr>
                              <m:t>log</m:t>
                            </m:r>
                          </m:e>
                          <m:sub>
                            <m:r>
                              <a:rPr lang="en-US" i="1">
                                <a:latin typeface="Cambria Math"/>
                              </a:rPr>
                              <m:t>10</m:t>
                            </m:r>
                          </m:sub>
                        </m:sSub>
                      </m:fName>
                      <m:e>
                        <m:r>
                          <a:rPr lang="en-US" i="1">
                            <a:latin typeface="Cambria Math"/>
                          </a:rPr>
                          <m:t>𝑇</m:t>
                        </m:r>
                      </m:e>
                    </m:func>
                  </m:oMath>
                </a14:m>
                <a:r>
                  <a:rPr lang="en-US" dirty="0" smtClean="0"/>
                  <a:t> with VRP and the slope at VRP clearly marked.</a:t>
                </a:r>
              </a:p>
            </p:txBody>
          </p:sp>
        </mc:Choice>
        <mc:Fallback xmlns="">
          <p:sp>
            <p:nvSpPr>
              <p:cNvPr id="7" name="TextBox 6"/>
              <p:cNvSpPr txBox="1">
                <a:spLocks noRot="1" noChangeAspect="1" noMove="1" noResize="1" noEditPoints="1" noAdjustHandles="1" noChangeArrowheads="1" noChangeShapeType="1" noTextEdit="1"/>
              </p:cNvSpPr>
              <p:nvPr/>
            </p:nvSpPr>
            <p:spPr>
              <a:xfrm>
                <a:off x="4509248" y="667871"/>
                <a:ext cx="4329952" cy="2031325"/>
              </a:xfrm>
              <a:prstGeom prst="rect">
                <a:avLst/>
              </a:prstGeom>
              <a:blipFill rotWithShape="1">
                <a:blip r:embed="rId4"/>
                <a:stretch>
                  <a:fillRect l="-1268" t="-1502" r="-1127" b="-3904"/>
                </a:stretch>
              </a:blipFill>
            </p:spPr>
            <p:txBody>
              <a:bodyPr/>
              <a:lstStyle/>
              <a:p>
                <a:r>
                  <a:rPr lang="en-US">
                    <a:noFill/>
                  </a:rPr>
                  <a:t> </a:t>
                </a:r>
              </a:p>
            </p:txBody>
          </p:sp>
        </mc:Fallback>
      </mc:AlternateContent>
      <p:cxnSp>
        <p:nvCxnSpPr>
          <p:cNvPr id="11" name="Straight Arrow Connector 10"/>
          <p:cNvCxnSpPr/>
          <p:nvPr/>
        </p:nvCxnSpPr>
        <p:spPr>
          <a:xfrm flipH="1" flipV="1">
            <a:off x="7162800" y="4191000"/>
            <a:ext cx="5334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518722" y="4495801"/>
            <a:ext cx="990600" cy="646331"/>
          </a:xfrm>
          <a:prstGeom prst="rect">
            <a:avLst/>
          </a:prstGeom>
          <a:noFill/>
        </p:spPr>
        <p:txBody>
          <a:bodyPr wrap="square" lIns="91429" tIns="45714" rIns="91429" bIns="45714">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VRP</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2103730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Velocity Reversal Point</a:t>
            </a:r>
            <a:endParaRPr lang="en-US"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482" y="609600"/>
            <a:ext cx="6557682" cy="3429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28900" y="3836667"/>
            <a:ext cx="6515101" cy="2895600"/>
          </a:xfrm>
        </p:spPr>
      </p:pic>
      <mc:AlternateContent xmlns:mc="http://schemas.openxmlformats.org/markup-compatibility/2006" xmlns:a14="http://schemas.microsoft.com/office/drawing/2010/main">
        <mc:Choice Requires="a14">
          <p:sp>
            <p:nvSpPr>
              <p:cNvPr id="7" name="TextBox 6"/>
              <p:cNvSpPr txBox="1"/>
              <p:nvPr/>
            </p:nvSpPr>
            <p:spPr>
              <a:xfrm>
                <a:off x="6324600" y="990601"/>
                <a:ext cx="2819400" cy="2585323"/>
              </a:xfrm>
              <a:prstGeom prst="rect">
                <a:avLst/>
              </a:prstGeom>
              <a:noFill/>
            </p:spPr>
            <p:txBody>
              <a:bodyPr wrap="square" lIns="91429" tIns="45714" rIns="91429" bIns="45714" rtlCol="0">
                <a:spAutoFit/>
              </a:bodyPr>
              <a:lstStyle/>
              <a:p>
                <a:pPr algn="just"/>
                <a:r>
                  <a:rPr lang="en-US" dirty="0" smtClean="0"/>
                  <a:t>On the left:  Temperature at the Velocity Reversal Point as a function of time for the area profile with the nozzle placed at 0.25. Note that there is a local minimum of  </a:t>
                </a:r>
                <a14:m>
                  <m:oMath xmlns:m="http://schemas.openxmlformats.org/officeDocument/2006/math">
                    <m:r>
                      <a:rPr lang="en-US" b="0" i="1" smtClean="0">
                        <a:latin typeface="Cambria Math"/>
                      </a:rPr>
                      <m:t>𝑇</m:t>
                    </m:r>
                    <m:r>
                      <a:rPr lang="en-US" b="0" i="1" smtClean="0">
                        <a:latin typeface="Cambria Math"/>
                      </a:rPr>
                      <m:t>(</m:t>
                    </m:r>
                    <m:r>
                      <a:rPr lang="en-US" b="0" i="1" smtClean="0">
                        <a:latin typeface="Cambria Math"/>
                      </a:rPr>
                      <m:t>𝑢</m:t>
                    </m:r>
                    <m:r>
                      <a:rPr lang="en-US" b="0" i="1" smtClean="0">
                        <a:latin typeface="Cambria Math"/>
                      </a:rPr>
                      <m:t>=0)</m:t>
                    </m:r>
                  </m:oMath>
                </a14:m>
                <a:r>
                  <a:rPr lang="en-US" dirty="0" smtClean="0"/>
                  <a:t> between Frames 130 and 150. We will call that time t</a:t>
                </a:r>
                <a:r>
                  <a:rPr lang="en-US" baseline="-25000" dirty="0" smtClean="0"/>
                  <a:t>0</a:t>
                </a:r>
                <a:r>
                  <a:rPr lang="en-US" dirty="0" smtClean="0"/>
                  <a:t>.</a:t>
                </a:r>
                <a:endParaRPr lang="en-US" dirty="0"/>
              </a:p>
            </p:txBody>
          </p:sp>
        </mc:Choice>
        <mc:Fallback xmlns="">
          <p:sp>
            <p:nvSpPr>
              <p:cNvPr id="7" name="TextBox 6"/>
              <p:cNvSpPr txBox="1">
                <a:spLocks noRot="1" noChangeAspect="1" noMove="1" noResize="1" noEditPoints="1" noAdjustHandles="1" noChangeArrowheads="1" noChangeShapeType="1" noTextEdit="1"/>
              </p:cNvSpPr>
              <p:nvPr/>
            </p:nvSpPr>
            <p:spPr>
              <a:xfrm>
                <a:off x="6324600" y="990600"/>
                <a:ext cx="2819400" cy="2585323"/>
              </a:xfrm>
              <a:prstGeom prst="rect">
                <a:avLst/>
              </a:prstGeom>
              <a:blipFill rotWithShape="1">
                <a:blip r:embed="rId4"/>
                <a:stretch>
                  <a:fillRect l="-1948" t="-1179" r="-1732" b="-2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93390" y="4038601"/>
                <a:ext cx="2750127" cy="2308324"/>
              </a:xfrm>
              <a:prstGeom prst="rect">
                <a:avLst/>
              </a:prstGeom>
              <a:noFill/>
            </p:spPr>
            <p:txBody>
              <a:bodyPr wrap="square" lIns="91429" tIns="45714" rIns="91429" bIns="45714" rtlCol="0">
                <a:spAutoFit/>
              </a:bodyPr>
              <a:lstStyle/>
              <a:p>
                <a:pPr algn="just"/>
                <a:r>
                  <a:rPr lang="en-US" dirty="0" smtClean="0"/>
                  <a:t>On the right: Slope of velocity versus </a:t>
                </a:r>
                <a14:m>
                  <m:oMath xmlns:m="http://schemas.openxmlformats.org/officeDocument/2006/math">
                    <m:func>
                      <m:funcPr>
                        <m:ctrlPr>
                          <a:rPr lang="en-US" i="1">
                            <a:latin typeface="Cambria Math"/>
                          </a:rPr>
                        </m:ctrlPr>
                      </m:funcPr>
                      <m:fName>
                        <m:sSub>
                          <m:sSubPr>
                            <m:ctrlPr>
                              <a:rPr lang="en-US" i="1">
                                <a:latin typeface="Cambria Math"/>
                              </a:rPr>
                            </m:ctrlPr>
                          </m:sSubPr>
                          <m:e>
                            <m:r>
                              <m:rPr>
                                <m:sty m:val="p"/>
                              </m:rPr>
                              <a:rPr lang="en-US">
                                <a:latin typeface="Cambria Math"/>
                              </a:rPr>
                              <m:t>log</m:t>
                            </m:r>
                          </m:e>
                          <m:sub>
                            <m:r>
                              <a:rPr lang="en-US" i="1">
                                <a:latin typeface="Cambria Math"/>
                              </a:rPr>
                              <m:t>10</m:t>
                            </m:r>
                          </m:sub>
                        </m:sSub>
                      </m:fName>
                      <m:e>
                        <m:r>
                          <a:rPr lang="en-US" i="1">
                            <a:latin typeface="Cambria Math"/>
                          </a:rPr>
                          <m:t>𝑇</m:t>
                        </m:r>
                      </m:e>
                    </m:func>
                  </m:oMath>
                </a14:m>
                <a:r>
                  <a:rPr lang="en-US" dirty="0" smtClean="0"/>
                  <a:t> graph at the Velocity Reversal Point plotted as a function of time for the area profile with the nozzle placed at 0.25.</a:t>
                </a:r>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293390" y="4038600"/>
                <a:ext cx="2750127" cy="2308324"/>
              </a:xfrm>
              <a:prstGeom prst="rect">
                <a:avLst/>
              </a:prstGeom>
              <a:blipFill rotWithShape="1">
                <a:blip r:embed="rId5"/>
                <a:stretch>
                  <a:fillRect l="-1774" t="-1323" r="-1996"/>
                </a:stretch>
              </a:blipFill>
            </p:spPr>
            <p:txBody>
              <a:bodyPr/>
              <a:lstStyle/>
              <a:p>
                <a:r>
                  <a:rPr lang="en-US">
                    <a:noFill/>
                  </a:rPr>
                  <a:t> </a:t>
                </a:r>
              </a:p>
            </p:txBody>
          </p:sp>
        </mc:Fallback>
      </mc:AlternateContent>
      <p:sp>
        <p:nvSpPr>
          <p:cNvPr id="3" name="Multiply 2"/>
          <p:cNvSpPr/>
          <p:nvPr/>
        </p:nvSpPr>
        <p:spPr>
          <a:xfrm>
            <a:off x="2667001" y="1506071"/>
            <a:ext cx="224117"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9" name="Multiply 8"/>
          <p:cNvSpPr/>
          <p:nvPr/>
        </p:nvSpPr>
        <p:spPr>
          <a:xfrm>
            <a:off x="5334001" y="4495800"/>
            <a:ext cx="224117" cy="304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Tree>
    <p:extLst>
      <p:ext uri="{BB962C8B-B14F-4D97-AF65-F5344CB8AC3E}">
        <p14:creationId xmlns:p14="http://schemas.microsoft.com/office/powerpoint/2010/main" val="2175641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Velocity Reversal Point</a:t>
            </a:r>
            <a:endParaRPr lang="en-US" sz="4000" dirty="0"/>
          </a:p>
        </p:txBody>
      </p:sp>
      <p:sp>
        <p:nvSpPr>
          <p:cNvPr id="8" name="TextBox 7"/>
          <p:cNvSpPr txBox="1"/>
          <p:nvPr/>
        </p:nvSpPr>
        <p:spPr>
          <a:xfrm>
            <a:off x="76200" y="762001"/>
            <a:ext cx="4724400" cy="2308324"/>
          </a:xfrm>
          <a:prstGeom prst="rect">
            <a:avLst/>
          </a:prstGeom>
          <a:noFill/>
        </p:spPr>
        <p:txBody>
          <a:bodyPr wrap="square" lIns="91429" tIns="45714" rIns="91429" bIns="45714" rtlCol="0">
            <a:spAutoFit/>
          </a:bodyPr>
          <a:lstStyle/>
          <a:p>
            <a:pPr algn="just"/>
            <a:r>
              <a:rPr lang="en-US" dirty="0" smtClean="0"/>
              <a:t>One can also find the time t</a:t>
            </a:r>
            <a:r>
              <a:rPr lang="en-US" baseline="-25000" dirty="0"/>
              <a:t>0</a:t>
            </a:r>
            <a:r>
              <a:rPr lang="en-US" dirty="0" smtClean="0"/>
              <a:t> for which the temperature at the Velocity Reversal Point is locally at its minimum (as marked on the previous slide). We choose the minimum lying in the time interval for which the temperature doesn’t change rapidly with time, as that interval corresponds to what happens after the evaporation has already started. </a:t>
            </a:r>
            <a:endParaRPr lang="en-US" dirty="0"/>
          </a:p>
        </p:txBody>
      </p:sp>
      <mc:AlternateContent xmlns:mc="http://schemas.openxmlformats.org/markup-compatibility/2006" xmlns:a14="http://schemas.microsoft.com/office/drawing/2010/main">
        <mc:Choice Requires="a14">
          <p:sp>
            <p:nvSpPr>
              <p:cNvPr id="9" name="TextBox 8"/>
              <p:cNvSpPr txBox="1"/>
              <p:nvPr/>
            </p:nvSpPr>
            <p:spPr>
              <a:xfrm>
                <a:off x="4800600" y="4223267"/>
                <a:ext cx="4114800" cy="2308324"/>
              </a:xfrm>
              <a:prstGeom prst="rect">
                <a:avLst/>
              </a:prstGeom>
              <a:noFill/>
            </p:spPr>
            <p:txBody>
              <a:bodyPr wrap="square" lIns="91429" tIns="45714" rIns="91429" bIns="45714" rtlCol="0">
                <a:spAutoFit/>
              </a:bodyPr>
              <a:lstStyle/>
              <a:p>
                <a:pPr algn="just"/>
                <a:r>
                  <a:rPr lang="en-US" dirty="0" smtClean="0"/>
                  <a:t>Then this minimum temperature and the </a:t>
                </a:r>
                <a:r>
                  <a:rPr lang="en-US" dirty="0"/>
                  <a:t>s</a:t>
                </a:r>
                <a:r>
                  <a:rPr lang="en-US" dirty="0" smtClean="0"/>
                  <a:t>lope on the velocity versus </a:t>
                </a:r>
                <a14:m>
                  <m:oMath xmlns:m="http://schemas.openxmlformats.org/officeDocument/2006/math">
                    <m:func>
                      <m:funcPr>
                        <m:ctrlPr>
                          <a:rPr lang="en-US" i="1">
                            <a:latin typeface="Cambria Math"/>
                          </a:rPr>
                        </m:ctrlPr>
                      </m:funcPr>
                      <m:fName>
                        <m:sSub>
                          <m:sSubPr>
                            <m:ctrlPr>
                              <a:rPr lang="en-US" i="1">
                                <a:latin typeface="Cambria Math"/>
                              </a:rPr>
                            </m:ctrlPr>
                          </m:sSubPr>
                          <m:e>
                            <m:r>
                              <m:rPr>
                                <m:sty m:val="p"/>
                              </m:rPr>
                              <a:rPr lang="en-US">
                                <a:latin typeface="Cambria Math"/>
                              </a:rPr>
                              <m:t>log</m:t>
                            </m:r>
                          </m:e>
                          <m:sub>
                            <m:r>
                              <a:rPr lang="en-US" i="1">
                                <a:latin typeface="Cambria Math"/>
                              </a:rPr>
                              <m:t>10</m:t>
                            </m:r>
                          </m:sub>
                        </m:sSub>
                      </m:fName>
                      <m:e>
                        <m:r>
                          <a:rPr lang="en-US" i="1">
                            <a:latin typeface="Cambria Math"/>
                          </a:rPr>
                          <m:t>𝑇</m:t>
                        </m:r>
                      </m:e>
                    </m:func>
                  </m:oMath>
                </a14:m>
                <a:r>
                  <a:rPr lang="en-US" dirty="0" smtClean="0"/>
                  <a:t> graph at the Velocity Reversal Point at that time t</a:t>
                </a:r>
                <a:r>
                  <a:rPr lang="en-US" baseline="-25000" dirty="0" smtClean="0"/>
                  <a:t>0</a:t>
                </a:r>
                <a:r>
                  <a:rPr lang="en-US" dirty="0" smtClean="0"/>
                  <a:t> are plotted as a function of the nozzle location. This temperature dependence is shown on the plot above and the corresponding derivative on the graph on the left.</a:t>
                </a:r>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800600" y="4223266"/>
                <a:ext cx="4114800" cy="2308324"/>
              </a:xfrm>
              <a:prstGeom prst="rect">
                <a:avLst/>
              </a:prstGeom>
              <a:blipFill rotWithShape="1">
                <a:blip r:embed="rId2"/>
                <a:stretch>
                  <a:fillRect l="-1333" t="-1323" r="-1185" b="-3439"/>
                </a:stretch>
              </a:blipFill>
            </p:spPr>
            <p:txBody>
              <a:bodyPr/>
              <a:lstStyle/>
              <a:p>
                <a:r>
                  <a:rPr lang="en-US">
                    <a:noFill/>
                  </a:rPr>
                  <a:t> </a:t>
                </a:r>
              </a:p>
            </p:txBody>
          </p:sp>
        </mc:Fallback>
      </mc:AlternateContent>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46277" y="682207"/>
            <a:ext cx="3823447" cy="3532094"/>
          </a:xfrm>
        </p:spPr>
      </p:pic>
      <p:pic>
        <p:nvPicPr>
          <p:cNvPr id="10" name="Content Placeholder 9"/>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90500" y="3070325"/>
            <a:ext cx="3787676" cy="3787676"/>
          </a:xfrm>
        </p:spPr>
      </p:pic>
    </p:spTree>
    <p:extLst>
      <p:ext uri="{BB962C8B-B14F-4D97-AF65-F5344CB8AC3E}">
        <p14:creationId xmlns:p14="http://schemas.microsoft.com/office/powerpoint/2010/main" val="3446358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t>Velocity Reversal Point</a:t>
            </a:r>
            <a:endParaRPr lang="en-US" sz="4000" dirty="0"/>
          </a:p>
        </p:txBody>
      </p:sp>
      <p:sp>
        <p:nvSpPr>
          <p:cNvPr id="6" name="TextBox 5"/>
          <p:cNvSpPr txBox="1"/>
          <p:nvPr/>
        </p:nvSpPr>
        <p:spPr>
          <a:xfrm>
            <a:off x="609600" y="6400800"/>
            <a:ext cx="7924800" cy="369332"/>
          </a:xfrm>
          <a:prstGeom prst="rect">
            <a:avLst/>
          </a:prstGeom>
          <a:noFill/>
        </p:spPr>
        <p:txBody>
          <a:bodyPr wrap="square" lIns="91429" tIns="45714" rIns="91429" bIns="45714" rtlCol="0">
            <a:spAutoFit/>
          </a:bodyPr>
          <a:lstStyle/>
          <a:p>
            <a:pPr algn="ctr"/>
            <a:r>
              <a:rPr lang="en-US" dirty="0" smtClean="0"/>
              <a:t>Above: time t</a:t>
            </a:r>
            <a:r>
              <a:rPr lang="en-US" baseline="-25000" dirty="0" smtClean="0"/>
              <a:t>0 </a:t>
            </a:r>
            <a:r>
              <a:rPr lang="en-US" dirty="0" smtClean="0"/>
              <a:t>as a function of the position of the nozzle.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3000" y="815182"/>
            <a:ext cx="6858000" cy="5310981"/>
          </a:xfrm>
        </p:spPr>
      </p:pic>
    </p:spTree>
    <p:extLst>
      <p:ext uri="{BB962C8B-B14F-4D97-AF65-F5344CB8AC3E}">
        <p14:creationId xmlns:p14="http://schemas.microsoft.com/office/powerpoint/2010/main" val="1115658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Filling of the Loop during Evaporation</a:t>
            </a:r>
            <a:endParaRPr lang="en-US" dirty="0"/>
          </a:p>
        </p:txBody>
      </p:sp>
      <p:sp>
        <p:nvSpPr>
          <p:cNvPr id="5" name="TextBox 4"/>
          <p:cNvSpPr txBox="1"/>
          <p:nvPr/>
        </p:nvSpPr>
        <p:spPr>
          <a:xfrm>
            <a:off x="457200" y="685801"/>
            <a:ext cx="8229600" cy="923330"/>
          </a:xfrm>
          <a:prstGeom prst="rect">
            <a:avLst/>
          </a:prstGeom>
          <a:noFill/>
        </p:spPr>
        <p:txBody>
          <a:bodyPr wrap="square" lIns="91429" tIns="45714" rIns="91429" bIns="45714" rtlCol="0">
            <a:spAutoFit/>
          </a:bodyPr>
          <a:lstStyle/>
          <a:p>
            <a:pPr algn="just"/>
            <a:r>
              <a:rPr lang="en-US" dirty="0" smtClean="0"/>
              <a:t>To investigate the extend to which the </a:t>
            </a:r>
            <a:r>
              <a:rPr lang="en-US" dirty="0" err="1" smtClean="0"/>
              <a:t>chromospheric</a:t>
            </a:r>
            <a:r>
              <a:rPr lang="en-US" dirty="0" smtClean="0"/>
              <a:t> evaporation can fill the loop, various quantities have been calculated. The first one is the total mass moving up the loop: </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585326413"/>
              </p:ext>
            </p:extLst>
          </p:nvPr>
        </p:nvGraphicFramePr>
        <p:xfrm>
          <a:off x="457200" y="1613613"/>
          <a:ext cx="4432300" cy="776287"/>
        </p:xfrm>
        <a:graphic>
          <a:graphicData uri="http://schemas.openxmlformats.org/presentationml/2006/ole">
            <mc:AlternateContent xmlns:mc="http://schemas.openxmlformats.org/markup-compatibility/2006">
              <mc:Choice xmlns:v="urn:schemas-microsoft-com:vml" Requires="v">
                <p:oleObj spid="_x0000_s2136" name="Equation" r:id="rId3" imgW="2082600" imgH="380880" progId="Equation.DSMT4">
                  <p:embed/>
                </p:oleObj>
              </mc:Choice>
              <mc:Fallback>
                <p:oleObj name="Equation" r:id="rId3" imgW="2082600" imgH="380880" progId="Equation.DSMT4">
                  <p:embed/>
                  <p:pic>
                    <p:nvPicPr>
                      <p:cNvPr id="0" name=""/>
                      <p:cNvPicPr/>
                      <p:nvPr/>
                    </p:nvPicPr>
                    <p:blipFill>
                      <a:blip r:embed="rId4"/>
                      <a:stretch>
                        <a:fillRect/>
                      </a:stretch>
                    </p:blipFill>
                    <p:spPr>
                      <a:xfrm>
                        <a:off x="457200" y="1613613"/>
                        <a:ext cx="4432300" cy="776287"/>
                      </a:xfrm>
                      <a:prstGeom prst="rect">
                        <a:avLst/>
                      </a:prstGeom>
                    </p:spPr>
                  </p:pic>
                </p:oleObj>
              </mc:Fallback>
            </mc:AlternateContent>
          </a:graphicData>
        </a:graphic>
      </p:graphicFrame>
      <p:sp>
        <p:nvSpPr>
          <p:cNvPr id="7" name="TextBox 6"/>
          <p:cNvSpPr txBox="1"/>
          <p:nvPr/>
        </p:nvSpPr>
        <p:spPr>
          <a:xfrm>
            <a:off x="5181600" y="2438400"/>
            <a:ext cx="3653118" cy="1477328"/>
          </a:xfrm>
          <a:prstGeom prst="rect">
            <a:avLst/>
          </a:prstGeom>
          <a:noFill/>
        </p:spPr>
        <p:txBody>
          <a:bodyPr wrap="square" lIns="91429" tIns="45714" rIns="91429" bIns="45714" rtlCol="0">
            <a:spAutoFit/>
          </a:bodyPr>
          <a:lstStyle/>
          <a:p>
            <a:pPr algn="just"/>
            <a:r>
              <a:rPr lang="en-US" dirty="0" smtClean="0"/>
              <a:t>On the left: The total mass flowing up the loop averaged over the time of the simulation plotted as a function of the position of the nozzle.</a:t>
            </a:r>
            <a:endParaRPr lang="en-US" dirty="0"/>
          </a:p>
        </p:txBody>
      </p:sp>
      <p:pic>
        <p:nvPicPr>
          <p:cNvPr id="10" name="Content Placeholder 9"/>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9028" y="2438401"/>
            <a:ext cx="5210629" cy="4438242"/>
          </a:xfrm>
        </p:spPr>
      </p:pic>
    </p:spTree>
    <p:extLst>
      <p:ext uri="{BB962C8B-B14F-4D97-AF65-F5344CB8AC3E}">
        <p14:creationId xmlns:p14="http://schemas.microsoft.com/office/powerpoint/2010/main" val="1946864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dirty="0" smtClean="0"/>
              <a:t>Filling of the Loop during Evaporation</a:t>
            </a:r>
            <a:endParaRPr lang="en-US" dirty="0"/>
          </a:p>
        </p:txBody>
      </p:sp>
      <p:sp>
        <p:nvSpPr>
          <p:cNvPr id="5" name="TextBox 4"/>
          <p:cNvSpPr txBox="1"/>
          <p:nvPr/>
        </p:nvSpPr>
        <p:spPr>
          <a:xfrm>
            <a:off x="457200" y="762001"/>
            <a:ext cx="8229600" cy="923330"/>
          </a:xfrm>
          <a:prstGeom prst="rect">
            <a:avLst/>
          </a:prstGeom>
          <a:noFill/>
        </p:spPr>
        <p:txBody>
          <a:bodyPr wrap="square" lIns="91429" tIns="45714" rIns="91429" bIns="45714" rtlCol="0">
            <a:spAutoFit/>
          </a:bodyPr>
          <a:lstStyle/>
          <a:p>
            <a:pPr algn="just"/>
            <a:r>
              <a:rPr lang="en-US" dirty="0" smtClean="0"/>
              <a:t>Since the total mass flowing up does not take into account how quickly this mass is moving, another quantity which is useful in examining the filling of the loop is the total momentum up</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968988470"/>
              </p:ext>
            </p:extLst>
          </p:nvPr>
        </p:nvGraphicFramePr>
        <p:xfrm>
          <a:off x="381000" y="1828801"/>
          <a:ext cx="5294312" cy="831113"/>
        </p:xfrm>
        <a:graphic>
          <a:graphicData uri="http://schemas.openxmlformats.org/presentationml/2006/ole">
            <mc:AlternateContent xmlns:mc="http://schemas.openxmlformats.org/markup-compatibility/2006">
              <mc:Choice xmlns:v="urn:schemas-microsoft-com:vml" Requires="v">
                <p:oleObj spid="_x0000_s3161" name="Equation" r:id="rId3" imgW="2323800" imgH="380880" progId="Equation.DSMT4">
                  <p:embed/>
                </p:oleObj>
              </mc:Choice>
              <mc:Fallback>
                <p:oleObj name="Equation" r:id="rId3" imgW="2323800" imgH="380880" progId="Equation.DSMT4">
                  <p:embed/>
                  <p:pic>
                    <p:nvPicPr>
                      <p:cNvPr id="0" name=""/>
                      <p:cNvPicPr/>
                      <p:nvPr/>
                    </p:nvPicPr>
                    <p:blipFill>
                      <a:blip r:embed="rId4"/>
                      <a:stretch>
                        <a:fillRect/>
                      </a:stretch>
                    </p:blipFill>
                    <p:spPr>
                      <a:xfrm>
                        <a:off x="381000" y="1828801"/>
                        <a:ext cx="5294312" cy="831113"/>
                      </a:xfrm>
                      <a:prstGeom prst="rect">
                        <a:avLst/>
                      </a:prstGeom>
                    </p:spPr>
                  </p:pic>
                </p:oleObj>
              </mc:Fallback>
            </mc:AlternateContent>
          </a:graphicData>
        </a:graphic>
      </p:graphicFrame>
      <p:sp>
        <p:nvSpPr>
          <p:cNvPr id="7" name="TextBox 6"/>
          <p:cNvSpPr txBox="1"/>
          <p:nvPr/>
        </p:nvSpPr>
        <p:spPr>
          <a:xfrm>
            <a:off x="5329518" y="2819400"/>
            <a:ext cx="3581400" cy="1477328"/>
          </a:xfrm>
          <a:prstGeom prst="rect">
            <a:avLst/>
          </a:prstGeom>
          <a:noFill/>
        </p:spPr>
        <p:txBody>
          <a:bodyPr wrap="square" lIns="91429" tIns="45714" rIns="91429" bIns="45714" rtlCol="0">
            <a:spAutoFit/>
          </a:bodyPr>
          <a:lstStyle/>
          <a:p>
            <a:pPr algn="just"/>
            <a:r>
              <a:rPr lang="en-US" dirty="0" smtClean="0"/>
              <a:t>On the left: The total upward momentum averaged over the time of the simulation plotted as a function of the position of the nozzle.</a:t>
            </a:r>
            <a:endParaRPr lang="en-US" dirty="0"/>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1438" y="2819400"/>
            <a:ext cx="5110163" cy="4038600"/>
          </a:xfrm>
        </p:spPr>
      </p:pic>
    </p:spTree>
    <p:extLst>
      <p:ext uri="{BB962C8B-B14F-4D97-AF65-F5344CB8AC3E}">
        <p14:creationId xmlns:p14="http://schemas.microsoft.com/office/powerpoint/2010/main" val="2044680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Filling of the Loop during Evaporation</a:t>
            </a:r>
            <a:endParaRPr lang="en-US" dirty="0"/>
          </a:p>
        </p:txBody>
      </p:sp>
      <p:sp>
        <p:nvSpPr>
          <p:cNvPr id="5" name="TextBox 4"/>
          <p:cNvSpPr txBox="1"/>
          <p:nvPr/>
        </p:nvSpPr>
        <p:spPr>
          <a:xfrm>
            <a:off x="457200" y="762001"/>
            <a:ext cx="8229600" cy="1200329"/>
          </a:xfrm>
          <a:prstGeom prst="rect">
            <a:avLst/>
          </a:prstGeom>
          <a:noFill/>
        </p:spPr>
        <p:txBody>
          <a:bodyPr wrap="square" lIns="91429" tIns="45714" rIns="91429" bIns="45714" rtlCol="0">
            <a:spAutoFit/>
          </a:bodyPr>
          <a:lstStyle/>
          <a:p>
            <a:pPr algn="just"/>
            <a:r>
              <a:rPr lang="en-US" dirty="0" smtClean="0"/>
              <a:t>Another measure of filling of the loop could be based on calculating the difference of densities between the density at a given time and the initial density for the points where this difference is positive. As it is only evaporation that is responsible for filling of the loop, our calculation excludes the condensation region.</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206217601"/>
              </p:ext>
            </p:extLst>
          </p:nvPr>
        </p:nvGraphicFramePr>
        <p:xfrm>
          <a:off x="385483" y="1962329"/>
          <a:ext cx="7485063" cy="1009650"/>
        </p:xfrm>
        <a:graphic>
          <a:graphicData uri="http://schemas.openxmlformats.org/presentationml/2006/ole">
            <mc:AlternateContent xmlns:mc="http://schemas.openxmlformats.org/markup-compatibility/2006">
              <mc:Choice xmlns:v="urn:schemas-microsoft-com:vml" Requires="v">
                <p:oleObj spid="_x0000_s4184" name="Equation" r:id="rId3" imgW="3517560" imgH="495000" progId="Equation.DSMT4">
                  <p:embed/>
                </p:oleObj>
              </mc:Choice>
              <mc:Fallback>
                <p:oleObj name="Equation" r:id="rId3" imgW="3517560" imgH="495000" progId="Equation.DSMT4">
                  <p:embed/>
                  <p:pic>
                    <p:nvPicPr>
                      <p:cNvPr id="0" name=""/>
                      <p:cNvPicPr/>
                      <p:nvPr/>
                    </p:nvPicPr>
                    <p:blipFill>
                      <a:blip r:embed="rId4"/>
                      <a:stretch>
                        <a:fillRect/>
                      </a:stretch>
                    </p:blipFill>
                    <p:spPr>
                      <a:xfrm>
                        <a:off x="385483" y="1962329"/>
                        <a:ext cx="7485063" cy="1009650"/>
                      </a:xfrm>
                      <a:prstGeom prst="rect">
                        <a:avLst/>
                      </a:prstGeom>
                    </p:spPr>
                  </p:pic>
                </p:oleObj>
              </mc:Fallback>
            </mc:AlternateContent>
          </a:graphicData>
        </a:graphic>
      </p:graphicFrame>
      <p:sp>
        <p:nvSpPr>
          <p:cNvPr id="7" name="TextBox 6"/>
          <p:cNvSpPr txBox="1"/>
          <p:nvPr/>
        </p:nvSpPr>
        <p:spPr>
          <a:xfrm>
            <a:off x="4670612" y="3048000"/>
            <a:ext cx="4191000" cy="1477328"/>
          </a:xfrm>
          <a:prstGeom prst="rect">
            <a:avLst/>
          </a:prstGeom>
          <a:noFill/>
        </p:spPr>
        <p:txBody>
          <a:bodyPr wrap="square" lIns="91429" tIns="45714" rIns="91429" bIns="45714" rtlCol="0">
            <a:spAutoFit/>
          </a:bodyPr>
          <a:lstStyle/>
          <a:p>
            <a:pPr algn="just"/>
            <a:r>
              <a:rPr lang="en-US" dirty="0" smtClean="0"/>
              <a:t>On the left: to measure how quickly the loop is filled, the Relative Loop Filling (t</a:t>
            </a:r>
            <a:r>
              <a:rPr lang="en-US" baseline="-25000" dirty="0" smtClean="0"/>
              <a:t>1</a:t>
            </a:r>
            <a:r>
              <a:rPr lang="en-US" dirty="0" smtClean="0"/>
              <a:t>)/ t</a:t>
            </a:r>
            <a:r>
              <a:rPr lang="en-US" baseline="-25000" dirty="0" smtClean="0"/>
              <a:t>1</a:t>
            </a:r>
            <a:r>
              <a:rPr lang="en-US" dirty="0" smtClean="0"/>
              <a:t>, [where t</a:t>
            </a:r>
            <a:r>
              <a:rPr lang="en-US" baseline="-25000" dirty="0" smtClean="0"/>
              <a:t>1 </a:t>
            </a:r>
            <a:r>
              <a:rPr lang="en-US" dirty="0" smtClean="0"/>
              <a:t>is the duration of the simulation] has been plotted as a function of the position of the nozzle.</a:t>
            </a:r>
            <a:endParaRPr lang="en-US" dirty="0"/>
          </a:p>
        </p:txBody>
      </p:sp>
      <p:pic>
        <p:nvPicPr>
          <p:cNvPr id="9" name="Content Placeholder 8"/>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3048000"/>
            <a:ext cx="4670612" cy="3810000"/>
          </a:xfrm>
        </p:spPr>
      </p:pic>
    </p:spTree>
    <p:extLst>
      <p:ext uri="{BB962C8B-B14F-4D97-AF65-F5344CB8AC3E}">
        <p14:creationId xmlns:p14="http://schemas.microsoft.com/office/powerpoint/2010/main" val="14266257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t>Comments</a:t>
            </a:r>
            <a:endParaRPr lang="en-US" sz="4000" dirty="0"/>
          </a:p>
        </p:txBody>
      </p:sp>
      <p:sp>
        <p:nvSpPr>
          <p:cNvPr id="3" name="Text Placeholder 2"/>
          <p:cNvSpPr>
            <a:spLocks noGrp="1"/>
          </p:cNvSpPr>
          <p:nvPr>
            <p:ph type="body" idx="1"/>
          </p:nvPr>
        </p:nvSpPr>
        <p:spPr>
          <a:xfrm>
            <a:off x="457201" y="914400"/>
            <a:ext cx="4040188" cy="639762"/>
          </a:xfrm>
        </p:spPr>
        <p:txBody>
          <a:bodyPr anchor="ctr"/>
          <a:lstStyle/>
          <a:p>
            <a:pPr algn="ctr"/>
            <a:r>
              <a:rPr lang="en-US" dirty="0" smtClean="0"/>
              <a:t>Discussion</a:t>
            </a:r>
            <a:endParaRPr lang="en-US" dirty="0"/>
          </a:p>
        </p:txBody>
      </p:sp>
      <p:sp>
        <p:nvSpPr>
          <p:cNvPr id="4" name="Content Placeholder 3"/>
          <p:cNvSpPr>
            <a:spLocks noGrp="1"/>
          </p:cNvSpPr>
          <p:nvPr>
            <p:ph sz="half" idx="2"/>
          </p:nvPr>
        </p:nvSpPr>
        <p:spPr>
          <a:xfrm>
            <a:off x="457201" y="1600200"/>
            <a:ext cx="4040188" cy="5257800"/>
          </a:xfrm>
        </p:spPr>
        <p:txBody>
          <a:bodyPr>
            <a:normAutofit/>
          </a:bodyPr>
          <a:lstStyle/>
          <a:p>
            <a:pPr algn="just"/>
            <a:r>
              <a:rPr lang="en-US" sz="1800" dirty="0"/>
              <a:t>The simulations with nozzle placed at various positions and without atmosphere show that TCF accelerates after encountering the nozzle (it encounters a narrowing in the area). Moreover, the forward portion of the TCF is steeper on the temperature </a:t>
            </a:r>
            <a:r>
              <a:rPr lang="en-US" sz="1800" dirty="0" err="1"/>
              <a:t>vs</a:t>
            </a:r>
            <a:r>
              <a:rPr lang="en-US" sz="1800" dirty="0"/>
              <a:t> position plot.</a:t>
            </a:r>
          </a:p>
          <a:p>
            <a:pPr algn="just"/>
            <a:r>
              <a:rPr lang="en-US" sz="1800" dirty="0"/>
              <a:t>However, the  temperature and time at VRP </a:t>
            </a:r>
            <a:r>
              <a:rPr lang="en-US" sz="1800" dirty="0" err="1"/>
              <a:t>vs</a:t>
            </a:r>
            <a:r>
              <a:rPr lang="en-US" sz="1800" dirty="0"/>
              <a:t> position of the nozzle are not monotonic as we would expect from the above observations (temperature is not everywhere increasing and time is not everywhere decreasing). Hence this must be due to some additional effects of the atmosphere on the evaporation.</a:t>
            </a:r>
          </a:p>
          <a:p>
            <a:pPr algn="just"/>
            <a:endParaRPr lang="en-US" sz="1800" dirty="0"/>
          </a:p>
          <a:p>
            <a:pPr algn="just"/>
            <a:endParaRPr lang="en-US" sz="1800" dirty="0"/>
          </a:p>
        </p:txBody>
      </p:sp>
      <p:sp>
        <p:nvSpPr>
          <p:cNvPr id="5" name="Text Placeholder 4"/>
          <p:cNvSpPr>
            <a:spLocks noGrp="1"/>
          </p:cNvSpPr>
          <p:nvPr>
            <p:ph type="body" sz="quarter" idx="3"/>
          </p:nvPr>
        </p:nvSpPr>
        <p:spPr>
          <a:xfrm>
            <a:off x="4648201" y="914400"/>
            <a:ext cx="4041775" cy="639762"/>
          </a:xfrm>
        </p:spPr>
        <p:txBody>
          <a:bodyPr anchor="ctr"/>
          <a:lstStyle/>
          <a:p>
            <a:pPr algn="ctr"/>
            <a:r>
              <a:rPr lang="en-US" dirty="0" smtClean="0"/>
              <a:t>Future Work</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sz="quarter" idx="4"/>
              </p:nvPr>
            </p:nvSpPr>
            <p:spPr>
              <a:xfrm>
                <a:off x="4648201" y="1600200"/>
                <a:ext cx="4041775" cy="3951288"/>
              </a:xfrm>
            </p:spPr>
            <p:txBody>
              <a:bodyPr>
                <a:normAutofit lnSpcReduction="10000"/>
              </a:bodyPr>
              <a:lstStyle/>
              <a:p>
                <a:pPr algn="just"/>
                <a:r>
                  <a:rPr lang="en-US" sz="1800" dirty="0"/>
                  <a:t>Investigation of the functional dependence on the position of the nozzle of: a) temperature at VRP, b) time at VRP, c) slope </a:t>
                </a:r>
                <a:r>
                  <a:rPr lang="en-US" sz="1800" dirty="0"/>
                  <a:t>on the velocity </a:t>
                </a:r>
                <a:r>
                  <a:rPr lang="en-US" sz="1800" dirty="0"/>
                  <a:t>versus </a:t>
                </a:r>
                <a14:m>
                  <m:oMath xmlns:m="http://schemas.openxmlformats.org/officeDocument/2006/math">
                    <m:func>
                      <m:funcPr>
                        <m:ctrlPr>
                          <a:rPr lang="en-US" sz="1800" i="1">
                            <a:latin typeface="Cambria Math"/>
                          </a:rPr>
                        </m:ctrlPr>
                      </m:funcPr>
                      <m:fName>
                        <m:sSub>
                          <m:sSubPr>
                            <m:ctrlPr>
                              <a:rPr lang="en-US" sz="1800" i="1">
                                <a:latin typeface="Cambria Math"/>
                              </a:rPr>
                            </m:ctrlPr>
                          </m:sSubPr>
                          <m:e>
                            <m:r>
                              <m:rPr>
                                <m:sty m:val="p"/>
                              </m:rPr>
                              <a:rPr lang="en-US" sz="1800">
                                <a:latin typeface="Cambria Math"/>
                              </a:rPr>
                              <m:t>log</m:t>
                            </m:r>
                          </m:e>
                          <m:sub>
                            <m:r>
                              <a:rPr lang="en-US" sz="1800" i="1">
                                <a:latin typeface="Cambria Math"/>
                              </a:rPr>
                              <m:t>10</m:t>
                            </m:r>
                          </m:sub>
                        </m:sSub>
                      </m:fName>
                      <m:e>
                        <m:r>
                          <a:rPr lang="en-US" sz="1800" i="1">
                            <a:latin typeface="Cambria Math"/>
                          </a:rPr>
                          <m:t>𝑇</m:t>
                        </m:r>
                      </m:e>
                    </m:func>
                  </m:oMath>
                </a14:m>
                <a:r>
                  <a:rPr lang="en-US" sz="1800" dirty="0"/>
                  <a:t> </a:t>
                </a:r>
                <a:r>
                  <a:rPr lang="en-US" sz="1800" dirty="0"/>
                  <a:t>graph at </a:t>
                </a:r>
                <a:r>
                  <a:rPr lang="en-US" sz="1800" dirty="0"/>
                  <a:t>VRP.</a:t>
                </a:r>
              </a:p>
              <a:p>
                <a:pPr algn="just"/>
                <a:r>
                  <a:rPr lang="en-US" sz="1800" dirty="0"/>
                  <a:t>Simulations and investigation of variation of other parameters of the nozzle-shape area profile, that is the length of the nozzle and the fractional change in area at the nozzle.</a:t>
                </a:r>
              </a:p>
              <a:p>
                <a:pPr algn="just"/>
                <a:r>
                  <a:rPr lang="en-US" sz="1800" dirty="0"/>
                  <a:t>Development of a model to accommodate observational data in a systematic fashion.</a:t>
                </a:r>
                <a:endParaRPr lang="en-US" sz="1800" dirty="0"/>
              </a:p>
            </p:txBody>
          </p:sp>
        </mc:Choice>
        <mc:Fallback xmlns="">
          <p:sp>
            <p:nvSpPr>
              <p:cNvPr id="6" name="Content Placeholder 5"/>
              <p:cNvSpPr>
                <a:spLocks noGrp="1" noRot="1" noChangeAspect="1" noMove="1" noResize="1" noEditPoints="1" noAdjustHandles="1" noChangeArrowheads="1" noChangeShapeType="1" noTextEdit="1"/>
              </p:cNvSpPr>
              <p:nvPr>
                <p:ph sz="quarter" idx="4"/>
              </p:nvPr>
            </p:nvSpPr>
            <p:spPr>
              <a:xfrm>
                <a:off x="4648200" y="1600200"/>
                <a:ext cx="4041775" cy="3951288"/>
              </a:xfrm>
              <a:blipFill rotWithShape="1">
                <a:blip r:embed="rId2"/>
                <a:stretch>
                  <a:fillRect l="-1056" t="-1389" r="-1207"/>
                </a:stretch>
              </a:blipFill>
            </p:spPr>
            <p:txBody>
              <a:bodyPr/>
              <a:lstStyle/>
              <a:p>
                <a:r>
                  <a:rPr lang="en-US">
                    <a:noFill/>
                  </a:rPr>
                  <a:t> </a:t>
                </a:r>
              </a:p>
            </p:txBody>
          </p:sp>
        </mc:Fallback>
      </mc:AlternateContent>
    </p:spTree>
    <p:extLst>
      <p:ext uri="{BB962C8B-B14F-4D97-AF65-F5344CB8AC3E}">
        <p14:creationId xmlns:p14="http://schemas.microsoft.com/office/powerpoint/2010/main" val="3700655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9100" y="1"/>
            <a:ext cx="8305800" cy="6494085"/>
          </a:xfrm>
          <a:prstGeom prst="rect">
            <a:avLst/>
          </a:prstGeom>
          <a:noFill/>
        </p:spPr>
        <p:txBody>
          <a:bodyPr wrap="square" lIns="91429" tIns="45714" rIns="91429" bIns="45714" rtlCol="0">
            <a:spAutoFit/>
          </a:bodyPr>
          <a:lstStyle/>
          <a:p>
            <a:pPr algn="ctr"/>
            <a:r>
              <a:rPr lang="en-US" sz="4000" dirty="0"/>
              <a:t>References:</a:t>
            </a:r>
          </a:p>
          <a:p>
            <a:pPr algn="ctr"/>
            <a:endParaRPr lang="en-US" sz="2400" dirty="0"/>
          </a:p>
          <a:p>
            <a:pPr marL="571433" indent="-571433" algn="just">
              <a:buFont typeface="Arial" pitchFamily="34" charset="0"/>
              <a:buChar char="•"/>
            </a:pPr>
            <a:r>
              <a:rPr lang="en-US" dirty="0" smtClean="0"/>
              <a:t>Fisher</a:t>
            </a:r>
            <a:r>
              <a:rPr lang="en-US" dirty="0"/>
              <a:t>, G. H., Canfield, R. C. and </a:t>
            </a:r>
            <a:r>
              <a:rPr lang="en-US" dirty="0" err="1"/>
              <a:t>McClymont</a:t>
            </a:r>
            <a:r>
              <a:rPr lang="en-US" dirty="0"/>
              <a:t>, A. N. "Flare Loop </a:t>
            </a:r>
            <a:r>
              <a:rPr lang="en-US" dirty="0" err="1"/>
              <a:t>Radiative</a:t>
            </a:r>
            <a:r>
              <a:rPr lang="en-US" dirty="0"/>
              <a:t> Hydrodynamics. V - Response to Thick-target Heating." </a:t>
            </a:r>
            <a:r>
              <a:rPr lang="en-US" i="1" dirty="0"/>
              <a:t>The Astrophysical Journal</a:t>
            </a:r>
            <a:r>
              <a:rPr lang="en-US" dirty="0"/>
              <a:t> 289 (1985): 414-24. Print.</a:t>
            </a:r>
          </a:p>
          <a:p>
            <a:pPr marL="571433" indent="-571433" algn="just">
              <a:buFont typeface="Arial" pitchFamily="34" charset="0"/>
              <a:buChar char="•"/>
            </a:pPr>
            <a:r>
              <a:rPr lang="en-US" dirty="0"/>
              <a:t>Li, Y., and Ding, M. D. "Different Patterns of </a:t>
            </a:r>
            <a:r>
              <a:rPr lang="en-US" dirty="0" err="1"/>
              <a:t>Chromospheric</a:t>
            </a:r>
            <a:r>
              <a:rPr lang="en-US" dirty="0"/>
              <a:t> Evaporation in a Flaring Region Observed with </a:t>
            </a:r>
            <a:r>
              <a:rPr lang="en-US" dirty="0" err="1"/>
              <a:t>Hinode</a:t>
            </a:r>
            <a:r>
              <a:rPr lang="en-US" dirty="0"/>
              <a:t>/EIS." </a:t>
            </a:r>
            <a:r>
              <a:rPr lang="en-US" i="1" dirty="0"/>
              <a:t>The Astrophysical Journal</a:t>
            </a:r>
            <a:r>
              <a:rPr lang="en-US" dirty="0"/>
              <a:t> 727 (2011): 98. Print.</a:t>
            </a:r>
          </a:p>
          <a:p>
            <a:pPr marL="571433" indent="-571433" algn="just">
              <a:buFont typeface="Arial" pitchFamily="34" charset="0"/>
              <a:buChar char="•"/>
            </a:pPr>
            <a:r>
              <a:rPr lang="en-US" dirty="0"/>
              <a:t>MacNeice, P. "A Numerical Hydrodynamic Model of a Heated Coronal Loop." </a:t>
            </a:r>
            <a:r>
              <a:rPr lang="en-US" i="1" dirty="0"/>
              <a:t>Solar Physics</a:t>
            </a:r>
            <a:r>
              <a:rPr lang="en-US" dirty="0"/>
              <a:t> 103.1 (1986): 47-66. Print.</a:t>
            </a:r>
          </a:p>
          <a:p>
            <a:pPr marL="571433" indent="-571433" algn="just">
              <a:buFont typeface="Arial" pitchFamily="34" charset="0"/>
              <a:buChar char="•"/>
            </a:pPr>
            <a:r>
              <a:rPr lang="en-US" dirty="0"/>
              <a:t>Milligan, R. O. "Spatially Resolved </a:t>
            </a:r>
            <a:r>
              <a:rPr lang="en-US" dirty="0" err="1"/>
              <a:t>Nonthermal</a:t>
            </a:r>
            <a:r>
              <a:rPr lang="en-US" dirty="0"/>
              <a:t> Line Broadening During The Impulsive Phase Of A Solar Flare." </a:t>
            </a:r>
            <a:r>
              <a:rPr lang="en-US" i="1" dirty="0"/>
              <a:t>The Astrophysical Journal</a:t>
            </a:r>
            <a:r>
              <a:rPr lang="en-US" dirty="0"/>
              <a:t> 740.2 (2011): 70. Print.</a:t>
            </a:r>
          </a:p>
          <a:p>
            <a:pPr marL="571433" indent="-571433" algn="just">
              <a:buFont typeface="Arial" pitchFamily="34" charset="0"/>
              <a:buChar char="•"/>
            </a:pPr>
            <a:r>
              <a:rPr lang="en-US" dirty="0" smtClean="0"/>
              <a:t>Nagai</a:t>
            </a:r>
            <a:r>
              <a:rPr lang="en-US" dirty="0"/>
              <a:t>, F. "A Model of Hot Loops Associated with Solar Flares." </a:t>
            </a:r>
            <a:r>
              <a:rPr lang="en-US" i="1" dirty="0"/>
              <a:t>Solar Physics</a:t>
            </a:r>
            <a:r>
              <a:rPr lang="en-US" dirty="0"/>
              <a:t> 68.2 (1980): 351-79. Print</a:t>
            </a:r>
            <a:r>
              <a:rPr lang="en-US" dirty="0" smtClean="0"/>
              <a:t>.</a:t>
            </a:r>
          </a:p>
          <a:p>
            <a:pPr marL="571433" indent="-571433" algn="just">
              <a:buFont typeface="Arial" pitchFamily="34" charset="0"/>
              <a:buChar char="•"/>
            </a:pPr>
            <a:endParaRPr lang="en-US" dirty="0"/>
          </a:p>
          <a:p>
            <a:pPr algn="ctr"/>
            <a:r>
              <a:rPr lang="en-US" sz="4000" dirty="0"/>
              <a:t>Acknowledgements:</a:t>
            </a:r>
          </a:p>
          <a:p>
            <a:pPr algn="ctr"/>
            <a:endParaRPr lang="en-US" sz="2400" dirty="0"/>
          </a:p>
          <a:p>
            <a:pPr algn="just"/>
            <a:r>
              <a:rPr lang="en-US" dirty="0" smtClean="0"/>
              <a:t>The authors would like to thank MSU Solar Physics REU Program, as well as Prof. Eric Priest for his valuable comments.</a:t>
            </a:r>
          </a:p>
        </p:txBody>
      </p:sp>
    </p:spTree>
    <p:extLst>
      <p:ext uri="{BB962C8B-B14F-4D97-AF65-F5344CB8AC3E}">
        <p14:creationId xmlns:p14="http://schemas.microsoft.com/office/powerpoint/2010/main" val="3433344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t>Abstract</a:t>
            </a:r>
            <a:endParaRPr lang="en-US" sz="4000" dirty="0"/>
          </a:p>
        </p:txBody>
      </p:sp>
      <p:sp>
        <p:nvSpPr>
          <p:cNvPr id="3" name="Content Placeholder 2"/>
          <p:cNvSpPr>
            <a:spLocks noGrp="1"/>
          </p:cNvSpPr>
          <p:nvPr>
            <p:ph idx="1"/>
          </p:nvPr>
        </p:nvSpPr>
        <p:spPr>
          <a:xfrm>
            <a:off x="495300" y="762000"/>
            <a:ext cx="8153400" cy="6019800"/>
          </a:xfrm>
        </p:spPr>
        <p:txBody>
          <a:bodyPr>
            <a:normAutofit fontScale="32500" lnSpcReduction="20000"/>
          </a:bodyPr>
          <a:lstStyle/>
          <a:p>
            <a:pPr marL="0" indent="0" algn="just">
              <a:lnSpc>
                <a:spcPct val="170000"/>
              </a:lnSpc>
              <a:buNone/>
            </a:pPr>
            <a:r>
              <a:rPr lang="en-US" dirty="0"/>
              <a:t/>
            </a:r>
            <a:br>
              <a:rPr lang="en-US" dirty="0"/>
            </a:br>
            <a:r>
              <a:rPr lang="en-US" sz="4900" dirty="0"/>
              <a:t>The solar corona is well known for its highly structured appearance. This structuring is partly due to its magnetic field, and partly due to the complex distribution of mass within the field. Coronal mass density is set by coronal heating which might be constant (the steady-heating picture) or might be sporadic (the so-called </a:t>
            </a:r>
            <a:r>
              <a:rPr lang="en-US" sz="4900" dirty="0" err="1"/>
              <a:t>nanoflare</a:t>
            </a:r>
            <a:r>
              <a:rPr lang="en-US" sz="4900" dirty="0"/>
              <a:t> picture). In the latter scenario, a mass flux occurs through a process referred to as </a:t>
            </a:r>
            <a:r>
              <a:rPr lang="en-US" sz="4900" dirty="0" err="1"/>
              <a:t>chromospheric</a:t>
            </a:r>
            <a:r>
              <a:rPr lang="en-US" sz="4900" dirty="0"/>
              <a:t> evaporation. Reconnection and subsequent loop contraction generate shocks in the corona which result in thermal conduction fronts. These fronts impulsively deposit heat into the cooler chromosphere and drive supersonic upward flows which is the evaporation. This process has been extensively studied in the past, but generally using models with uniform magnetic field connecting the corona and chromosphere. Transonic flows are known, in general, to be highly sensitive to variation in the cross-section </a:t>
            </a:r>
            <a:r>
              <a:rPr lang="en-US" sz="4900" dirty="0"/>
              <a:t>through </a:t>
            </a:r>
            <a:r>
              <a:rPr lang="en-US" sz="4900" dirty="0"/>
              <a:t>which they are driven. It is therefore expected that the complex structure of the magnetic canopy could have a dramatic effect on the supply of mass into the corona. We explore this possibility using a simplified 1-D hydrodynamic model of evaporation occurring through a varying magnetic field canopy. </a:t>
            </a:r>
          </a:p>
        </p:txBody>
      </p:sp>
    </p:spTree>
    <p:extLst>
      <p:ext uri="{BB962C8B-B14F-4D97-AF65-F5344CB8AC3E}">
        <p14:creationId xmlns:p14="http://schemas.microsoft.com/office/powerpoint/2010/main" val="49723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a:t>Observed Data</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1264" y="762000"/>
            <a:ext cx="8181474" cy="4857749"/>
          </a:xfrm>
        </p:spPr>
      </p:pic>
      <mc:AlternateContent xmlns:mc="http://schemas.openxmlformats.org/markup-compatibility/2006" xmlns:a14="http://schemas.microsoft.com/office/drawing/2010/main">
        <mc:Choice Requires="a14">
          <p:sp>
            <p:nvSpPr>
              <p:cNvPr id="5" name="TextBox 4"/>
              <p:cNvSpPr txBox="1"/>
              <p:nvPr/>
            </p:nvSpPr>
            <p:spPr>
              <a:xfrm>
                <a:off x="0" y="5629365"/>
                <a:ext cx="9144000" cy="1200329"/>
              </a:xfrm>
              <a:prstGeom prst="rect">
                <a:avLst/>
              </a:prstGeom>
              <a:noFill/>
            </p:spPr>
            <p:txBody>
              <a:bodyPr wrap="square" lIns="91429" tIns="45714" rIns="91429" bIns="45714" rtlCol="0">
                <a:spAutoFit/>
              </a:bodyPr>
              <a:lstStyle/>
              <a:p>
                <a:pPr algn="just"/>
                <a:r>
                  <a:rPr lang="en-US" dirty="0" smtClean="0"/>
                  <a:t>Observed flow velocities (</a:t>
                </a:r>
                <a14:m>
                  <m:oMath xmlns:m="http://schemas.openxmlformats.org/officeDocument/2006/math">
                    <m:r>
                      <a:rPr lang="en-US" i="1" dirty="0" smtClean="0">
                        <a:latin typeface="Cambria Math"/>
                      </a:rPr>
                      <m:t>𝑣</m:t>
                    </m:r>
                  </m:oMath>
                </a14:m>
                <a:r>
                  <a:rPr lang="en-US" dirty="0" smtClean="0"/>
                  <a:t>) at various temperatures (squares) for a C4.2-class flare (Li &amp; Ding 2011). Dashed line is a linear fit of </a:t>
                </a:r>
                <a14:m>
                  <m:oMath xmlns:m="http://schemas.openxmlformats.org/officeDocument/2006/math">
                    <m:r>
                      <a:rPr lang="en-US" i="1" dirty="0" smtClean="0">
                        <a:latin typeface="Cambria Math"/>
                      </a:rPr>
                      <m:t>𝑣</m:t>
                    </m:r>
                  </m:oMath>
                </a14:m>
                <a:r>
                  <a:rPr lang="en-US" dirty="0" smtClean="0"/>
                  <a:t> </a:t>
                </a:r>
                <a:r>
                  <a:rPr lang="en-US" dirty="0" err="1" smtClean="0"/>
                  <a:t>vs</a:t>
                </a:r>
                <a:r>
                  <a:rPr lang="en-US" dirty="0" smtClean="0"/>
                  <a:t> </a:t>
                </a:r>
                <a14:m>
                  <m:oMath xmlns:m="http://schemas.openxmlformats.org/officeDocument/2006/math">
                    <m:func>
                      <m:funcPr>
                        <m:ctrlPr>
                          <a:rPr lang="en-US" i="1" smtClean="0">
                            <a:latin typeface="Cambria Math"/>
                          </a:rPr>
                        </m:ctrlPr>
                      </m:funcPr>
                      <m:fName>
                        <m:sSub>
                          <m:sSubPr>
                            <m:ctrlPr>
                              <a:rPr lang="en-US" i="1" smtClean="0">
                                <a:latin typeface="Cambria Math"/>
                              </a:rPr>
                            </m:ctrlPr>
                          </m:sSubPr>
                          <m:e>
                            <m:r>
                              <m:rPr>
                                <m:sty m:val="p"/>
                              </m:rPr>
                              <a:rPr lang="en-US" i="0" smtClean="0">
                                <a:latin typeface="Cambria Math"/>
                              </a:rPr>
                              <m:t>log</m:t>
                            </m:r>
                          </m:e>
                          <m:sub>
                            <m:r>
                              <a:rPr lang="en-US" b="0" i="1" smtClean="0">
                                <a:latin typeface="Cambria Math"/>
                              </a:rPr>
                              <m:t>10</m:t>
                            </m:r>
                          </m:sub>
                        </m:sSub>
                      </m:fName>
                      <m:e>
                        <m:r>
                          <a:rPr lang="en-US" b="0" i="1" smtClean="0">
                            <a:latin typeface="Cambria Math"/>
                          </a:rPr>
                          <m:t>𝑇</m:t>
                        </m:r>
                      </m:e>
                    </m:func>
                  </m:oMath>
                </a14:m>
                <a:r>
                  <a:rPr lang="en-US" dirty="0" smtClean="0"/>
                  <a:t>. Note the high temperature (6.3 MK) conversion between up- and down-flows which is incompatible with particle beams but consistent with thermal conduction fronts (TCFs).</a:t>
                </a:r>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0" y="5629364"/>
                <a:ext cx="9144000" cy="1200329"/>
              </a:xfrm>
              <a:prstGeom prst="rect">
                <a:avLst/>
              </a:prstGeom>
              <a:blipFill rotWithShape="1">
                <a:blip r:embed="rId3"/>
                <a:stretch>
                  <a:fillRect l="-533" t="-2538" r="-533" b="-7107"/>
                </a:stretch>
              </a:blipFill>
            </p:spPr>
            <p:txBody>
              <a:bodyPr/>
              <a:lstStyle/>
              <a:p>
                <a:r>
                  <a:rPr lang="en-US">
                    <a:noFill/>
                  </a:rPr>
                  <a:t> </a:t>
                </a:r>
              </a:p>
            </p:txBody>
          </p:sp>
        </mc:Fallback>
      </mc:AlternateContent>
    </p:spTree>
    <p:extLst>
      <p:ext uri="{BB962C8B-B14F-4D97-AF65-F5344CB8AC3E}">
        <p14:creationId xmlns:p14="http://schemas.microsoft.com/office/powerpoint/2010/main" val="4279946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dirty="0" err="1"/>
              <a:t>Shocktube</a:t>
            </a:r>
            <a:r>
              <a:rPr lang="en-US" sz="4000" dirty="0"/>
              <a:t> Model</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609600"/>
            <a:ext cx="7010400" cy="2438400"/>
          </a:xfrm>
        </p:spPr>
      </p:pic>
      <mc:AlternateContent xmlns:mc="http://schemas.openxmlformats.org/markup-compatibility/2006" xmlns:a14="http://schemas.microsoft.com/office/drawing/2010/main">
        <mc:Choice Requires="a14">
          <p:sp>
            <p:nvSpPr>
              <p:cNvPr id="3" name="TextBox 2"/>
              <p:cNvSpPr txBox="1"/>
              <p:nvPr/>
            </p:nvSpPr>
            <p:spPr>
              <a:xfrm>
                <a:off x="0" y="3222555"/>
                <a:ext cx="9144000" cy="3608540"/>
              </a:xfrm>
              <a:prstGeom prst="rect">
                <a:avLst/>
              </a:prstGeom>
              <a:noFill/>
            </p:spPr>
            <p:txBody>
              <a:bodyPr wrap="square" lIns="91429" tIns="45714" rIns="91429" bIns="45714" rtlCol="0">
                <a:spAutoFit/>
              </a:bodyPr>
              <a:lstStyle/>
              <a:p>
                <a:pPr marL="285717" indent="-285717" algn="just">
                  <a:buFont typeface="Arial" pitchFamily="34" charset="0"/>
                  <a:buChar char="•"/>
                </a:pPr>
                <a:r>
                  <a:rPr lang="en-US" sz="1600" dirty="0"/>
                  <a:t>The above picture illustrates the uniform </a:t>
                </a:r>
                <a:r>
                  <a:rPr lang="en-US" sz="1600" dirty="0" err="1"/>
                  <a:t>shocktube</a:t>
                </a:r>
                <a:r>
                  <a:rPr lang="en-US" sz="1600" dirty="0"/>
                  <a:t>,</a:t>
                </a:r>
                <a:endParaRPr lang="en-US" sz="1600" dirty="0"/>
              </a:p>
              <a:p>
                <a:pPr marL="285717" indent="-285717" algn="just">
                  <a:buFont typeface="Arial" pitchFamily="34" charset="0"/>
                  <a:buChar char="•"/>
                </a:pPr>
                <a:r>
                  <a:rPr lang="en-US" sz="1600" dirty="0"/>
                  <a:t>The shock is generated by the piston moving down the tube with the speed </a:t>
                </a:r>
                <a:br>
                  <a:rPr lang="en-US" sz="1600" dirty="0"/>
                </a:br>
                <a:r>
                  <a:rPr lang="en-US" sz="1600" dirty="0" err="1"/>
                  <a:t>M</a:t>
                </a:r>
                <a:r>
                  <a:rPr lang="en-US" sz="1600" baseline="-25000" dirty="0" err="1"/>
                  <a:t>piston</a:t>
                </a:r>
                <a:r>
                  <a:rPr lang="en-US" sz="1600" baseline="-25000" dirty="0"/>
                  <a:t> </a:t>
                </a:r>
                <a:r>
                  <a:rPr lang="en-US" sz="1600" dirty="0"/>
                  <a:t>= 3.0 (the </a:t>
                </a:r>
                <a:r>
                  <a:rPr lang="en-US" sz="1600" dirty="0"/>
                  <a:t>piston moves outside the simulation </a:t>
                </a:r>
                <a:r>
                  <a:rPr lang="en-US" sz="1600" dirty="0"/>
                  <a:t>region),</a:t>
                </a:r>
              </a:p>
              <a:p>
                <a:pPr marL="285717" indent="-285717" algn="just">
                  <a:buFont typeface="Arial" pitchFamily="34" charset="0"/>
                  <a:buChar char="•"/>
                </a:pPr>
                <a:r>
                  <a:rPr lang="en-US" sz="1600" dirty="0"/>
                  <a:t>Our simulation establishes the time evolution of pressure, fluid velocity, density and temperature in the Chromosphere, Transition Region (TR) and the Corona,</a:t>
                </a:r>
              </a:p>
              <a:p>
                <a:pPr marL="285717" indent="-285717" algn="just">
                  <a:buFont typeface="Arial" pitchFamily="34" charset="0"/>
                  <a:buChar char="•"/>
                </a:pPr>
                <a:r>
                  <a:rPr lang="en-US" sz="1600" dirty="0"/>
                  <a:t>The loop atmosphere includes uniform coronal and </a:t>
                </a:r>
                <a:r>
                  <a:rPr lang="en-US" sz="1600" dirty="0" err="1"/>
                  <a:t>chromospheric</a:t>
                </a:r>
                <a:r>
                  <a:rPr lang="en-US" sz="1600" dirty="0"/>
                  <a:t> temperatures connected by a TR of uniform pressure and with temperature gradient of the form: </a:t>
                </a:r>
                <a14:m>
                  <m:oMath xmlns:m="http://schemas.openxmlformats.org/officeDocument/2006/math">
                    <m:func>
                      <m:funcPr>
                        <m:ctrlPr>
                          <a:rPr lang="en-US" sz="1600" i="1">
                            <a:latin typeface="Cambria Math"/>
                          </a:rPr>
                        </m:ctrlPr>
                      </m:funcPr>
                      <m:fName>
                        <m:sSub>
                          <m:sSubPr>
                            <m:ctrlPr>
                              <a:rPr lang="en-US" sz="1600" i="1">
                                <a:latin typeface="Cambria Math"/>
                              </a:rPr>
                            </m:ctrlPr>
                          </m:sSubPr>
                          <m:e>
                            <m:r>
                              <m:rPr>
                                <m:sty m:val="p"/>
                              </m:rPr>
                              <a:rPr lang="en-US" sz="1600">
                                <a:latin typeface="Cambria Math"/>
                              </a:rPr>
                              <m:t>log</m:t>
                            </m:r>
                          </m:e>
                          <m:sub>
                            <m:r>
                              <a:rPr lang="en-US" sz="1600" i="1">
                                <a:latin typeface="Cambria Math"/>
                              </a:rPr>
                              <m:t>10</m:t>
                            </m:r>
                          </m:sub>
                        </m:sSub>
                      </m:fName>
                      <m:e>
                        <m:r>
                          <a:rPr lang="en-US" sz="1600" i="1">
                            <a:latin typeface="Cambria Math"/>
                          </a:rPr>
                          <m:t>𝑇</m:t>
                        </m:r>
                      </m:e>
                    </m:func>
                    <m:r>
                      <a:rPr lang="en-US" sz="1600" i="1">
                        <a:latin typeface="Cambria Math"/>
                      </a:rPr>
                      <m:t>=</m:t>
                    </m:r>
                    <m:f>
                      <m:fPr>
                        <m:ctrlPr>
                          <a:rPr lang="en-US" sz="1600" i="1">
                            <a:latin typeface="Cambria Math"/>
                          </a:rPr>
                        </m:ctrlPr>
                      </m:fPr>
                      <m:num>
                        <m:r>
                          <a:rPr lang="en-US" sz="1600" i="1">
                            <a:latin typeface="Cambria Math"/>
                          </a:rPr>
                          <m:t>1</m:t>
                        </m:r>
                      </m:num>
                      <m:den>
                        <m:r>
                          <a:rPr lang="en-US" sz="1600" i="1">
                            <a:latin typeface="Cambria Math"/>
                          </a:rPr>
                          <m:t>2</m:t>
                        </m:r>
                      </m:den>
                    </m:f>
                    <m:func>
                      <m:funcPr>
                        <m:ctrlPr>
                          <a:rPr lang="en-US" sz="1600" i="1">
                            <a:latin typeface="Cambria Math"/>
                          </a:rPr>
                        </m:ctrlPr>
                      </m:funcPr>
                      <m:fName>
                        <m:sSub>
                          <m:sSubPr>
                            <m:ctrlPr>
                              <a:rPr lang="en-US" sz="1600" i="1">
                                <a:latin typeface="Cambria Math"/>
                              </a:rPr>
                            </m:ctrlPr>
                          </m:sSubPr>
                          <m:e>
                            <m:r>
                              <m:rPr>
                                <m:sty m:val="p"/>
                              </m:rPr>
                              <a:rPr lang="en-US" sz="1600">
                                <a:latin typeface="Cambria Math"/>
                              </a:rPr>
                              <m:t>log</m:t>
                            </m:r>
                          </m:e>
                          <m:sub>
                            <m:r>
                              <a:rPr lang="en-US" sz="1600" i="1">
                                <a:latin typeface="Cambria Math"/>
                              </a:rPr>
                              <m:t>10</m:t>
                            </m:r>
                          </m:sub>
                        </m:sSub>
                      </m:fName>
                      <m:e>
                        <m:d>
                          <m:dPr>
                            <m:ctrlPr>
                              <a:rPr lang="en-US" sz="1600" i="1">
                                <a:latin typeface="Cambria Math"/>
                              </a:rPr>
                            </m:ctrlPr>
                          </m:dPr>
                          <m:e>
                            <m:f>
                              <m:fPr>
                                <m:ctrlPr>
                                  <a:rPr lang="en-US" sz="1600" i="1">
                                    <a:latin typeface="Cambria Math"/>
                                  </a:rPr>
                                </m:ctrlPr>
                              </m:fPr>
                              <m:num>
                                <m:r>
                                  <a:rPr lang="en-US" sz="1600" i="1">
                                    <a:latin typeface="Cambria Math"/>
                                  </a:rPr>
                                  <m:t>1</m:t>
                                </m:r>
                              </m:num>
                              <m:den>
                                <m:r>
                                  <a:rPr lang="en-US" sz="1600" i="1">
                                    <a:latin typeface="Cambria Math"/>
                                  </a:rPr>
                                  <m:t>𝑅</m:t>
                                </m:r>
                              </m:den>
                            </m:f>
                          </m:e>
                        </m:d>
                        <m:d>
                          <m:dPr>
                            <m:begChr m:val="["/>
                            <m:endChr m:val="]"/>
                            <m:ctrlPr>
                              <a:rPr lang="en-US" sz="1600" i="1">
                                <a:latin typeface="Cambria Math"/>
                              </a:rPr>
                            </m:ctrlPr>
                          </m:dPr>
                          <m:e>
                            <m:r>
                              <a:rPr lang="en-US" sz="1600" i="1">
                                <a:latin typeface="Cambria Math"/>
                              </a:rPr>
                              <m:t>1−</m:t>
                            </m:r>
                            <m:r>
                              <a:rPr lang="en-US" sz="1600" i="1">
                                <a:latin typeface="Cambria Math"/>
                              </a:rPr>
                              <m:t>𝑡𝑎𝑛h</m:t>
                            </m:r>
                            <m:d>
                              <m:dPr>
                                <m:ctrlPr>
                                  <a:rPr lang="en-US" sz="1600" i="1">
                                    <a:latin typeface="Cambria Math"/>
                                  </a:rPr>
                                </m:ctrlPr>
                              </m:dPr>
                              <m:e>
                                <m:f>
                                  <m:fPr>
                                    <m:ctrlPr>
                                      <a:rPr lang="en-US" sz="1600" i="1">
                                        <a:latin typeface="Cambria Math"/>
                                      </a:rPr>
                                    </m:ctrlPr>
                                  </m:fPr>
                                  <m:num>
                                    <m:r>
                                      <a:rPr lang="en-US" sz="1600" i="1">
                                        <a:latin typeface="Cambria Math"/>
                                      </a:rPr>
                                      <m:t>𝑙</m:t>
                                    </m:r>
                                    <m:r>
                                      <a:rPr lang="en-US" sz="1600" i="1">
                                        <a:latin typeface="Cambria Math"/>
                                      </a:rPr>
                                      <m:t>−</m:t>
                                    </m:r>
                                    <m:sSub>
                                      <m:sSubPr>
                                        <m:ctrlPr>
                                          <a:rPr lang="en-US" sz="1600" i="1">
                                            <a:latin typeface="Cambria Math"/>
                                          </a:rPr>
                                        </m:ctrlPr>
                                      </m:sSubPr>
                                      <m:e>
                                        <m:r>
                                          <a:rPr lang="en-US" sz="1600" i="1">
                                            <a:latin typeface="Cambria Math"/>
                                          </a:rPr>
                                          <m:t>𝑙</m:t>
                                        </m:r>
                                      </m:e>
                                      <m:sub>
                                        <m:r>
                                          <a:rPr lang="en-US" sz="1600" i="1">
                                            <a:latin typeface="Cambria Math"/>
                                          </a:rPr>
                                          <m:t>0</m:t>
                                        </m:r>
                                      </m:sub>
                                    </m:sSub>
                                  </m:num>
                                  <m:den>
                                    <m:r>
                                      <a:rPr lang="en-US" sz="1600" i="1">
                                        <a:latin typeface="Cambria Math"/>
                                        <a:ea typeface="Cambria Math"/>
                                      </a:rPr>
                                      <m:t>𝛿</m:t>
                                    </m:r>
                                  </m:den>
                                </m:f>
                              </m:e>
                            </m:d>
                          </m:e>
                        </m:d>
                      </m:e>
                    </m:func>
                    <m:r>
                      <a:rPr lang="en-US" sz="1600">
                        <a:latin typeface="Cambria Math"/>
                      </a:rPr>
                      <m:t>,</m:t>
                    </m:r>
                  </m:oMath>
                </a14:m>
                <a:r>
                  <a:rPr lang="en-US" sz="1600" dirty="0"/>
                  <a:t> where </a:t>
                </a:r>
                <a14:m>
                  <m:oMath xmlns:m="http://schemas.openxmlformats.org/officeDocument/2006/math">
                    <m:r>
                      <a:rPr lang="en-US" sz="1600" i="1">
                        <a:latin typeface="Cambria Math"/>
                      </a:rPr>
                      <m:t>𝑅</m:t>
                    </m:r>
                  </m:oMath>
                </a14:m>
                <a:r>
                  <a:rPr lang="en-US" sz="1600" dirty="0"/>
                  <a:t> is the ratio of coronal to </a:t>
                </a:r>
                <a:r>
                  <a:rPr lang="en-US" sz="1600" dirty="0" err="1"/>
                  <a:t>chromospheric</a:t>
                </a:r>
                <a:r>
                  <a:rPr lang="en-US" sz="1600" dirty="0"/>
                  <a:t> temperatures, </a:t>
                </a:r>
                <a14:m>
                  <m:oMath xmlns:m="http://schemas.openxmlformats.org/officeDocument/2006/math">
                    <m:r>
                      <a:rPr lang="en-US" sz="1600" i="1">
                        <a:latin typeface="Cambria Math"/>
                        <a:ea typeface="Cambria Math"/>
                      </a:rPr>
                      <m:t>𝛿</m:t>
                    </m:r>
                  </m:oMath>
                </a14:m>
                <a:r>
                  <a:rPr lang="en-US" sz="1600" dirty="0"/>
                  <a:t> is the length scale of the TR and </a:t>
                </a:r>
                <a14:m>
                  <m:oMath xmlns:m="http://schemas.openxmlformats.org/officeDocument/2006/math">
                    <m:sSub>
                      <m:sSubPr>
                        <m:ctrlPr>
                          <a:rPr lang="en-US" sz="1600" i="1">
                            <a:latin typeface="Cambria Math"/>
                          </a:rPr>
                        </m:ctrlPr>
                      </m:sSubPr>
                      <m:e>
                        <m:r>
                          <a:rPr lang="en-US" sz="1600" i="1">
                            <a:latin typeface="Cambria Math"/>
                          </a:rPr>
                          <m:t>𝑙</m:t>
                        </m:r>
                      </m:e>
                      <m:sub>
                        <m:r>
                          <a:rPr lang="en-US" sz="1600" i="1">
                            <a:latin typeface="Cambria Math"/>
                          </a:rPr>
                          <m:t>0</m:t>
                        </m:r>
                      </m:sub>
                    </m:sSub>
                  </m:oMath>
                </a14:m>
                <a:r>
                  <a:rPr lang="en-US" sz="1600" dirty="0"/>
                  <a:t> is its position,</a:t>
                </a:r>
              </a:p>
              <a:p>
                <a:pPr marL="285717" indent="-285717" algn="just">
                  <a:buFont typeface="Arial" pitchFamily="34" charset="0"/>
                  <a:buChar char="•"/>
                </a:pPr>
                <a:r>
                  <a:rPr lang="en-US" sz="1600" dirty="0"/>
                  <a:t>At equilibrium, the temperature gradient between the Corona and the Chromosphere is maintained by the term </a:t>
                </a:r>
                <a14:m>
                  <m:oMath xmlns:m="http://schemas.openxmlformats.org/officeDocument/2006/math">
                    <m:sSup>
                      <m:sSupPr>
                        <m:ctrlPr>
                          <a:rPr lang="en-US" sz="1600" i="1">
                            <a:latin typeface="Cambria Math"/>
                          </a:rPr>
                        </m:ctrlPr>
                      </m:sSupPr>
                      <m:e>
                        <m:r>
                          <a:rPr lang="en-US" sz="1600" i="1">
                            <a:latin typeface="Cambria Math"/>
                          </a:rPr>
                          <m:t>𝑄</m:t>
                        </m:r>
                      </m:e>
                      <m:sup>
                        <m:r>
                          <a:rPr lang="en-US" sz="1600" i="1">
                            <a:latin typeface="Cambria Math"/>
                          </a:rPr>
                          <m:t>𝑖𝑛</m:t>
                        </m:r>
                      </m:sup>
                    </m:sSup>
                    <m:r>
                      <a:rPr lang="en-US" sz="1600" i="1">
                        <a:latin typeface="Cambria Math"/>
                      </a:rPr>
                      <m:t>=−</m:t>
                    </m:r>
                    <m:f>
                      <m:fPr>
                        <m:ctrlPr>
                          <a:rPr lang="en-US" sz="1600" i="1">
                            <a:latin typeface="Cambria Math"/>
                          </a:rPr>
                        </m:ctrlPr>
                      </m:fPr>
                      <m:num>
                        <m:r>
                          <a:rPr lang="en-US" sz="1600" i="1">
                            <a:latin typeface="Cambria Math"/>
                          </a:rPr>
                          <m:t>𝜕</m:t>
                        </m:r>
                      </m:num>
                      <m:den>
                        <m:r>
                          <a:rPr lang="en-US" sz="1600" i="1">
                            <a:latin typeface="Cambria Math"/>
                          </a:rPr>
                          <m:t>𝜕</m:t>
                        </m:r>
                        <m:r>
                          <a:rPr lang="en-US" sz="1600" i="1">
                            <a:latin typeface="Cambria Math"/>
                          </a:rPr>
                          <m:t>𝑙</m:t>
                        </m:r>
                      </m:den>
                    </m:f>
                    <m:d>
                      <m:dPr>
                        <m:begChr m:val="["/>
                        <m:endChr m:val="]"/>
                        <m:ctrlPr>
                          <a:rPr lang="en-US" sz="1600" i="1">
                            <a:latin typeface="Cambria Math"/>
                          </a:rPr>
                        </m:ctrlPr>
                      </m:dPr>
                      <m:e>
                        <m:sSub>
                          <m:sSubPr>
                            <m:ctrlPr>
                              <a:rPr lang="en-US" sz="1600" i="1">
                                <a:latin typeface="Cambria Math"/>
                              </a:rPr>
                            </m:ctrlPr>
                          </m:sSubPr>
                          <m:e>
                            <m:r>
                              <a:rPr lang="en-US" sz="1600" i="1">
                                <a:latin typeface="Cambria Math"/>
                                <a:ea typeface="Cambria Math"/>
                              </a:rPr>
                              <m:t>𝜅</m:t>
                            </m:r>
                          </m:e>
                          <m:sub>
                            <m:r>
                              <a:rPr lang="en-US" sz="1600" i="1">
                                <a:latin typeface="Cambria Math"/>
                              </a:rPr>
                              <m:t>0</m:t>
                            </m:r>
                          </m:sub>
                        </m:sSub>
                        <m:sSup>
                          <m:sSupPr>
                            <m:ctrlPr>
                              <a:rPr lang="en-US" sz="1600" i="1">
                                <a:latin typeface="Cambria Math"/>
                              </a:rPr>
                            </m:ctrlPr>
                          </m:sSupPr>
                          <m:e>
                            <m:r>
                              <a:rPr lang="en-US" sz="1600" i="1">
                                <a:latin typeface="Cambria Math"/>
                              </a:rPr>
                              <m:t>𝑇</m:t>
                            </m:r>
                          </m:e>
                          <m:sup>
                            <m:f>
                              <m:fPr>
                                <m:ctrlPr>
                                  <a:rPr lang="en-US" sz="1600" i="1">
                                    <a:latin typeface="Cambria Math"/>
                                  </a:rPr>
                                </m:ctrlPr>
                              </m:fPr>
                              <m:num>
                                <m:r>
                                  <a:rPr lang="en-US" sz="1600" i="1">
                                    <a:latin typeface="Cambria Math"/>
                                  </a:rPr>
                                  <m:t>5</m:t>
                                </m:r>
                              </m:num>
                              <m:den>
                                <m:r>
                                  <a:rPr lang="en-US" sz="1600" i="1">
                                    <a:latin typeface="Cambria Math"/>
                                  </a:rPr>
                                  <m:t>2</m:t>
                                </m:r>
                              </m:den>
                            </m:f>
                          </m:sup>
                        </m:sSup>
                        <m:f>
                          <m:fPr>
                            <m:ctrlPr>
                              <a:rPr lang="en-US" sz="1600" i="1">
                                <a:latin typeface="Cambria Math"/>
                              </a:rPr>
                            </m:ctrlPr>
                          </m:fPr>
                          <m:num>
                            <m:r>
                              <a:rPr lang="en-US" sz="1600" i="1">
                                <a:latin typeface="Cambria Math"/>
                              </a:rPr>
                              <m:t>𝜕</m:t>
                            </m:r>
                            <m:r>
                              <a:rPr lang="en-US" sz="1600" i="1">
                                <a:latin typeface="Cambria Math"/>
                              </a:rPr>
                              <m:t>𝑇</m:t>
                            </m:r>
                          </m:num>
                          <m:den>
                            <m:r>
                              <a:rPr lang="en-US" sz="1600" i="1">
                                <a:latin typeface="Cambria Math"/>
                              </a:rPr>
                              <m:t>𝜕</m:t>
                            </m:r>
                            <m:r>
                              <a:rPr lang="en-US" sz="1600" i="1">
                                <a:latin typeface="Cambria Math"/>
                              </a:rPr>
                              <m:t>𝑙</m:t>
                            </m:r>
                          </m:den>
                        </m:f>
                      </m:e>
                    </m:d>
                  </m:oMath>
                </a14:m>
                <a:r>
                  <a:rPr lang="en-US" sz="1600" dirty="0"/>
                  <a:t>, where </a:t>
                </a:r>
                <a14:m>
                  <m:oMath xmlns:m="http://schemas.openxmlformats.org/officeDocument/2006/math">
                    <m:r>
                      <a:rPr lang="en-US" sz="1600" i="1">
                        <a:latin typeface="Cambria Math"/>
                      </a:rPr>
                      <m:t>𝑙</m:t>
                    </m:r>
                  </m:oMath>
                </a14:m>
                <a:r>
                  <a:rPr lang="en-US" sz="1600" dirty="0"/>
                  <a:t> is the distance along the tube. This term corresponds to “Coronal Heating” and “</a:t>
                </a:r>
                <a:r>
                  <a:rPr lang="en-US" sz="1600" dirty="0" err="1"/>
                  <a:t>Chromospheric</a:t>
                </a:r>
                <a:r>
                  <a:rPr lang="en-US" sz="1600" dirty="0"/>
                  <a:t> Radiation”,</a:t>
                </a:r>
              </a:p>
              <a:p>
                <a:pPr marL="285717" indent="-285717" algn="just">
                  <a:buFont typeface="Arial" pitchFamily="34" charset="0"/>
                  <a:buChar char="•"/>
                </a:pPr>
                <a:r>
                  <a:rPr lang="en-US" sz="1600" dirty="0"/>
                  <a:t>All quantities are scaled to the coronal values, the model does not include gravity and explicit radiation.</a:t>
                </a:r>
              </a:p>
            </p:txBody>
          </p:sp>
        </mc:Choice>
        <mc:Fallback xmlns="">
          <p:sp>
            <p:nvSpPr>
              <p:cNvPr id="3" name="TextBox 2"/>
              <p:cNvSpPr txBox="1">
                <a:spLocks noRot="1" noChangeAspect="1" noMove="1" noResize="1" noEditPoints="1" noAdjustHandles="1" noChangeArrowheads="1" noChangeShapeType="1" noTextEdit="1"/>
              </p:cNvSpPr>
              <p:nvPr/>
            </p:nvSpPr>
            <p:spPr>
              <a:xfrm>
                <a:off x="0" y="3222554"/>
                <a:ext cx="9144000" cy="3608552"/>
              </a:xfrm>
              <a:prstGeom prst="rect">
                <a:avLst/>
              </a:prstGeom>
              <a:blipFill rotWithShape="1">
                <a:blip r:embed="rId3"/>
                <a:stretch>
                  <a:fillRect l="-200" t="-507" r="-333" b="-1182"/>
                </a:stretch>
              </a:blipFill>
            </p:spPr>
            <p:txBody>
              <a:bodyPr/>
              <a:lstStyle/>
              <a:p>
                <a:r>
                  <a:rPr lang="en-US">
                    <a:noFill/>
                  </a:rPr>
                  <a:t> </a:t>
                </a:r>
              </a:p>
            </p:txBody>
          </p:sp>
        </mc:Fallback>
      </mc:AlternateContent>
    </p:spTree>
    <p:extLst>
      <p:ext uri="{BB962C8B-B14F-4D97-AF65-F5344CB8AC3E}">
        <p14:creationId xmlns:p14="http://schemas.microsoft.com/office/powerpoint/2010/main" val="19922746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Time Evolution for the uniform tube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85800"/>
            <a:ext cx="6822440" cy="6172200"/>
          </a:xfrm>
        </p:spPr>
      </p:pic>
      <p:sp>
        <p:nvSpPr>
          <p:cNvPr id="5" name="TextBox 4"/>
          <p:cNvSpPr txBox="1"/>
          <p:nvPr/>
        </p:nvSpPr>
        <p:spPr>
          <a:xfrm>
            <a:off x="6736093" y="800142"/>
            <a:ext cx="2209800" cy="1754326"/>
          </a:xfrm>
          <a:prstGeom prst="rect">
            <a:avLst/>
          </a:prstGeom>
          <a:noFill/>
        </p:spPr>
        <p:txBody>
          <a:bodyPr wrap="square" lIns="91429" tIns="45714" rIns="91429" bIns="45714" rtlCol="0">
            <a:spAutoFit/>
          </a:bodyPr>
          <a:lstStyle/>
          <a:p>
            <a:pPr algn="just"/>
            <a:r>
              <a:rPr lang="en-US" dirty="0" smtClean="0"/>
              <a:t>On the left: time evolution of pre-</a:t>
            </a:r>
            <a:r>
              <a:rPr lang="en-US" dirty="0" err="1" smtClean="0"/>
              <a:t>ssure</a:t>
            </a:r>
            <a:r>
              <a:rPr lang="en-US" dirty="0" smtClean="0"/>
              <a:t>, fluid velocity, density and tempera-</a:t>
            </a:r>
            <a:r>
              <a:rPr lang="en-US" dirty="0" err="1" smtClean="0"/>
              <a:t>ture</a:t>
            </a:r>
            <a:r>
              <a:rPr lang="en-US" dirty="0" smtClean="0"/>
              <a:t> in the uniform </a:t>
            </a:r>
            <a:r>
              <a:rPr lang="en-US" dirty="0" err="1" smtClean="0"/>
              <a:t>shocktube</a:t>
            </a:r>
            <a:r>
              <a:rPr lang="en-US" dirty="0" smtClean="0"/>
              <a:t>. </a:t>
            </a:r>
            <a:endParaRPr lang="en-US" dirty="0"/>
          </a:p>
        </p:txBody>
      </p:sp>
      <p:sp>
        <p:nvSpPr>
          <p:cNvPr id="8" name="Rectangle 7"/>
          <p:cNvSpPr/>
          <p:nvPr/>
        </p:nvSpPr>
        <p:spPr>
          <a:xfrm>
            <a:off x="4343400" y="1110752"/>
            <a:ext cx="1026460" cy="646331"/>
          </a:xfrm>
          <a:prstGeom prst="rect">
            <a:avLst/>
          </a:prstGeom>
          <a:noFill/>
        </p:spPr>
        <p:txBody>
          <a:bodyPr wrap="square" lIns="91429" tIns="45714" rIns="91429" bIns="45714">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2" name="Straight Arrow Connector 11"/>
          <p:cNvCxnSpPr/>
          <p:nvPr/>
        </p:nvCxnSpPr>
        <p:spPr>
          <a:xfrm flipV="1">
            <a:off x="4189390" y="1981200"/>
            <a:ext cx="198472" cy="801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922345" y="2667000"/>
            <a:ext cx="428300" cy="646319"/>
          </a:xfrm>
          <a:prstGeom prst="rect">
            <a:avLst/>
          </a:prstGeom>
          <a:noFill/>
        </p:spPr>
        <p:txBody>
          <a:bodyPr wrap="none" lIns="91429" tIns="45714" rIns="91429" bIns="45714">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Rectangle 13"/>
          <p:cNvSpPr/>
          <p:nvPr/>
        </p:nvSpPr>
        <p:spPr>
          <a:xfrm>
            <a:off x="5638812" y="5105400"/>
            <a:ext cx="858994" cy="646319"/>
          </a:xfrm>
          <a:prstGeom prst="rect">
            <a:avLst/>
          </a:prstGeom>
          <a:noFill/>
        </p:spPr>
        <p:txBody>
          <a:bodyPr wrap="none" lIns="91429" tIns="45714" rIns="91429" bIns="4571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TCF</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cxnSp>
        <p:nvCxnSpPr>
          <p:cNvPr id="16" name="Straight Arrow Connector 15"/>
          <p:cNvCxnSpPr/>
          <p:nvPr/>
        </p:nvCxnSpPr>
        <p:spPr>
          <a:xfrm flipH="1" flipV="1">
            <a:off x="4477871" y="4876800"/>
            <a:ext cx="1160930" cy="4572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6537706" y="4027332"/>
            <a:ext cx="838200" cy="646331"/>
          </a:xfrm>
          <a:prstGeom prst="rect">
            <a:avLst/>
          </a:prstGeom>
          <a:noFill/>
        </p:spPr>
        <p:txBody>
          <a:bodyPr wrap="square" lIns="91429" tIns="45714" rIns="91429" bIns="45714">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9" name="Rectangle 18"/>
          <p:cNvSpPr/>
          <p:nvPr/>
        </p:nvSpPr>
        <p:spPr>
          <a:xfrm>
            <a:off x="6736103" y="4553635"/>
            <a:ext cx="428300" cy="646319"/>
          </a:xfrm>
          <a:prstGeom prst="rect">
            <a:avLst/>
          </a:prstGeom>
          <a:noFill/>
        </p:spPr>
        <p:txBody>
          <a:bodyPr wrap="none" lIns="91429" tIns="45714" rIns="91429" bIns="45714">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0" name="Rectangle 19"/>
          <p:cNvSpPr/>
          <p:nvPr/>
        </p:nvSpPr>
        <p:spPr>
          <a:xfrm>
            <a:off x="6656734" y="5177105"/>
            <a:ext cx="858994" cy="646319"/>
          </a:xfrm>
          <a:prstGeom prst="rect">
            <a:avLst/>
          </a:prstGeom>
          <a:noFill/>
        </p:spPr>
        <p:txBody>
          <a:bodyPr wrap="none" lIns="91429" tIns="45714" rIns="91429" bIns="45714">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TCF</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2" name="TextBox 21"/>
          <p:cNvSpPr txBox="1"/>
          <p:nvPr/>
        </p:nvSpPr>
        <p:spPr>
          <a:xfrm>
            <a:off x="7515741" y="4179836"/>
            <a:ext cx="1696657" cy="369332"/>
          </a:xfrm>
          <a:prstGeom prst="rect">
            <a:avLst/>
          </a:prstGeom>
          <a:noFill/>
        </p:spPr>
        <p:txBody>
          <a:bodyPr wrap="square" lIns="91429" tIns="45714" rIns="91429" bIns="45714" rtlCol="0">
            <a:spAutoFit/>
          </a:bodyPr>
          <a:lstStyle/>
          <a:p>
            <a:r>
              <a:rPr lang="en-US" dirty="0" smtClean="0"/>
              <a:t>Evaporation</a:t>
            </a:r>
            <a:endParaRPr lang="en-US" dirty="0"/>
          </a:p>
        </p:txBody>
      </p:sp>
      <p:sp>
        <p:nvSpPr>
          <p:cNvPr id="23" name="TextBox 22"/>
          <p:cNvSpPr txBox="1"/>
          <p:nvPr/>
        </p:nvSpPr>
        <p:spPr>
          <a:xfrm>
            <a:off x="7447592" y="4714992"/>
            <a:ext cx="1508056" cy="369332"/>
          </a:xfrm>
          <a:prstGeom prst="rect">
            <a:avLst/>
          </a:prstGeom>
          <a:noFill/>
        </p:spPr>
        <p:txBody>
          <a:bodyPr wrap="square" lIns="91429" tIns="45714" rIns="91429" bIns="45714" rtlCol="0">
            <a:spAutoFit/>
          </a:bodyPr>
          <a:lstStyle/>
          <a:p>
            <a:r>
              <a:rPr lang="en-US" dirty="0" smtClean="0"/>
              <a:t>Condensation</a:t>
            </a:r>
            <a:endParaRPr lang="en-US" dirty="0"/>
          </a:p>
        </p:txBody>
      </p:sp>
      <p:sp>
        <p:nvSpPr>
          <p:cNvPr id="24" name="TextBox 23"/>
          <p:cNvSpPr txBox="1"/>
          <p:nvPr/>
        </p:nvSpPr>
        <p:spPr>
          <a:xfrm>
            <a:off x="7691718" y="5177103"/>
            <a:ext cx="1604681" cy="646331"/>
          </a:xfrm>
          <a:prstGeom prst="rect">
            <a:avLst/>
          </a:prstGeom>
          <a:noFill/>
        </p:spPr>
        <p:txBody>
          <a:bodyPr wrap="square" lIns="91429" tIns="45714" rIns="91429" bIns="45714" rtlCol="0">
            <a:spAutoFit/>
          </a:bodyPr>
          <a:lstStyle/>
          <a:p>
            <a:r>
              <a:rPr lang="en-US" dirty="0" smtClean="0"/>
              <a:t>Thermal Con-</a:t>
            </a:r>
          </a:p>
          <a:p>
            <a:r>
              <a:rPr lang="en-US" dirty="0" err="1"/>
              <a:t>d</a:t>
            </a:r>
            <a:r>
              <a:rPr lang="en-US" dirty="0" err="1" smtClean="0"/>
              <a:t>uction</a:t>
            </a:r>
            <a:r>
              <a:rPr lang="en-US" dirty="0" smtClean="0"/>
              <a:t> Front</a:t>
            </a:r>
            <a:endParaRPr lang="en-US" dirty="0"/>
          </a:p>
        </p:txBody>
      </p:sp>
      <p:sp>
        <p:nvSpPr>
          <p:cNvPr id="29" name="Minus 28"/>
          <p:cNvSpPr/>
          <p:nvPr/>
        </p:nvSpPr>
        <p:spPr>
          <a:xfrm>
            <a:off x="7238630" y="4350498"/>
            <a:ext cx="27711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0" name="Minus 29"/>
          <p:cNvSpPr/>
          <p:nvPr/>
        </p:nvSpPr>
        <p:spPr>
          <a:xfrm>
            <a:off x="7183934" y="4876800"/>
            <a:ext cx="277109"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1" name="Minus 30"/>
          <p:cNvSpPr/>
          <p:nvPr/>
        </p:nvSpPr>
        <p:spPr>
          <a:xfrm>
            <a:off x="7527916" y="5477411"/>
            <a:ext cx="277109"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cxnSp>
        <p:nvCxnSpPr>
          <p:cNvPr id="9" name="Straight Arrow Connector 8"/>
          <p:cNvCxnSpPr/>
          <p:nvPr/>
        </p:nvCxnSpPr>
        <p:spPr>
          <a:xfrm flipH="1">
            <a:off x="1143000" y="1433916"/>
            <a:ext cx="533400" cy="198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914401"/>
            <a:ext cx="1600200" cy="738664"/>
          </a:xfrm>
          <a:prstGeom prst="rect">
            <a:avLst/>
          </a:prstGeom>
          <a:noFill/>
        </p:spPr>
        <p:txBody>
          <a:bodyPr wrap="square" lIns="91429" tIns="45714" rIns="91429" bIns="45714" rtlCol="0">
            <a:spAutoFit/>
          </a:bodyPr>
          <a:lstStyle/>
          <a:p>
            <a:r>
              <a:rPr lang="en-US" sz="1400" dirty="0"/>
              <a:t>Pressure peak generates up- and down-flows.</a:t>
            </a:r>
            <a:endParaRPr lang="en-US" sz="1400" dirty="0"/>
          </a:p>
        </p:txBody>
      </p:sp>
      <p:cxnSp>
        <p:nvCxnSpPr>
          <p:cNvPr id="21" name="Straight Arrow Connector 20"/>
          <p:cNvCxnSpPr/>
          <p:nvPr/>
        </p:nvCxnSpPr>
        <p:spPr>
          <a:xfrm flipH="1">
            <a:off x="990600" y="4350498"/>
            <a:ext cx="6858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1663221" y="4041338"/>
            <a:ext cx="428300" cy="646319"/>
          </a:xfrm>
          <a:prstGeom prst="rect">
            <a:avLst/>
          </a:prstGeom>
          <a:noFill/>
        </p:spPr>
        <p:txBody>
          <a:bodyPr wrap="none" lIns="91429" tIns="45714" rIns="91429" bIns="45714">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26" name="Straight Arrow Connector 25"/>
          <p:cNvCxnSpPr/>
          <p:nvPr/>
        </p:nvCxnSpPr>
        <p:spPr>
          <a:xfrm flipH="1">
            <a:off x="1409700" y="5428565"/>
            <a:ext cx="467672" cy="5562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1680882" y="4955711"/>
            <a:ext cx="599128" cy="646331"/>
          </a:xfrm>
          <a:prstGeom prst="rect">
            <a:avLst/>
          </a:prstGeom>
          <a:noFill/>
        </p:spPr>
        <p:txBody>
          <a:bodyPr wrap="square" lIns="91429" tIns="45714" rIns="91429" bIns="45714">
            <a:spAutoFit/>
          </a:bodyPr>
          <a:lstStyle/>
          <a:p>
            <a:pPr algn="ct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a:t>
            </a:r>
            <a:endPar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34" name="Straight Arrow Connector 33"/>
          <p:cNvCxnSpPr/>
          <p:nvPr/>
        </p:nvCxnSpPr>
        <p:spPr>
          <a:xfrm flipH="1" flipV="1">
            <a:off x="4495800" y="1791414"/>
            <a:ext cx="580465" cy="9861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745693" y="2667001"/>
            <a:ext cx="1070547" cy="646331"/>
          </a:xfrm>
          <a:prstGeom prst="rect">
            <a:avLst/>
          </a:prstGeom>
          <a:noFill/>
        </p:spPr>
        <p:txBody>
          <a:bodyPr wrap="square" lIns="91429" tIns="45714" rIns="91429" bIns="45714">
            <a:spAutoFit/>
          </a:bodyPr>
          <a:lstStyle/>
          <a:p>
            <a:pPr algn="ct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VRP</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6" name="Rectangle 35"/>
          <p:cNvSpPr/>
          <p:nvPr/>
        </p:nvSpPr>
        <p:spPr>
          <a:xfrm>
            <a:off x="6629143" y="5984822"/>
            <a:ext cx="1070547" cy="646331"/>
          </a:xfrm>
          <a:prstGeom prst="rect">
            <a:avLst/>
          </a:prstGeom>
          <a:noFill/>
        </p:spPr>
        <p:txBody>
          <a:bodyPr wrap="square" lIns="91429" tIns="45714" rIns="91429" bIns="45714">
            <a:spAutoFit/>
          </a:bodyPr>
          <a:lstStyle/>
          <a:p>
            <a:pPr algn="ct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VRP</a:t>
            </a:r>
            <a:endPar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7" name="Minus 36"/>
          <p:cNvSpPr/>
          <p:nvPr/>
        </p:nvSpPr>
        <p:spPr>
          <a:xfrm>
            <a:off x="7583095" y="6285127"/>
            <a:ext cx="277109"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lIns="91429" tIns="45714" rIns="91429" bIns="45714" rtlCol="0" anchor="ctr"/>
          <a:lstStyle/>
          <a:p>
            <a:pPr algn="ctr"/>
            <a:endParaRPr lang="en-US"/>
          </a:p>
        </p:txBody>
      </p:sp>
      <p:sp>
        <p:nvSpPr>
          <p:cNvPr id="38" name="TextBox 37"/>
          <p:cNvSpPr txBox="1"/>
          <p:nvPr/>
        </p:nvSpPr>
        <p:spPr>
          <a:xfrm>
            <a:off x="7848600" y="5984821"/>
            <a:ext cx="1604681" cy="646331"/>
          </a:xfrm>
          <a:prstGeom prst="rect">
            <a:avLst/>
          </a:prstGeom>
          <a:noFill/>
        </p:spPr>
        <p:txBody>
          <a:bodyPr wrap="square" lIns="91429" tIns="45714" rIns="91429" bIns="45714" rtlCol="0">
            <a:spAutoFit/>
          </a:bodyPr>
          <a:lstStyle/>
          <a:p>
            <a:r>
              <a:rPr lang="en-US" dirty="0" smtClean="0"/>
              <a:t>Velocity re-</a:t>
            </a:r>
          </a:p>
          <a:p>
            <a:r>
              <a:rPr lang="en-US" dirty="0" err="1"/>
              <a:t>v</a:t>
            </a:r>
            <a:r>
              <a:rPr lang="en-US" dirty="0" err="1" smtClean="0"/>
              <a:t>ersal</a:t>
            </a:r>
            <a:r>
              <a:rPr lang="en-US" dirty="0" smtClean="0"/>
              <a:t> point</a:t>
            </a:r>
            <a:endParaRPr lang="en-US" dirty="0"/>
          </a:p>
        </p:txBody>
      </p:sp>
    </p:spTree>
    <p:extLst>
      <p:ext uri="{BB962C8B-B14F-4D97-AF65-F5344CB8AC3E}">
        <p14:creationId xmlns:p14="http://schemas.microsoft.com/office/powerpoint/2010/main" val="3721759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The “Canopy” Model</a:t>
            </a:r>
            <a:endParaRPr lang="en-US" sz="4000"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8600" y="762995"/>
            <a:ext cx="4114800" cy="3949955"/>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3089072"/>
            <a:ext cx="4800600" cy="3581739"/>
          </a:xfrm>
        </p:spPr>
      </p:pic>
      <p:sp>
        <p:nvSpPr>
          <p:cNvPr id="7" name="TextBox 6"/>
          <p:cNvSpPr txBox="1"/>
          <p:nvPr/>
        </p:nvSpPr>
        <p:spPr>
          <a:xfrm>
            <a:off x="4648200" y="762994"/>
            <a:ext cx="4343400" cy="2308324"/>
          </a:xfrm>
          <a:prstGeom prst="rect">
            <a:avLst/>
          </a:prstGeom>
          <a:noFill/>
        </p:spPr>
        <p:txBody>
          <a:bodyPr wrap="square" lIns="91429" tIns="45714" rIns="91429" bIns="45714" rtlCol="0">
            <a:spAutoFit/>
          </a:bodyPr>
          <a:lstStyle/>
          <a:p>
            <a:pPr algn="just"/>
            <a:r>
              <a:rPr lang="en-US" dirty="0" smtClean="0"/>
              <a:t>On the left: Top view, imaginary sources of magnetic field in the photosphere, their distribution results in the “nozzle” shape of the </a:t>
            </a:r>
            <a:r>
              <a:rPr lang="en-US" dirty="0" err="1" smtClean="0"/>
              <a:t>fluxtube</a:t>
            </a:r>
            <a:r>
              <a:rPr lang="en-US" dirty="0" smtClean="0"/>
              <a:t> area profile. The red dashed line marks the cross-section for the picture below. Letters “A”, “B” and “C” mark the position of the corresponding vertical lines labeled on the picture below. </a:t>
            </a:r>
            <a:endParaRPr lang="en-US" dirty="0"/>
          </a:p>
        </p:txBody>
      </p:sp>
      <p:sp>
        <p:nvSpPr>
          <p:cNvPr id="8" name="TextBox 7"/>
          <p:cNvSpPr txBox="1"/>
          <p:nvPr/>
        </p:nvSpPr>
        <p:spPr>
          <a:xfrm>
            <a:off x="78942" y="4876800"/>
            <a:ext cx="4267200" cy="1754326"/>
          </a:xfrm>
          <a:prstGeom prst="rect">
            <a:avLst/>
          </a:prstGeom>
          <a:noFill/>
        </p:spPr>
        <p:txBody>
          <a:bodyPr wrap="square" lIns="91429" tIns="45714" rIns="91429" bIns="45714" rtlCol="0">
            <a:spAutoFit/>
          </a:bodyPr>
          <a:lstStyle/>
          <a:p>
            <a:pPr algn="just"/>
            <a:r>
              <a:rPr lang="en-US" dirty="0" smtClean="0"/>
              <a:t>On the right: Side view,  magnetic field lines coming out of the monopole P001. The shape of this cross-section of the </a:t>
            </a:r>
            <a:r>
              <a:rPr lang="en-US" dirty="0" err="1" smtClean="0"/>
              <a:t>fluxtube</a:t>
            </a:r>
            <a:r>
              <a:rPr lang="en-US" dirty="0" smtClean="0"/>
              <a:t> is determined by the influence of the neighboring monopoles P011 (</a:t>
            </a:r>
            <a:r>
              <a:rPr lang="en-US" dirty="0" err="1" smtClean="0"/>
              <a:t>fieldline</a:t>
            </a:r>
            <a:r>
              <a:rPr lang="en-US" dirty="0" smtClean="0"/>
              <a:t> C)  and P004 (</a:t>
            </a:r>
            <a:r>
              <a:rPr lang="en-US" dirty="0" err="1" smtClean="0"/>
              <a:t>fieldline</a:t>
            </a:r>
            <a:r>
              <a:rPr lang="en-US" dirty="0" smtClean="0"/>
              <a:t> A).</a:t>
            </a:r>
            <a:endParaRPr lang="en-US" dirty="0"/>
          </a:p>
        </p:txBody>
      </p:sp>
      <p:cxnSp>
        <p:nvCxnSpPr>
          <p:cNvPr id="10" name="Straight Connector 9"/>
          <p:cNvCxnSpPr/>
          <p:nvPr/>
        </p:nvCxnSpPr>
        <p:spPr>
          <a:xfrm>
            <a:off x="1547494" y="1150378"/>
            <a:ext cx="2055593" cy="3497823"/>
          </a:xfrm>
          <a:prstGeom prst="line">
            <a:avLst/>
          </a:prstGeom>
          <a:ln>
            <a:prstDash val="lgDash"/>
          </a:ln>
        </p:spPr>
        <p:style>
          <a:lnRef idx="2">
            <a:schemeClr val="accent2"/>
          </a:lnRef>
          <a:fillRef idx="0">
            <a:schemeClr val="accent2"/>
          </a:fillRef>
          <a:effectRef idx="1">
            <a:schemeClr val="accent2"/>
          </a:effectRef>
          <a:fontRef idx="minor">
            <a:schemeClr val="tx1"/>
          </a:fontRef>
        </p:style>
      </p:cxnSp>
      <p:sp>
        <p:nvSpPr>
          <p:cNvPr id="11" name="Rectangle 10"/>
          <p:cNvSpPr/>
          <p:nvPr/>
        </p:nvSpPr>
        <p:spPr>
          <a:xfrm>
            <a:off x="944671" y="2144833"/>
            <a:ext cx="377953" cy="457390"/>
          </a:xfrm>
          <a:prstGeom prst="rect">
            <a:avLst/>
          </a:prstGeom>
          <a:noFill/>
        </p:spPr>
        <p:txBody>
          <a:bodyPr wrap="none" lIns="91429" tIns="45714" rIns="91429" bIns="45714">
            <a:spAutoFit/>
          </a:bodyPr>
          <a:lstStyle/>
          <a:p>
            <a:pPr algn="ct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2" name="Rectangle 11"/>
          <p:cNvSpPr/>
          <p:nvPr/>
        </p:nvSpPr>
        <p:spPr>
          <a:xfrm>
            <a:off x="3600583" y="2785474"/>
            <a:ext cx="353179" cy="457390"/>
          </a:xfrm>
          <a:prstGeom prst="rect">
            <a:avLst/>
          </a:prstGeom>
          <a:noFill/>
        </p:spPr>
        <p:txBody>
          <a:bodyPr wrap="none" lIns="91429" tIns="45714" rIns="91429" bIns="45714">
            <a:spAutoFit/>
          </a:bodyPr>
          <a:lstStyle/>
          <a:p>
            <a:pPr algn="ct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13" name="Rectangle 12"/>
          <p:cNvSpPr/>
          <p:nvPr/>
        </p:nvSpPr>
        <p:spPr>
          <a:xfrm>
            <a:off x="1362187" y="2840485"/>
            <a:ext cx="370614" cy="461665"/>
          </a:xfrm>
          <a:prstGeom prst="rect">
            <a:avLst/>
          </a:prstGeom>
          <a:noFill/>
        </p:spPr>
        <p:txBody>
          <a:bodyPr wrap="none" lIns="91429" tIns="45714" rIns="91429" bIns="45714">
            <a:spAutoFit/>
          </a:bodyPr>
          <a:lstStyle/>
          <a:p>
            <a:pPr algn="ctr"/>
            <a:r>
              <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a:t>
            </a:r>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15" name="Straight Arrow Connector 14"/>
          <p:cNvCxnSpPr/>
          <p:nvPr/>
        </p:nvCxnSpPr>
        <p:spPr>
          <a:xfrm>
            <a:off x="1318954" y="2381332"/>
            <a:ext cx="893588" cy="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1" name="Straight Arrow Connector 20"/>
          <p:cNvCxnSpPr/>
          <p:nvPr/>
        </p:nvCxnSpPr>
        <p:spPr>
          <a:xfrm flipV="1">
            <a:off x="1712429" y="2783872"/>
            <a:ext cx="642447" cy="230832"/>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cxnSp>
        <p:nvCxnSpPr>
          <p:cNvPr id="24" name="Straight Arrow Connector 23"/>
          <p:cNvCxnSpPr/>
          <p:nvPr/>
        </p:nvCxnSpPr>
        <p:spPr>
          <a:xfrm flipH="1">
            <a:off x="2931300" y="3068117"/>
            <a:ext cx="690440" cy="396801"/>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984694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446"/>
            <a:ext cx="8229600" cy="851647"/>
          </a:xfrm>
        </p:spPr>
        <p:txBody>
          <a:bodyPr>
            <a:normAutofit/>
          </a:bodyPr>
          <a:lstStyle/>
          <a:p>
            <a:r>
              <a:rPr lang="en-US" sz="4000" dirty="0"/>
              <a:t>Varying Area Profile</a:t>
            </a:r>
            <a:endParaRPr lang="en-US" sz="40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 y="762000"/>
            <a:ext cx="8519499" cy="4991894"/>
          </a:xfrm>
        </p:spPr>
      </p:pic>
      <p:sp>
        <p:nvSpPr>
          <p:cNvPr id="5" name="TextBox 4"/>
          <p:cNvSpPr txBox="1"/>
          <p:nvPr/>
        </p:nvSpPr>
        <p:spPr>
          <a:xfrm>
            <a:off x="685800" y="5650468"/>
            <a:ext cx="2209800" cy="369332"/>
          </a:xfrm>
          <a:prstGeom prst="rect">
            <a:avLst/>
          </a:prstGeom>
          <a:noFill/>
        </p:spPr>
        <p:txBody>
          <a:bodyPr wrap="square" lIns="91429" tIns="45714" rIns="91429" bIns="45714" rtlCol="0">
            <a:spAutoFit/>
          </a:bodyPr>
          <a:lstStyle/>
          <a:p>
            <a:pPr algn="ctr"/>
            <a:r>
              <a:rPr lang="en-US" dirty="0" smtClean="0"/>
              <a:t>Nozzle below the TR</a:t>
            </a:r>
            <a:endParaRPr lang="en-US" dirty="0"/>
          </a:p>
        </p:txBody>
      </p:sp>
      <p:sp>
        <p:nvSpPr>
          <p:cNvPr id="6" name="TextBox 5"/>
          <p:cNvSpPr txBox="1"/>
          <p:nvPr/>
        </p:nvSpPr>
        <p:spPr>
          <a:xfrm>
            <a:off x="3597088" y="5650469"/>
            <a:ext cx="2209800" cy="646331"/>
          </a:xfrm>
          <a:prstGeom prst="rect">
            <a:avLst/>
          </a:prstGeom>
          <a:noFill/>
        </p:spPr>
        <p:txBody>
          <a:bodyPr wrap="square" lIns="91429" tIns="45714" rIns="91429" bIns="45714" rtlCol="0">
            <a:spAutoFit/>
          </a:bodyPr>
          <a:lstStyle/>
          <a:p>
            <a:pPr algn="ctr"/>
            <a:r>
              <a:rPr lang="en-US" dirty="0" smtClean="0"/>
              <a:t>Nozzle at the </a:t>
            </a:r>
            <a:r>
              <a:rPr lang="en-US" dirty="0" err="1" smtClean="0"/>
              <a:t>centre</a:t>
            </a:r>
            <a:r>
              <a:rPr lang="en-US" dirty="0" smtClean="0"/>
              <a:t> of the TR</a:t>
            </a:r>
            <a:endParaRPr lang="en-US" dirty="0"/>
          </a:p>
        </p:txBody>
      </p:sp>
      <p:sp>
        <p:nvSpPr>
          <p:cNvPr id="7" name="TextBox 6"/>
          <p:cNvSpPr txBox="1"/>
          <p:nvPr/>
        </p:nvSpPr>
        <p:spPr>
          <a:xfrm>
            <a:off x="6324600" y="5650468"/>
            <a:ext cx="2209800" cy="369332"/>
          </a:xfrm>
          <a:prstGeom prst="rect">
            <a:avLst/>
          </a:prstGeom>
          <a:noFill/>
        </p:spPr>
        <p:txBody>
          <a:bodyPr wrap="square" lIns="91429" tIns="45714" rIns="91429" bIns="45714" rtlCol="0">
            <a:spAutoFit/>
          </a:bodyPr>
          <a:lstStyle/>
          <a:p>
            <a:pPr algn="ctr"/>
            <a:r>
              <a:rPr lang="en-US" dirty="0" smtClean="0"/>
              <a:t>Nozzle above the TR</a:t>
            </a:r>
            <a:endParaRPr lang="en-US" dirty="0"/>
          </a:p>
        </p:txBody>
      </p:sp>
      <p:sp>
        <p:nvSpPr>
          <p:cNvPr id="9" name="TextBox 8"/>
          <p:cNvSpPr txBox="1"/>
          <p:nvPr/>
        </p:nvSpPr>
        <p:spPr>
          <a:xfrm>
            <a:off x="0" y="6400800"/>
            <a:ext cx="9144000" cy="369320"/>
          </a:xfrm>
          <a:prstGeom prst="rect">
            <a:avLst/>
          </a:prstGeom>
          <a:noFill/>
        </p:spPr>
        <p:txBody>
          <a:bodyPr wrap="square" lIns="91429" tIns="45714" rIns="91429" bIns="45714" rtlCol="0">
            <a:spAutoFit/>
          </a:bodyPr>
          <a:lstStyle/>
          <a:p>
            <a:pPr algn="ctr"/>
            <a:r>
              <a:rPr lang="en-US" dirty="0" smtClean="0"/>
              <a:t>The area profile is of the same functional form as the temperature profile.</a:t>
            </a:r>
            <a:endParaRPr lang="en-US" dirty="0"/>
          </a:p>
        </p:txBody>
      </p:sp>
    </p:spTree>
    <p:extLst>
      <p:ext uri="{BB962C8B-B14F-4D97-AF65-F5344CB8AC3E}">
        <p14:creationId xmlns:p14="http://schemas.microsoft.com/office/powerpoint/2010/main" val="9033524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t>Effect of the nozzle on the TCF without atmosphere</a:t>
            </a:r>
            <a:endParaRPr lang="en-US" dirty="0"/>
          </a:p>
        </p:txBody>
      </p:sp>
      <p:sp>
        <p:nvSpPr>
          <p:cNvPr id="3" name="TextBox 2"/>
          <p:cNvSpPr txBox="1"/>
          <p:nvPr/>
        </p:nvSpPr>
        <p:spPr>
          <a:xfrm>
            <a:off x="152400" y="5993882"/>
            <a:ext cx="8839200" cy="923330"/>
          </a:xfrm>
          <a:prstGeom prst="rect">
            <a:avLst/>
          </a:prstGeom>
          <a:noFill/>
        </p:spPr>
        <p:txBody>
          <a:bodyPr wrap="square" lIns="91429" tIns="45714" rIns="91429" bIns="45714" rtlCol="0">
            <a:spAutoFit/>
          </a:bodyPr>
          <a:lstStyle/>
          <a:p>
            <a:pPr algn="just"/>
            <a:r>
              <a:rPr lang="en-US" dirty="0" smtClean="0"/>
              <a:t>Time evolution of the Temperature in the atmosphere-free </a:t>
            </a:r>
            <a:r>
              <a:rPr lang="en-US" dirty="0" err="1" smtClean="0"/>
              <a:t>shocktube</a:t>
            </a:r>
            <a:r>
              <a:rPr lang="en-US" dirty="0" smtClean="0"/>
              <a:t> for: </a:t>
            </a:r>
            <a:br>
              <a:rPr lang="en-US" dirty="0" smtClean="0"/>
            </a:br>
            <a:r>
              <a:rPr lang="en-US" dirty="0" smtClean="0"/>
              <a:t>a) a uniform tube, b) a tube with the nozzle at 0.25, c) </a:t>
            </a:r>
            <a:r>
              <a:rPr lang="en-US" dirty="0"/>
              <a:t>a tube with the nozzle at </a:t>
            </a:r>
            <a:r>
              <a:rPr lang="en-US" dirty="0" smtClean="0"/>
              <a:t>0.35. Note that TCF speeds up and the slope steepens at the front as it moves through the nozzle.</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143000"/>
            <a:ext cx="8686800" cy="4800600"/>
          </a:xfrm>
        </p:spPr>
      </p:pic>
    </p:spTree>
    <p:extLst>
      <p:ext uri="{BB962C8B-B14F-4D97-AF65-F5344CB8AC3E}">
        <p14:creationId xmlns:p14="http://schemas.microsoft.com/office/powerpoint/2010/main" val="3365799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4000" dirty="0"/>
              <a:t>Temperature Evolution</a:t>
            </a:r>
            <a:endParaRPr lang="en-US" sz="4000" dirty="0"/>
          </a:p>
        </p:txBody>
      </p:sp>
      <p:sp>
        <p:nvSpPr>
          <p:cNvPr id="3" name="Content Placeholder 2"/>
          <p:cNvSpPr>
            <a:spLocks noGrp="1"/>
          </p:cNvSpPr>
          <p:nvPr>
            <p:ph idx="1"/>
          </p:nvPr>
        </p:nvSpPr>
        <p:spPr>
          <a:xfrm>
            <a:off x="381000" y="609601"/>
            <a:ext cx="8229600" cy="5440363"/>
          </a:xfrm>
        </p:spPr>
        <p:txBody>
          <a:bodyPr>
            <a:normAutofit/>
          </a:bodyPr>
          <a:lstStyle/>
          <a:p>
            <a:pPr marL="0" indent="0">
              <a:lnSpc>
                <a:spcPct val="150000"/>
              </a:lnSpc>
              <a:buNone/>
            </a:pPr>
            <a:r>
              <a:rPr lang="en-US" sz="2400" dirty="0"/>
              <a:t>Energy Equation:</a:t>
            </a:r>
          </a:p>
          <a:p>
            <a:pPr marL="0" indent="0">
              <a:lnSpc>
                <a:spcPct val="150000"/>
              </a:lnSpc>
              <a:buNone/>
            </a:pPr>
            <a:r>
              <a:rPr lang="en-US" sz="2400" dirty="0"/>
              <a:t>For atmosphere-free case: </a:t>
            </a:r>
          </a:p>
          <a:p>
            <a:pPr marL="0" indent="0">
              <a:lnSpc>
                <a:spcPct val="150000"/>
              </a:lnSpc>
              <a:buNone/>
            </a:pPr>
            <a:endParaRPr lang="en-US" sz="2400" dirty="0"/>
          </a:p>
          <a:p>
            <a:pPr marL="0" indent="0">
              <a:lnSpc>
                <a:spcPct val="150000"/>
              </a:lnSpc>
              <a:buNone/>
            </a:pPr>
            <a:r>
              <a:rPr lang="en-US" sz="2400" dirty="0"/>
              <a:t>In 1-D: </a:t>
            </a:r>
          </a:p>
          <a:p>
            <a:pPr marL="0" indent="0">
              <a:lnSpc>
                <a:spcPct val="150000"/>
              </a:lnSpc>
              <a:buNone/>
            </a:pPr>
            <a:r>
              <a:rPr lang="en-US" sz="2400" dirty="0"/>
              <a:t>Hence the Energy Equation becomes:</a:t>
            </a:r>
          </a:p>
          <a:p>
            <a:pPr marL="0" indent="0">
              <a:lnSpc>
                <a:spcPct val="150000"/>
              </a:lnSpc>
              <a:buNone/>
            </a:pPr>
            <a:endParaRPr lang="en-US" sz="2400" dirty="0"/>
          </a:p>
          <a:p>
            <a:pPr marL="0" indent="0">
              <a:lnSpc>
                <a:spcPct val="150000"/>
              </a:lnSpc>
              <a:buNone/>
            </a:pPr>
            <a:r>
              <a:rPr lang="en-US" sz="2400" dirty="0"/>
              <a:t>And can be rewritten as:</a:t>
            </a:r>
          </a:p>
          <a:p>
            <a:pPr marL="0" indent="0">
              <a:lnSpc>
                <a:spcPct val="150000"/>
              </a:lnSpc>
              <a:buNone/>
            </a:pPr>
            <a:endParaRPr lang="en-US" sz="2400" dirty="0"/>
          </a:p>
        </p:txBody>
      </p:sp>
      <p:graphicFrame>
        <p:nvGraphicFramePr>
          <p:cNvPr id="5" name="Object 4"/>
          <p:cNvGraphicFramePr>
            <a:graphicFrameLocks noChangeAspect="1"/>
          </p:cNvGraphicFramePr>
          <p:nvPr>
            <p:extLst>
              <p:ext uri="{D42A27DB-BD31-4B8C-83A1-F6EECF244321}">
                <p14:modId xmlns:p14="http://schemas.microsoft.com/office/powerpoint/2010/main" val="3085916453"/>
              </p:ext>
            </p:extLst>
          </p:nvPr>
        </p:nvGraphicFramePr>
        <p:xfrm>
          <a:off x="3302000" y="2362200"/>
          <a:ext cx="914400" cy="198438"/>
        </p:xfrm>
        <a:graphic>
          <a:graphicData uri="http://schemas.openxmlformats.org/presentationml/2006/ole">
            <mc:AlternateContent xmlns:mc="http://schemas.openxmlformats.org/markup-compatibility/2006">
              <mc:Choice xmlns:v="urn:schemas-microsoft-com:vml" Requires="v">
                <p:oleObj spid="_x0000_s1621"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3302000" y="2362200"/>
                        <a:ext cx="914400" cy="198438"/>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608386357"/>
              </p:ext>
            </p:extLst>
          </p:nvPr>
        </p:nvGraphicFramePr>
        <p:xfrm>
          <a:off x="2819400" y="609600"/>
          <a:ext cx="5368925" cy="744538"/>
        </p:xfrm>
        <a:graphic>
          <a:graphicData uri="http://schemas.openxmlformats.org/presentationml/2006/ole">
            <mc:AlternateContent xmlns:mc="http://schemas.openxmlformats.org/markup-compatibility/2006">
              <mc:Choice xmlns:v="urn:schemas-microsoft-com:vml" Requires="v">
                <p:oleObj spid="_x0000_s1622" name="Equation" r:id="rId5" imgW="3479760" imgH="482400" progId="Equation.DSMT4">
                  <p:embed/>
                </p:oleObj>
              </mc:Choice>
              <mc:Fallback>
                <p:oleObj name="Equation" r:id="rId5" imgW="3479760" imgH="482400" progId="Equation.DSMT4">
                  <p:embed/>
                  <p:pic>
                    <p:nvPicPr>
                      <p:cNvPr id="0" name=""/>
                      <p:cNvPicPr/>
                      <p:nvPr/>
                    </p:nvPicPr>
                    <p:blipFill>
                      <a:blip r:embed="rId6"/>
                      <a:stretch>
                        <a:fillRect/>
                      </a:stretch>
                    </p:blipFill>
                    <p:spPr>
                      <a:xfrm>
                        <a:off x="2819400" y="609600"/>
                        <a:ext cx="5368925" cy="744538"/>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572826325"/>
              </p:ext>
            </p:extLst>
          </p:nvPr>
        </p:nvGraphicFramePr>
        <p:xfrm>
          <a:off x="452438" y="1981201"/>
          <a:ext cx="5872162" cy="403225"/>
        </p:xfrm>
        <a:graphic>
          <a:graphicData uri="http://schemas.openxmlformats.org/presentationml/2006/ole">
            <mc:AlternateContent xmlns:mc="http://schemas.openxmlformats.org/markup-compatibility/2006">
              <mc:Choice xmlns:v="urn:schemas-microsoft-com:vml" Requires="v">
                <p:oleObj spid="_x0000_s1623" name="Equation" r:id="rId7" imgW="3327120" imgH="228600" progId="Equation.DSMT4">
                  <p:embed/>
                </p:oleObj>
              </mc:Choice>
              <mc:Fallback>
                <p:oleObj name="Equation" r:id="rId7" imgW="3327120" imgH="228600" progId="Equation.DSMT4">
                  <p:embed/>
                  <p:pic>
                    <p:nvPicPr>
                      <p:cNvPr id="0" name=""/>
                      <p:cNvPicPr/>
                      <p:nvPr/>
                    </p:nvPicPr>
                    <p:blipFill>
                      <a:blip r:embed="rId8"/>
                      <a:stretch>
                        <a:fillRect/>
                      </a:stretch>
                    </p:blipFill>
                    <p:spPr>
                      <a:xfrm>
                        <a:off x="452438" y="1981201"/>
                        <a:ext cx="5872162" cy="4032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77084051"/>
              </p:ext>
            </p:extLst>
          </p:nvPr>
        </p:nvGraphicFramePr>
        <p:xfrm>
          <a:off x="1524001" y="2514600"/>
          <a:ext cx="6392863" cy="685800"/>
        </p:xfrm>
        <a:graphic>
          <a:graphicData uri="http://schemas.openxmlformats.org/presentationml/2006/ole">
            <mc:AlternateContent xmlns:mc="http://schemas.openxmlformats.org/markup-compatibility/2006">
              <mc:Choice xmlns:v="urn:schemas-microsoft-com:vml" Requires="v">
                <p:oleObj spid="_x0000_s1624" name="Equation" r:id="rId9" imgW="3670200" imgH="393480" progId="Equation.DSMT4">
                  <p:embed/>
                </p:oleObj>
              </mc:Choice>
              <mc:Fallback>
                <p:oleObj name="Equation" r:id="rId9" imgW="3670200" imgH="393480" progId="Equation.DSMT4">
                  <p:embed/>
                  <p:pic>
                    <p:nvPicPr>
                      <p:cNvPr id="0" name=""/>
                      <p:cNvPicPr/>
                      <p:nvPr/>
                    </p:nvPicPr>
                    <p:blipFill>
                      <a:blip r:embed="rId10"/>
                      <a:stretch>
                        <a:fillRect/>
                      </a:stretch>
                    </p:blipFill>
                    <p:spPr>
                      <a:xfrm>
                        <a:off x="1524001" y="2514600"/>
                        <a:ext cx="6392863" cy="685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564794255"/>
              </p:ext>
            </p:extLst>
          </p:nvPr>
        </p:nvGraphicFramePr>
        <p:xfrm>
          <a:off x="457200" y="3733800"/>
          <a:ext cx="5241925" cy="796925"/>
        </p:xfrm>
        <a:graphic>
          <a:graphicData uri="http://schemas.openxmlformats.org/presentationml/2006/ole">
            <mc:AlternateContent xmlns:mc="http://schemas.openxmlformats.org/markup-compatibility/2006">
              <mc:Choice xmlns:v="urn:schemas-microsoft-com:vml" Requires="v">
                <p:oleObj spid="_x0000_s1625" name="Equation" r:id="rId11" imgW="3340080" imgH="507960" progId="Equation.DSMT4">
                  <p:embed/>
                </p:oleObj>
              </mc:Choice>
              <mc:Fallback>
                <p:oleObj name="Equation" r:id="rId11" imgW="3340080" imgH="507960" progId="Equation.DSMT4">
                  <p:embed/>
                  <p:pic>
                    <p:nvPicPr>
                      <p:cNvPr id="0" name=""/>
                      <p:cNvPicPr/>
                      <p:nvPr/>
                    </p:nvPicPr>
                    <p:blipFill>
                      <a:blip r:embed="rId12"/>
                      <a:stretch>
                        <a:fillRect/>
                      </a:stretch>
                    </p:blipFill>
                    <p:spPr>
                      <a:xfrm>
                        <a:off x="457200" y="3733800"/>
                        <a:ext cx="5241925" cy="7969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347289995"/>
              </p:ext>
            </p:extLst>
          </p:nvPr>
        </p:nvGraphicFramePr>
        <p:xfrm>
          <a:off x="381000" y="4912987"/>
          <a:ext cx="4568447" cy="1524000"/>
        </p:xfrm>
        <a:graphic>
          <a:graphicData uri="http://schemas.openxmlformats.org/presentationml/2006/ole">
            <mc:AlternateContent xmlns:mc="http://schemas.openxmlformats.org/markup-compatibility/2006">
              <mc:Choice xmlns:v="urn:schemas-microsoft-com:vml" Requires="v">
                <p:oleObj spid="_x0000_s1626" name="Equation" r:id="rId13" imgW="2565360" imgH="812520" progId="Equation.DSMT4">
                  <p:embed/>
                </p:oleObj>
              </mc:Choice>
              <mc:Fallback>
                <p:oleObj name="Equation" r:id="rId13" imgW="2565360" imgH="812520" progId="Equation.DSMT4">
                  <p:embed/>
                  <p:pic>
                    <p:nvPicPr>
                      <p:cNvPr id="0" name=""/>
                      <p:cNvPicPr/>
                      <p:nvPr/>
                    </p:nvPicPr>
                    <p:blipFill>
                      <a:blip r:embed="rId14"/>
                      <a:stretch>
                        <a:fillRect/>
                      </a:stretch>
                    </p:blipFill>
                    <p:spPr>
                      <a:xfrm>
                        <a:off x="381000" y="4912987"/>
                        <a:ext cx="4568447" cy="1524000"/>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 name="TextBox 3"/>
              <p:cNvSpPr txBox="1"/>
              <p:nvPr/>
            </p:nvSpPr>
            <p:spPr>
              <a:xfrm>
                <a:off x="6324600" y="4648201"/>
                <a:ext cx="2667000" cy="2053575"/>
              </a:xfrm>
              <a:prstGeom prst="rect">
                <a:avLst/>
              </a:prstGeom>
              <a:noFill/>
              <a:ln>
                <a:solidFill>
                  <a:schemeClr val="tx1"/>
                </a:solidFill>
                <a:prstDash val="lgDash"/>
              </a:ln>
              <a:effectLst>
                <a:glow rad="63500">
                  <a:schemeClr val="accent2">
                    <a:satMod val="175000"/>
                    <a:alpha val="40000"/>
                  </a:schemeClr>
                </a:glow>
                <a:outerShdw blurRad="50800" dist="38100" dir="8100000" algn="tr" rotWithShape="0">
                  <a:prstClr val="black">
                    <a:alpha val="40000"/>
                  </a:prstClr>
                </a:outerShdw>
              </a:effectLst>
            </p:spPr>
            <p:txBody>
              <a:bodyPr wrap="square" lIns="91429" tIns="45714" rIns="91429" bIns="45714" rtlCol="0">
                <a:spAutoFit/>
              </a:bodyPr>
              <a:lstStyle/>
              <a:p>
                <a:pPr algn="just"/>
                <a:r>
                  <a:rPr lang="en-US" dirty="0" smtClean="0"/>
                  <a:t>Normal diffusion is enhanced by effective thermal velocity </a:t>
                </a:r>
                <a14:m>
                  <m:oMath xmlns:m="http://schemas.openxmlformats.org/officeDocument/2006/math">
                    <m:sSub>
                      <m:sSubPr>
                        <m:ctrlPr>
                          <a:rPr lang="en-US" i="1" smtClean="0">
                            <a:latin typeface="Cambria Math"/>
                          </a:rPr>
                        </m:ctrlPr>
                      </m:sSubPr>
                      <m:e>
                        <m:r>
                          <a:rPr lang="en-US" b="0" i="1" smtClean="0">
                            <a:latin typeface="Cambria Math"/>
                          </a:rPr>
                          <m:t>𝑢</m:t>
                        </m:r>
                      </m:e>
                      <m:sub>
                        <m:r>
                          <a:rPr lang="en-US" b="0" i="1" smtClean="0">
                            <a:latin typeface="Cambria Math"/>
                          </a:rPr>
                          <m:t>𝑒𝑓𝑓</m:t>
                        </m:r>
                      </m:sub>
                    </m:sSub>
                    <m:r>
                      <a:rPr lang="en-US" b="0" i="1" smtClean="0">
                        <a:latin typeface="Cambria Math"/>
                      </a:rPr>
                      <m:t>.</m:t>
                    </m:r>
                  </m:oMath>
                </a14:m>
                <a:r>
                  <a:rPr lang="en-US" dirty="0" smtClean="0"/>
                  <a:t> The result of that is the steepening of the temperature gradient and acceleration of the TCF.</a:t>
                </a:r>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6324600" y="4648200"/>
                <a:ext cx="2667000" cy="2053575"/>
              </a:xfrm>
              <a:prstGeom prst="rect">
                <a:avLst/>
              </a:prstGeom>
              <a:blipFill rotWithShape="1">
                <a:blip r:embed="rId15"/>
                <a:stretch>
                  <a:fillRect/>
                </a:stretch>
              </a:blipFill>
              <a:ln>
                <a:solidFill>
                  <a:schemeClr val="tx1"/>
                </a:solidFill>
                <a:prstDash val="lgDash"/>
              </a:ln>
              <a:effectLst>
                <a:glow rad="63500">
                  <a:schemeClr val="accent2">
                    <a:satMod val="175000"/>
                    <a:alpha val="40000"/>
                  </a:schemeClr>
                </a:glow>
                <a:outerShdw blurRad="50800" dist="38100" dir="8100000" algn="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40431262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1248</TotalTime>
  <Words>1196</Words>
  <Application>Microsoft Office PowerPoint</Application>
  <PresentationFormat>Letter Paper (8.5x11 in)</PresentationFormat>
  <Paragraphs>96</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Equation</vt:lpstr>
      <vt:lpstr>The effects of canopy expansion on chromospheric evaporation driven by thermal conductions fronts</vt:lpstr>
      <vt:lpstr>Abstract</vt:lpstr>
      <vt:lpstr>Observed Data</vt:lpstr>
      <vt:lpstr>Shocktube Model</vt:lpstr>
      <vt:lpstr>Time Evolution for the uniform tube</vt:lpstr>
      <vt:lpstr>The “Canopy” Model</vt:lpstr>
      <vt:lpstr>Varying Area Profile</vt:lpstr>
      <vt:lpstr>Effect of the nozzle on the TCF without atmosphere</vt:lpstr>
      <vt:lpstr>Temperature Evolution</vt:lpstr>
      <vt:lpstr>Velocity Reversal Point</vt:lpstr>
      <vt:lpstr>Velocity Reversal Point</vt:lpstr>
      <vt:lpstr>Velocity Reversal Point</vt:lpstr>
      <vt:lpstr>Velocity Reversal Point</vt:lpstr>
      <vt:lpstr>Filling of the Loop during Evaporation</vt:lpstr>
      <vt:lpstr>Filling of the Loop during Evaporation</vt:lpstr>
      <vt:lpstr>Filling of the Loop during Evaporation</vt:lpstr>
      <vt:lpstr>Comments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 Rozpedek</dc:creator>
  <cp:lastModifiedBy>Filip Rozpedek</cp:lastModifiedBy>
  <cp:revision>110</cp:revision>
  <cp:lastPrinted>2013-07-08T20:29:03Z</cp:lastPrinted>
  <dcterms:created xsi:type="dcterms:W3CDTF">2013-07-03T17:07:43Z</dcterms:created>
  <dcterms:modified xsi:type="dcterms:W3CDTF">2013-07-08T20:44:42Z</dcterms:modified>
</cp:coreProperties>
</file>