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7"/>
  </p:notesMasterIdLst>
  <p:sldIdLst>
    <p:sldId id="256" r:id="rId2"/>
    <p:sldId id="257" r:id="rId3"/>
    <p:sldId id="259" r:id="rId4"/>
    <p:sldId id="300" r:id="rId5"/>
    <p:sldId id="258" r:id="rId6"/>
    <p:sldId id="260" r:id="rId7"/>
    <p:sldId id="261" r:id="rId8"/>
    <p:sldId id="262" r:id="rId9"/>
    <p:sldId id="263" r:id="rId10"/>
    <p:sldId id="264" r:id="rId11"/>
    <p:sldId id="265" r:id="rId12"/>
    <p:sldId id="266" r:id="rId13"/>
    <p:sldId id="267" r:id="rId14"/>
    <p:sldId id="268" r:id="rId15"/>
    <p:sldId id="269" r:id="rId16"/>
    <p:sldId id="270" r:id="rId17"/>
    <p:sldId id="280" r:id="rId18"/>
    <p:sldId id="281" r:id="rId19"/>
    <p:sldId id="282" r:id="rId20"/>
    <p:sldId id="283" r:id="rId21"/>
    <p:sldId id="284" r:id="rId22"/>
    <p:sldId id="285" r:id="rId23"/>
    <p:sldId id="286" r:id="rId24"/>
    <p:sldId id="287" r:id="rId25"/>
    <p:sldId id="288" r:id="rId26"/>
    <p:sldId id="289" r:id="rId27"/>
    <p:sldId id="302" r:id="rId28"/>
    <p:sldId id="291" r:id="rId29"/>
    <p:sldId id="292" r:id="rId30"/>
    <p:sldId id="293" r:id="rId31"/>
    <p:sldId id="294" r:id="rId32"/>
    <p:sldId id="295" r:id="rId33"/>
    <p:sldId id="296" r:id="rId34"/>
    <p:sldId id="271" r:id="rId35"/>
    <p:sldId id="272" r:id="rId36"/>
    <p:sldId id="273" r:id="rId37"/>
    <p:sldId id="274" r:id="rId38"/>
    <p:sldId id="275" r:id="rId39"/>
    <p:sldId id="276" r:id="rId40"/>
    <p:sldId id="277" r:id="rId41"/>
    <p:sldId id="278" r:id="rId42"/>
    <p:sldId id="279" r:id="rId43"/>
    <p:sldId id="297" r:id="rId44"/>
    <p:sldId id="298" r:id="rId45"/>
    <p:sldId id="29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76" autoAdjust="0"/>
  </p:normalViewPr>
  <p:slideViewPr>
    <p:cSldViewPr>
      <p:cViewPr varScale="1">
        <p:scale>
          <a:sx n="75" d="100"/>
          <a:sy n="75" d="100"/>
        </p:scale>
        <p:origin x="-1248" y="-84"/>
      </p:cViewPr>
      <p:guideLst>
        <p:guide orient="horz" pos="2160"/>
        <p:guide pos="2880"/>
      </p:guideLst>
    </p:cSldViewPr>
  </p:slideViewPr>
  <p:outlineViewPr>
    <p:cViewPr>
      <p:scale>
        <a:sx n="33" d="100"/>
        <a:sy n="33" d="100"/>
      </p:scale>
      <p:origin x="114" y="88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1A5840-652A-46D5-981D-EC2677B6F7D3}" type="datetimeFigureOut">
              <a:rPr lang="en-US" smtClean="0"/>
              <a:t>8/6/2013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BCF4E2-1D97-4101-8362-34ED3DAA47CA}" type="slidenum">
              <a:rPr lang="en-US" smtClean="0"/>
              <a:t>‹#›</a:t>
            </a:fld>
            <a:endParaRPr lang="en-US"/>
          </a:p>
        </p:txBody>
      </p:sp>
    </p:spTree>
    <p:extLst>
      <p:ext uri="{BB962C8B-B14F-4D97-AF65-F5344CB8AC3E}">
        <p14:creationId xmlns:p14="http://schemas.microsoft.com/office/powerpoint/2010/main" val="4289100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BCF4E2-1D97-4101-8362-34ED3DAA47CA}" type="slidenum">
              <a:rPr lang="en-US" smtClean="0"/>
              <a:t>44</a:t>
            </a:fld>
            <a:endParaRPr lang="en-US"/>
          </a:p>
        </p:txBody>
      </p:sp>
    </p:spTree>
    <p:extLst>
      <p:ext uri="{BB962C8B-B14F-4D97-AF65-F5344CB8AC3E}">
        <p14:creationId xmlns:p14="http://schemas.microsoft.com/office/powerpoint/2010/main" val="459863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C2C94F-C00A-4C92-840A-3653D46D15F3}" type="datetimeFigureOut">
              <a:rPr lang="en-US" smtClean="0"/>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064A9-D381-41A6-944F-0AEAD9EA768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C2C94F-C00A-4C92-840A-3653D46D15F3}" type="datetimeFigureOut">
              <a:rPr lang="en-US" smtClean="0"/>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064A9-D381-41A6-944F-0AEAD9EA768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C2C94F-C00A-4C92-840A-3653D46D15F3}" type="datetimeFigureOut">
              <a:rPr lang="en-US" smtClean="0"/>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064A9-D381-41A6-944F-0AEAD9EA768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C2C94F-C00A-4C92-840A-3653D46D15F3}" type="datetimeFigureOut">
              <a:rPr lang="en-US" smtClean="0"/>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064A9-D381-41A6-944F-0AEAD9EA768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C2C94F-C00A-4C92-840A-3653D46D15F3}" type="datetimeFigureOut">
              <a:rPr lang="en-US" smtClean="0"/>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064A9-D381-41A6-944F-0AEAD9EA768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0C2C94F-C00A-4C92-840A-3653D46D15F3}" type="datetimeFigureOut">
              <a:rPr lang="en-US" smtClean="0"/>
              <a:t>8/6/2013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9064A9-D381-41A6-944F-0AEAD9EA768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C2C94F-C00A-4C92-840A-3653D46D15F3}" type="datetimeFigureOut">
              <a:rPr lang="en-US" smtClean="0"/>
              <a:t>8/6/2013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9064A9-D381-41A6-944F-0AEAD9EA768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C2C94F-C00A-4C92-840A-3653D46D15F3}" type="datetimeFigureOut">
              <a:rPr lang="en-US" smtClean="0"/>
              <a:t>8/6/2013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9064A9-D381-41A6-944F-0AEAD9EA768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2C94F-C00A-4C92-840A-3653D46D15F3}" type="datetimeFigureOut">
              <a:rPr lang="en-US" smtClean="0"/>
              <a:t>8/6/2013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9064A9-D381-41A6-944F-0AEAD9EA768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2C94F-C00A-4C92-840A-3653D46D15F3}" type="datetimeFigureOut">
              <a:rPr lang="en-US" smtClean="0"/>
              <a:t>8/6/2013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9064A9-D381-41A6-944F-0AEAD9EA7686}"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0C2C94F-C00A-4C92-840A-3653D46D15F3}" type="datetimeFigureOut">
              <a:rPr lang="en-US" smtClean="0"/>
              <a:t>8/6/2013</a:t>
            </a:fld>
            <a:endParaRPr lang="en-US"/>
          </a:p>
        </p:txBody>
      </p:sp>
      <p:sp>
        <p:nvSpPr>
          <p:cNvPr id="9" name="Slide Number Placeholder 8"/>
          <p:cNvSpPr>
            <a:spLocks noGrp="1"/>
          </p:cNvSpPr>
          <p:nvPr>
            <p:ph type="sldNum" sz="quarter" idx="11"/>
          </p:nvPr>
        </p:nvSpPr>
        <p:spPr/>
        <p:txBody>
          <a:bodyPr/>
          <a:lstStyle/>
          <a:p>
            <a:fld id="{C49064A9-D381-41A6-944F-0AEAD9EA768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49064A9-D381-41A6-944F-0AEAD9EA7686}"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0C2C94F-C00A-4C92-840A-3653D46D15F3}" type="datetimeFigureOut">
              <a:rPr lang="en-US" smtClean="0"/>
              <a:t>8/6/2013</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r>
              <a:rPr lang="en-US" dirty="0" smtClean="0">
                <a:solidFill>
                  <a:schemeClr val="bg2"/>
                </a:solidFill>
              </a:rPr>
              <a:t>Global Structure of the Solar Corona</a:t>
            </a:r>
            <a:endParaRPr lang="en-US" dirty="0">
              <a:solidFill>
                <a:schemeClr val="bg2"/>
              </a:solidFill>
            </a:endParaRPr>
          </a:p>
        </p:txBody>
      </p:sp>
      <p:sp>
        <p:nvSpPr>
          <p:cNvPr id="3" name="Subtitle 2"/>
          <p:cNvSpPr>
            <a:spLocks noGrp="1"/>
          </p:cNvSpPr>
          <p:nvPr>
            <p:ph type="subTitle" idx="1"/>
          </p:nvPr>
        </p:nvSpPr>
        <p:spPr/>
        <p:txBody>
          <a:bodyPr>
            <a:normAutofit lnSpcReduction="10000"/>
          </a:bodyPr>
          <a:lstStyle/>
          <a:p>
            <a:r>
              <a:rPr lang="en-US" dirty="0" smtClean="0">
                <a:solidFill>
                  <a:schemeClr val="bg2"/>
                </a:solidFill>
              </a:rPr>
              <a:t>Roberto J. Pérez (UPRM)</a:t>
            </a:r>
          </a:p>
          <a:p>
            <a:r>
              <a:rPr lang="en-US" dirty="0" smtClean="0">
                <a:solidFill>
                  <a:schemeClr val="bg2"/>
                </a:solidFill>
              </a:rPr>
              <a:t>Charles </a:t>
            </a:r>
            <a:r>
              <a:rPr lang="en-US" dirty="0" err="1" smtClean="0">
                <a:solidFill>
                  <a:schemeClr val="bg2"/>
                </a:solidFill>
              </a:rPr>
              <a:t>Kankelborg</a:t>
            </a:r>
            <a:r>
              <a:rPr lang="en-US" dirty="0" smtClean="0">
                <a:solidFill>
                  <a:schemeClr val="bg2"/>
                </a:solidFill>
              </a:rPr>
              <a:t> (MSU)</a:t>
            </a:r>
          </a:p>
          <a:p>
            <a:r>
              <a:rPr lang="en-US" dirty="0" smtClean="0">
                <a:solidFill>
                  <a:schemeClr val="bg2"/>
                </a:solidFill>
              </a:rPr>
              <a:t>Sarah </a:t>
            </a:r>
            <a:r>
              <a:rPr lang="en-US" dirty="0" err="1" smtClean="0">
                <a:solidFill>
                  <a:schemeClr val="bg2"/>
                </a:solidFill>
              </a:rPr>
              <a:t>Jaeggli</a:t>
            </a:r>
            <a:r>
              <a:rPr lang="en-US" dirty="0" smtClean="0">
                <a:solidFill>
                  <a:schemeClr val="bg2"/>
                </a:solidFill>
              </a:rPr>
              <a:t> (MSU)</a:t>
            </a:r>
            <a:endParaRPr lang="en-US" dirty="0">
              <a:solidFill>
                <a:schemeClr val="bg2"/>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059348" cy="14994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3386" y="0"/>
            <a:ext cx="1710613" cy="16764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6200" y="4837815"/>
            <a:ext cx="1447799" cy="2020185"/>
          </a:xfrm>
          <a:prstGeom prst="rect">
            <a:avLst/>
          </a:prstGeom>
        </p:spPr>
      </p:pic>
    </p:spTree>
    <p:extLst>
      <p:ext uri="{BB962C8B-B14F-4D97-AF65-F5344CB8AC3E}">
        <p14:creationId xmlns:p14="http://schemas.microsoft.com/office/powerpoint/2010/main" val="4088621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500-505 pixels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14500"/>
            <a:ext cx="6400800" cy="4572000"/>
          </a:xfrm>
        </p:spPr>
      </p:pic>
    </p:spTree>
    <p:extLst>
      <p:ext uri="{BB962C8B-B14F-4D97-AF65-F5344CB8AC3E}">
        <p14:creationId xmlns:p14="http://schemas.microsoft.com/office/powerpoint/2010/main" val="4012738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1000-1005 pixels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14500"/>
            <a:ext cx="6400800" cy="4572000"/>
          </a:xfrm>
        </p:spPr>
      </p:pic>
    </p:spTree>
    <p:extLst>
      <p:ext uri="{BB962C8B-B14F-4D97-AF65-F5344CB8AC3E}">
        <p14:creationId xmlns:p14="http://schemas.microsoft.com/office/powerpoint/2010/main" val="3604344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1500-1505 pixels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14500"/>
            <a:ext cx="6400800" cy="4572000"/>
          </a:xfrm>
        </p:spPr>
      </p:pic>
    </p:spTree>
    <p:extLst>
      <p:ext uri="{BB962C8B-B14F-4D97-AF65-F5344CB8AC3E}">
        <p14:creationId xmlns:p14="http://schemas.microsoft.com/office/powerpoint/2010/main" val="2795089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1620-1625 pixels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14500"/>
            <a:ext cx="6400800" cy="4572000"/>
          </a:xfrm>
        </p:spPr>
      </p:pic>
    </p:spTree>
    <p:extLst>
      <p:ext uri="{BB962C8B-B14F-4D97-AF65-F5344CB8AC3E}">
        <p14:creationId xmlns:p14="http://schemas.microsoft.com/office/powerpoint/2010/main" val="1731979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1700-1705 pixels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14500"/>
            <a:ext cx="6400800" cy="4572000"/>
          </a:xfrm>
        </p:spPr>
      </p:pic>
    </p:spTree>
    <p:extLst>
      <p:ext uri="{BB962C8B-B14F-4D97-AF65-F5344CB8AC3E}">
        <p14:creationId xmlns:p14="http://schemas.microsoft.com/office/powerpoint/2010/main" val="2368463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1800-1805</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14500"/>
            <a:ext cx="6400800" cy="4572000"/>
          </a:xfrm>
        </p:spPr>
      </p:pic>
    </p:spTree>
    <p:extLst>
      <p:ext uri="{BB962C8B-B14F-4D97-AF65-F5344CB8AC3E}">
        <p14:creationId xmlns:p14="http://schemas.microsoft.com/office/powerpoint/2010/main" val="4218639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lstStyle/>
          <a:p>
            <a:r>
              <a:rPr lang="en-US" dirty="0" smtClean="0"/>
              <a:t>High frequency of low intensity pixels in the 335 and 94 wavebands</a:t>
            </a:r>
          </a:p>
          <a:p>
            <a:endParaRPr lang="en-US" dirty="0"/>
          </a:p>
          <a:p>
            <a:r>
              <a:rPr lang="en-US" dirty="0" smtClean="0"/>
              <a:t>Relatively similar structure among wavebands</a:t>
            </a:r>
          </a:p>
          <a:p>
            <a:endParaRPr lang="en-US" dirty="0"/>
          </a:p>
          <a:p>
            <a:r>
              <a:rPr lang="en-US" smtClean="0"/>
              <a:t>Seemingly erratic </a:t>
            </a:r>
            <a:r>
              <a:rPr lang="en-US" dirty="0" smtClean="0"/>
              <a:t>behavior far above the solar limb.</a:t>
            </a:r>
            <a:endParaRPr lang="en-US" dirty="0"/>
          </a:p>
        </p:txBody>
      </p:sp>
    </p:spTree>
    <p:extLst>
      <p:ext uri="{BB962C8B-B14F-4D97-AF65-F5344CB8AC3E}">
        <p14:creationId xmlns:p14="http://schemas.microsoft.com/office/powerpoint/2010/main" val="3334406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a:t>
            </a:r>
            <a:endParaRPr lang="en-US" dirty="0"/>
          </a:p>
        </p:txBody>
      </p:sp>
      <p:sp>
        <p:nvSpPr>
          <p:cNvPr id="3" name="Content Placeholder 2"/>
          <p:cNvSpPr>
            <a:spLocks noGrp="1"/>
          </p:cNvSpPr>
          <p:nvPr>
            <p:ph idx="1"/>
          </p:nvPr>
        </p:nvSpPr>
        <p:spPr/>
        <p:txBody>
          <a:bodyPr/>
          <a:lstStyle/>
          <a:p>
            <a:r>
              <a:rPr lang="en-US" dirty="0" smtClean="0"/>
              <a:t>We define contrast as the difference between the 75</a:t>
            </a:r>
            <a:r>
              <a:rPr lang="en-US" baseline="30000" dirty="0" smtClean="0"/>
              <a:t>th</a:t>
            </a:r>
            <a:r>
              <a:rPr lang="en-US" dirty="0" smtClean="0"/>
              <a:t> percentile intensity value and the 25</a:t>
            </a:r>
            <a:r>
              <a:rPr lang="en-US" baseline="30000" dirty="0" smtClean="0"/>
              <a:t>th</a:t>
            </a:r>
            <a:r>
              <a:rPr lang="en-US" dirty="0" smtClean="0"/>
              <a:t> percentile value.</a:t>
            </a:r>
          </a:p>
          <a:p>
            <a:endParaRPr lang="en-US" dirty="0"/>
          </a:p>
          <a:p>
            <a:pPr marL="114300" indent="0">
              <a:buNone/>
            </a:pPr>
            <a:endParaRPr lang="en-US" dirty="0"/>
          </a:p>
        </p:txBody>
      </p:sp>
    </p:spTree>
    <p:extLst>
      <p:ext uri="{BB962C8B-B14F-4D97-AF65-F5344CB8AC3E}">
        <p14:creationId xmlns:p14="http://schemas.microsoft.com/office/powerpoint/2010/main" val="2256977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200-205 pixels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14500"/>
            <a:ext cx="6400800" cy="4572000"/>
          </a:xfrm>
        </p:spPr>
      </p:pic>
    </p:spTree>
    <p:extLst>
      <p:ext uri="{BB962C8B-B14F-4D97-AF65-F5344CB8AC3E}">
        <p14:creationId xmlns:p14="http://schemas.microsoft.com/office/powerpoint/2010/main" val="20292774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500-505 pixels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14500"/>
            <a:ext cx="6400800" cy="4572000"/>
          </a:xfrm>
        </p:spPr>
      </p:pic>
    </p:spTree>
    <p:extLst>
      <p:ext uri="{BB962C8B-B14F-4D97-AF65-F5344CB8AC3E}">
        <p14:creationId xmlns:p14="http://schemas.microsoft.com/office/powerpoint/2010/main" val="1788242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normAutofit/>
          </a:bodyPr>
          <a:lstStyle/>
          <a:p>
            <a:r>
              <a:rPr lang="en-US" sz="2000" dirty="0" smtClean="0"/>
              <a:t>The AIA instrument on the Solar Dynamics Observatory obtains images of the sun in seven different extreme ultraviolet wavebands. Each filter produces images with distinctive appearance that is apparent to experienced observers. Subjective descriptions abound in the literature and in conference presentations, as do qualitative explanations of the physical reasons for these differences. We seek a quantitative description of the image properties, with the aim of understanding what the general image properties indicate about the temperature structure of the corona. Our preliminary results, obtained at multiple heliocentric angles above and below the limb, show that some channels consistently present a high or low intensity contrast which we attribute to the differing temperature, density and filling factor of the structures imaged. We also investigate the power spectra characteristic of each waveband. </a:t>
            </a:r>
            <a:endParaRPr lang="en-US" sz="2000" dirty="0"/>
          </a:p>
        </p:txBody>
      </p:sp>
    </p:spTree>
    <p:extLst>
      <p:ext uri="{BB962C8B-B14F-4D97-AF65-F5344CB8AC3E}">
        <p14:creationId xmlns:p14="http://schemas.microsoft.com/office/powerpoint/2010/main" val="3694668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1000-1005 pixels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14500"/>
            <a:ext cx="6400800" cy="4572000"/>
          </a:xfrm>
        </p:spPr>
      </p:pic>
    </p:spTree>
    <p:extLst>
      <p:ext uri="{BB962C8B-B14F-4D97-AF65-F5344CB8AC3E}">
        <p14:creationId xmlns:p14="http://schemas.microsoft.com/office/powerpoint/2010/main" val="4038088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1500-1505 pixels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14500"/>
            <a:ext cx="6400800" cy="4572000"/>
          </a:xfrm>
        </p:spPr>
      </p:pic>
    </p:spTree>
    <p:extLst>
      <p:ext uri="{BB962C8B-B14F-4D97-AF65-F5344CB8AC3E}">
        <p14:creationId xmlns:p14="http://schemas.microsoft.com/office/powerpoint/2010/main" val="1474254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1620-1625 pixels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14500"/>
            <a:ext cx="6400800" cy="4572000"/>
          </a:xfrm>
        </p:spPr>
      </p:pic>
    </p:spTree>
    <p:extLst>
      <p:ext uri="{BB962C8B-B14F-4D97-AF65-F5344CB8AC3E}">
        <p14:creationId xmlns:p14="http://schemas.microsoft.com/office/powerpoint/2010/main" val="1612018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1700-1705 pixels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14500"/>
            <a:ext cx="6400800" cy="4572000"/>
          </a:xfrm>
        </p:spPr>
      </p:pic>
    </p:spTree>
    <p:extLst>
      <p:ext uri="{BB962C8B-B14F-4D97-AF65-F5344CB8AC3E}">
        <p14:creationId xmlns:p14="http://schemas.microsoft.com/office/powerpoint/2010/main" val="1124485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1800-1805 pixels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14500"/>
            <a:ext cx="6400800" cy="4572000"/>
          </a:xfrm>
        </p:spPr>
      </p:pic>
    </p:spTree>
    <p:extLst>
      <p:ext uri="{BB962C8B-B14F-4D97-AF65-F5344CB8AC3E}">
        <p14:creationId xmlns:p14="http://schemas.microsoft.com/office/powerpoint/2010/main" val="615299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lstStyle/>
          <a:p>
            <a:r>
              <a:rPr lang="en-US" dirty="0" smtClean="0"/>
              <a:t>94, 335, and 211 consistently have the higher contrast in all annular regions. </a:t>
            </a:r>
          </a:p>
          <a:p>
            <a:endParaRPr lang="en-US" dirty="0"/>
          </a:p>
          <a:p>
            <a:r>
              <a:rPr lang="en-US" dirty="0" smtClean="0"/>
              <a:t>This does not support our initial hypothesis that the images that look less “fuzzier” to our eyes (</a:t>
            </a:r>
            <a:r>
              <a:rPr lang="en-US" dirty="0" err="1" smtClean="0"/>
              <a:t>ie</a:t>
            </a:r>
            <a:r>
              <a:rPr lang="en-US" dirty="0" smtClean="0"/>
              <a:t>. 304) should have the higher contrast.</a:t>
            </a:r>
          </a:p>
          <a:p>
            <a:endParaRPr lang="en-US" dirty="0"/>
          </a:p>
          <a:p>
            <a:r>
              <a:rPr lang="en-US" dirty="0" smtClean="0"/>
              <a:t>The 304 waveband consistently presents a low contrast.</a:t>
            </a:r>
          </a:p>
          <a:p>
            <a:endParaRPr lang="en-US" dirty="0"/>
          </a:p>
          <a:p>
            <a:r>
              <a:rPr lang="en-US" dirty="0" smtClean="0"/>
              <a:t>The plots from annular regions below the limb look different from the ones above the limb. Imaging of different ionic species could be an explanation for this.</a:t>
            </a:r>
            <a:endParaRPr lang="en-US" dirty="0"/>
          </a:p>
        </p:txBody>
      </p:sp>
    </p:spTree>
    <p:extLst>
      <p:ext uri="{BB962C8B-B14F-4D97-AF65-F5344CB8AC3E}">
        <p14:creationId xmlns:p14="http://schemas.microsoft.com/office/powerpoint/2010/main" val="889753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 vs. Characteristic Temperature </a:t>
            </a:r>
            <a:endParaRPr lang="en-US" dirty="0"/>
          </a:p>
        </p:txBody>
      </p:sp>
      <p:sp>
        <p:nvSpPr>
          <p:cNvPr id="3" name="Content Placeholder 2"/>
          <p:cNvSpPr>
            <a:spLocks noGrp="1"/>
          </p:cNvSpPr>
          <p:nvPr>
            <p:ph idx="1"/>
          </p:nvPr>
        </p:nvSpPr>
        <p:spPr/>
        <p:txBody>
          <a:bodyPr/>
          <a:lstStyle/>
          <a:p>
            <a:r>
              <a:rPr lang="en-US" dirty="0" smtClean="0"/>
              <a:t>It is possible to deduce a characteristic temperature for each waveband.</a:t>
            </a:r>
          </a:p>
          <a:p>
            <a:endParaRPr lang="en-US" dirty="0"/>
          </a:p>
          <a:p>
            <a:r>
              <a:rPr lang="en-US" dirty="0"/>
              <a:t>T</a:t>
            </a:r>
            <a:r>
              <a:rPr lang="en-US" dirty="0" smtClean="0"/>
              <a:t>his does not mean that everything imaged in that waveband is at that specific temperature but it provides a nice approximation.</a:t>
            </a:r>
          </a:p>
          <a:p>
            <a:endParaRPr lang="en-US" dirty="0"/>
          </a:p>
          <a:p>
            <a:r>
              <a:rPr lang="en-US" dirty="0" smtClean="0"/>
              <a:t>Some ions are only imaged in specific solar activities (</a:t>
            </a:r>
            <a:r>
              <a:rPr lang="en-US" dirty="0" err="1" smtClean="0"/>
              <a:t>ie</a:t>
            </a:r>
            <a:r>
              <a:rPr lang="en-US" dirty="0" smtClean="0"/>
              <a:t>. Flares). For our purposes we use the most stable temperature that corresponds to each waveband.</a:t>
            </a:r>
          </a:p>
          <a:p>
            <a:endParaRPr lang="en-US" dirty="0"/>
          </a:p>
        </p:txBody>
      </p:sp>
    </p:spTree>
    <p:extLst>
      <p:ext uri="{BB962C8B-B14F-4D97-AF65-F5344CB8AC3E}">
        <p14:creationId xmlns:p14="http://schemas.microsoft.com/office/powerpoint/2010/main" val="3658537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200-205 pixels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14500"/>
            <a:ext cx="6400800" cy="4572000"/>
          </a:xfrm>
        </p:spPr>
      </p:pic>
    </p:spTree>
    <p:extLst>
      <p:ext uri="{BB962C8B-B14F-4D97-AF65-F5344CB8AC3E}">
        <p14:creationId xmlns:p14="http://schemas.microsoft.com/office/powerpoint/2010/main" val="4073231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500-505 pixels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14500"/>
            <a:ext cx="6400800" cy="4572000"/>
          </a:xfrm>
        </p:spPr>
      </p:pic>
    </p:spTree>
    <p:extLst>
      <p:ext uri="{BB962C8B-B14F-4D97-AF65-F5344CB8AC3E}">
        <p14:creationId xmlns:p14="http://schemas.microsoft.com/office/powerpoint/2010/main" val="1929109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1000-1005 pixels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14500"/>
            <a:ext cx="6400800" cy="4572000"/>
          </a:xfrm>
        </p:spPr>
      </p:pic>
    </p:spTree>
    <p:extLst>
      <p:ext uri="{BB962C8B-B14F-4D97-AF65-F5344CB8AC3E}">
        <p14:creationId xmlns:p14="http://schemas.microsoft.com/office/powerpoint/2010/main" val="3905272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Question</a:t>
            </a:r>
            <a:endParaRPr lang="en-US" dirty="0"/>
          </a:p>
        </p:txBody>
      </p:sp>
      <p:sp>
        <p:nvSpPr>
          <p:cNvPr id="3" name="Content Placeholder 2"/>
          <p:cNvSpPr>
            <a:spLocks noGrp="1"/>
          </p:cNvSpPr>
          <p:nvPr>
            <p:ph idx="1"/>
          </p:nvPr>
        </p:nvSpPr>
        <p:spPr/>
        <p:txBody>
          <a:bodyPr/>
          <a:lstStyle/>
          <a:p>
            <a:r>
              <a:rPr lang="en-US" dirty="0" smtClean="0"/>
              <a:t>Why are images produced by different EUV (Extreme ultraviolet) filters so different?  Can these differences be caused by physical parameters or could it be that different filters image specific solar structures?</a:t>
            </a:r>
            <a:endParaRPr lang="en-US" dirty="0"/>
          </a:p>
        </p:txBody>
      </p:sp>
    </p:spTree>
    <p:extLst>
      <p:ext uri="{BB962C8B-B14F-4D97-AF65-F5344CB8AC3E}">
        <p14:creationId xmlns:p14="http://schemas.microsoft.com/office/powerpoint/2010/main" val="1015049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1500-1505 pixels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14500"/>
            <a:ext cx="6400800" cy="4572000"/>
          </a:xfrm>
        </p:spPr>
      </p:pic>
    </p:spTree>
    <p:extLst>
      <p:ext uri="{BB962C8B-B14F-4D97-AF65-F5344CB8AC3E}">
        <p14:creationId xmlns:p14="http://schemas.microsoft.com/office/powerpoint/2010/main" val="3068138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1620-1625 pixels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14500"/>
            <a:ext cx="6400800" cy="4572000"/>
          </a:xfrm>
        </p:spPr>
      </p:pic>
    </p:spTree>
    <p:extLst>
      <p:ext uri="{BB962C8B-B14F-4D97-AF65-F5344CB8AC3E}">
        <p14:creationId xmlns:p14="http://schemas.microsoft.com/office/powerpoint/2010/main" val="2619046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1700-1705 pixels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14500"/>
            <a:ext cx="6400800" cy="4572000"/>
          </a:xfrm>
        </p:spPr>
      </p:pic>
    </p:spTree>
    <p:extLst>
      <p:ext uri="{BB962C8B-B14F-4D97-AF65-F5344CB8AC3E}">
        <p14:creationId xmlns:p14="http://schemas.microsoft.com/office/powerpoint/2010/main" val="3114893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normAutofit lnSpcReduction="10000"/>
          </a:bodyPr>
          <a:lstStyle/>
          <a:p>
            <a:r>
              <a:rPr lang="en-US" dirty="0" smtClean="0"/>
              <a:t>For annular regions below the limb we can observe a light  correlation between characteristic temperature and contrast.</a:t>
            </a:r>
          </a:p>
          <a:p>
            <a:endParaRPr lang="en-US" dirty="0"/>
          </a:p>
          <a:p>
            <a:r>
              <a:rPr lang="en-US" dirty="0" smtClean="0"/>
              <a:t>Annular regions above the solar limb show no correlation  at all.</a:t>
            </a:r>
          </a:p>
          <a:p>
            <a:endParaRPr lang="en-US" dirty="0" smtClean="0"/>
          </a:p>
          <a:p>
            <a:r>
              <a:rPr lang="en-US" dirty="0" smtClean="0"/>
              <a:t>It is important to note that the waveband that has the lowest characteristic temperature almost always has the lowest contrast below the limb while the waveband that has the highest characteristic temperature almost always presents the highest contrast below the limb.</a:t>
            </a:r>
          </a:p>
          <a:p>
            <a:endParaRPr lang="en-US" dirty="0"/>
          </a:p>
          <a:p>
            <a:r>
              <a:rPr lang="en-US" dirty="0" smtClean="0"/>
              <a:t>304 is dominated by Si XI (Log(6.2)=6.2) above the limb.</a:t>
            </a:r>
          </a:p>
          <a:p>
            <a:pPr marL="114300" indent="0">
              <a:buNone/>
            </a:pPr>
            <a:endParaRPr lang="en-US" dirty="0"/>
          </a:p>
        </p:txBody>
      </p:sp>
    </p:spTree>
    <p:extLst>
      <p:ext uri="{BB962C8B-B14F-4D97-AF65-F5344CB8AC3E}">
        <p14:creationId xmlns:p14="http://schemas.microsoft.com/office/powerpoint/2010/main" val="4035427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Discrete Fourier Transforms</a:t>
            </a:r>
            <a:endParaRPr lang="en-US" dirty="0"/>
          </a:p>
        </p:txBody>
      </p:sp>
      <p:sp>
        <p:nvSpPr>
          <p:cNvPr id="3" name="Content Placeholder 2"/>
          <p:cNvSpPr>
            <a:spLocks noGrp="1"/>
          </p:cNvSpPr>
          <p:nvPr>
            <p:ph idx="1"/>
          </p:nvPr>
        </p:nvSpPr>
        <p:spPr/>
        <p:txBody>
          <a:bodyPr/>
          <a:lstStyle/>
          <a:p>
            <a:r>
              <a:rPr lang="en-US" dirty="0" smtClean="0"/>
              <a:t>These plots consist of the average of Fourier transform plots corresponding to twelve consecutive Carrington rotations of the sun.</a:t>
            </a:r>
          </a:p>
          <a:p>
            <a:endParaRPr lang="en-US" dirty="0"/>
          </a:p>
          <a:p>
            <a:r>
              <a:rPr lang="en-US" dirty="0" smtClean="0"/>
              <a:t>The intensity component axis is log scaled </a:t>
            </a:r>
          </a:p>
          <a:p>
            <a:endParaRPr lang="en-US" dirty="0"/>
          </a:p>
          <a:p>
            <a:r>
              <a:rPr lang="en-US" dirty="0" smtClean="0"/>
              <a:t>The frequency axis is presented as log(frequency)</a:t>
            </a:r>
          </a:p>
          <a:p>
            <a:endParaRPr lang="en-US" dirty="0"/>
          </a:p>
          <a:p>
            <a:r>
              <a:rPr lang="en-US" dirty="0" smtClean="0"/>
              <a:t>The frequency axis goes to the </a:t>
            </a:r>
            <a:r>
              <a:rPr lang="en-US" dirty="0" err="1" smtClean="0"/>
              <a:t>Nyquist</a:t>
            </a:r>
            <a:r>
              <a:rPr lang="en-US" dirty="0" smtClean="0"/>
              <a:t> frequency</a:t>
            </a:r>
            <a:endParaRPr lang="en-US" dirty="0"/>
          </a:p>
        </p:txBody>
      </p:sp>
    </p:spTree>
    <p:extLst>
      <p:ext uri="{BB962C8B-B14F-4D97-AF65-F5344CB8AC3E}">
        <p14:creationId xmlns:p14="http://schemas.microsoft.com/office/powerpoint/2010/main" val="1750741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200-205 pixels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14500"/>
            <a:ext cx="6400800" cy="4572000"/>
          </a:xfrm>
        </p:spPr>
      </p:pic>
    </p:spTree>
    <p:extLst>
      <p:ext uri="{BB962C8B-B14F-4D97-AF65-F5344CB8AC3E}">
        <p14:creationId xmlns:p14="http://schemas.microsoft.com/office/powerpoint/2010/main" val="958302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500-505 pixels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14500"/>
            <a:ext cx="6400800" cy="4572000"/>
          </a:xfrm>
        </p:spPr>
      </p:pic>
    </p:spTree>
    <p:extLst>
      <p:ext uri="{BB962C8B-B14F-4D97-AF65-F5344CB8AC3E}">
        <p14:creationId xmlns:p14="http://schemas.microsoft.com/office/powerpoint/2010/main" val="1036783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1000-1005 pixels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14500"/>
            <a:ext cx="6400800" cy="4572000"/>
          </a:xfrm>
        </p:spPr>
      </p:pic>
    </p:spTree>
    <p:extLst>
      <p:ext uri="{BB962C8B-B14F-4D97-AF65-F5344CB8AC3E}">
        <p14:creationId xmlns:p14="http://schemas.microsoft.com/office/powerpoint/2010/main" val="3683479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1500-1505 pixels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14500"/>
            <a:ext cx="6400800" cy="4572000"/>
          </a:xfrm>
        </p:spPr>
      </p:pic>
    </p:spTree>
    <p:extLst>
      <p:ext uri="{BB962C8B-B14F-4D97-AF65-F5344CB8AC3E}">
        <p14:creationId xmlns:p14="http://schemas.microsoft.com/office/powerpoint/2010/main" val="1734133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1620-1625 pixels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14500"/>
            <a:ext cx="6400800" cy="4572000"/>
          </a:xfrm>
        </p:spPr>
      </p:pic>
    </p:spTree>
    <p:extLst>
      <p:ext uri="{BB962C8B-B14F-4D97-AF65-F5344CB8AC3E}">
        <p14:creationId xmlns:p14="http://schemas.microsoft.com/office/powerpoint/2010/main" val="2731642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Explanations</a:t>
            </a:r>
            <a:endParaRPr lang="en-US" dirty="0"/>
          </a:p>
        </p:txBody>
      </p:sp>
      <p:sp>
        <p:nvSpPr>
          <p:cNvPr id="3" name="Content Placeholder 2"/>
          <p:cNvSpPr>
            <a:spLocks noGrp="1"/>
          </p:cNvSpPr>
          <p:nvPr>
            <p:ph idx="1"/>
          </p:nvPr>
        </p:nvSpPr>
        <p:spPr/>
        <p:txBody>
          <a:bodyPr/>
          <a:lstStyle/>
          <a:p>
            <a:r>
              <a:rPr lang="en-US" dirty="0"/>
              <a:t>S</a:t>
            </a:r>
            <a:r>
              <a:rPr lang="en-US" dirty="0" smtClean="0"/>
              <a:t>ome papers  present qualitative explanations</a:t>
            </a:r>
          </a:p>
          <a:p>
            <a:endParaRPr lang="en-US" dirty="0"/>
          </a:p>
          <a:p>
            <a:r>
              <a:rPr lang="en-US" dirty="0"/>
              <a:t>Instrument Scattering, Resonance Scattering and contamination of photons in the </a:t>
            </a:r>
            <a:r>
              <a:rPr lang="en-US" dirty="0" err="1"/>
              <a:t>passbands</a:t>
            </a:r>
            <a:r>
              <a:rPr lang="en-US" dirty="0"/>
              <a:t> has been suggested but they have been proven wrong</a:t>
            </a:r>
            <a:r>
              <a:rPr lang="en-US" dirty="0" smtClean="0"/>
              <a:t>.</a:t>
            </a:r>
          </a:p>
          <a:p>
            <a:endParaRPr lang="en-US" dirty="0"/>
          </a:p>
          <a:p>
            <a:r>
              <a:rPr lang="en-US" dirty="0" smtClean="0"/>
              <a:t>“</a:t>
            </a:r>
            <a:r>
              <a:rPr lang="en-US" dirty="0" smtClean="0"/>
              <a:t>Filling-Factor Model” – Piling up of structures along the line of sight</a:t>
            </a:r>
          </a:p>
          <a:p>
            <a:endParaRPr lang="en-US" dirty="0"/>
          </a:p>
          <a:p>
            <a:endParaRPr lang="en-US" dirty="0"/>
          </a:p>
          <a:p>
            <a:endParaRPr lang="en-US" dirty="0"/>
          </a:p>
        </p:txBody>
      </p:sp>
    </p:spTree>
    <p:extLst>
      <p:ext uri="{BB962C8B-B14F-4D97-AF65-F5344CB8AC3E}">
        <p14:creationId xmlns:p14="http://schemas.microsoft.com/office/powerpoint/2010/main" val="15759931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1700-1705 pixels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14500"/>
            <a:ext cx="6400800" cy="4572000"/>
          </a:xfrm>
        </p:spPr>
      </p:pic>
    </p:spTree>
    <p:extLst>
      <p:ext uri="{BB962C8B-B14F-4D97-AF65-F5344CB8AC3E}">
        <p14:creationId xmlns:p14="http://schemas.microsoft.com/office/powerpoint/2010/main" val="4137116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1800-1805 pixels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14500"/>
            <a:ext cx="6400800" cy="4572000"/>
          </a:xfrm>
        </p:spPr>
      </p:pic>
    </p:spTree>
    <p:extLst>
      <p:ext uri="{BB962C8B-B14F-4D97-AF65-F5344CB8AC3E}">
        <p14:creationId xmlns:p14="http://schemas.microsoft.com/office/powerpoint/2010/main" val="14911690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Linear behavior below the limbs (small bumps noticeable in the 94, 304 and 131 wavebands.</a:t>
            </a:r>
          </a:p>
          <a:p>
            <a:endParaRPr lang="en-US" dirty="0"/>
          </a:p>
          <a:p>
            <a:endParaRPr lang="en-US" dirty="0" smtClean="0"/>
          </a:p>
          <a:p>
            <a:r>
              <a:rPr lang="en-US" dirty="0" smtClean="0"/>
              <a:t>Bumps become more noticeable above the limbs</a:t>
            </a:r>
          </a:p>
          <a:p>
            <a:endParaRPr lang="en-US" dirty="0"/>
          </a:p>
          <a:p>
            <a:r>
              <a:rPr lang="en-US" dirty="0" smtClean="0"/>
              <a:t>Could the bumps be of solar origin?</a:t>
            </a:r>
          </a:p>
          <a:p>
            <a:endParaRPr lang="en-US" dirty="0" smtClean="0"/>
          </a:p>
          <a:p>
            <a:r>
              <a:rPr lang="en-US" dirty="0"/>
              <a:t>Mean Signal (335-94-131-304) : Bump height (</a:t>
            </a:r>
            <a:r>
              <a:rPr lang="en-US" dirty="0" smtClean="0"/>
              <a:t>94-335-131-304</a:t>
            </a:r>
            <a:r>
              <a:rPr lang="en-US" dirty="0"/>
              <a:t>) (Highest to lowest)</a:t>
            </a:r>
          </a:p>
          <a:p>
            <a:endParaRPr lang="en-US" dirty="0"/>
          </a:p>
          <a:p>
            <a:r>
              <a:rPr lang="en-US" dirty="0" smtClean="0"/>
              <a:t>Period of some solar structures:</a:t>
            </a:r>
          </a:p>
          <a:p>
            <a:endParaRPr lang="en-US" dirty="0"/>
          </a:p>
          <a:p>
            <a:r>
              <a:rPr lang="en-US" dirty="0"/>
              <a:t>Sunspots: ~33 </a:t>
            </a:r>
            <a:r>
              <a:rPr lang="en-US" dirty="0" err="1" smtClean="0"/>
              <a:t>arcsecs</a:t>
            </a:r>
            <a:endParaRPr lang="en-US" dirty="0" smtClean="0"/>
          </a:p>
          <a:p>
            <a:r>
              <a:rPr lang="en-US" dirty="0" smtClean="0"/>
              <a:t>Granules</a:t>
            </a:r>
            <a:r>
              <a:rPr lang="en-US" dirty="0"/>
              <a:t>: ~1.4-2.0 </a:t>
            </a:r>
            <a:r>
              <a:rPr lang="en-US" dirty="0" err="1" smtClean="0"/>
              <a:t>arcsecs</a:t>
            </a:r>
            <a:r>
              <a:rPr lang="en-US" dirty="0" smtClean="0"/>
              <a:t> (frequency range: (-1.7) – (-0.15))</a:t>
            </a:r>
          </a:p>
          <a:p>
            <a:r>
              <a:rPr lang="en-US" dirty="0" err="1" smtClean="0"/>
              <a:t>Supergranules</a:t>
            </a:r>
            <a:r>
              <a:rPr lang="en-US" dirty="0"/>
              <a:t>: ~49 </a:t>
            </a:r>
            <a:r>
              <a:rPr lang="en-US" dirty="0" err="1" smtClean="0"/>
              <a:t>arcsecs</a:t>
            </a:r>
            <a:endParaRPr lang="en-US" dirty="0" smtClean="0"/>
          </a:p>
          <a:p>
            <a:r>
              <a:rPr lang="en-US" dirty="0" smtClean="0"/>
              <a:t>Coronal </a:t>
            </a:r>
            <a:r>
              <a:rPr lang="en-US" dirty="0"/>
              <a:t>Holes: ~974-1252 </a:t>
            </a:r>
            <a:r>
              <a:rPr lang="en-US" dirty="0" err="1" smtClean="0"/>
              <a:t>arcsecs</a:t>
            </a:r>
            <a:endParaRPr lang="en-US" dirty="0" smtClean="0"/>
          </a:p>
          <a:p>
            <a:r>
              <a:rPr lang="en-US" dirty="0" smtClean="0"/>
              <a:t>Active </a:t>
            </a:r>
            <a:r>
              <a:rPr lang="en-US" dirty="0"/>
              <a:t>Region Loops: ~14 </a:t>
            </a:r>
            <a:r>
              <a:rPr lang="en-US" dirty="0" err="1" smtClean="0"/>
              <a:t>arcsecs</a:t>
            </a:r>
            <a:endParaRPr lang="en-US" dirty="0" smtClean="0"/>
          </a:p>
          <a:p>
            <a:r>
              <a:rPr lang="en-US" dirty="0" smtClean="0"/>
              <a:t>Spicules</a:t>
            </a:r>
            <a:r>
              <a:rPr lang="en-US" dirty="0"/>
              <a:t>: ~.7 </a:t>
            </a:r>
            <a:r>
              <a:rPr lang="en-US" dirty="0" err="1"/>
              <a:t>arcsecs</a:t>
            </a:r>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19353940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Results</a:t>
            </a:r>
            <a:endParaRPr lang="en-US" dirty="0"/>
          </a:p>
        </p:txBody>
      </p:sp>
      <p:sp>
        <p:nvSpPr>
          <p:cNvPr id="3" name="Content Placeholder 2"/>
          <p:cNvSpPr>
            <a:spLocks noGrp="1"/>
          </p:cNvSpPr>
          <p:nvPr>
            <p:ph idx="1"/>
          </p:nvPr>
        </p:nvSpPr>
        <p:spPr/>
        <p:txBody>
          <a:bodyPr>
            <a:normAutofit fontScale="92500"/>
          </a:bodyPr>
          <a:lstStyle/>
          <a:p>
            <a:r>
              <a:rPr lang="en-US" dirty="0" smtClean="0"/>
              <a:t>The characteristic temperature of a specific waveband seems to have an effect on the contrast observed. </a:t>
            </a:r>
          </a:p>
          <a:p>
            <a:endParaRPr lang="en-US" dirty="0"/>
          </a:p>
          <a:p>
            <a:r>
              <a:rPr lang="en-US" dirty="0" smtClean="0"/>
              <a:t>The temperature of the imaged structure of each waveband appears to directly affect the contrast or ‘fuzziness” that our  eyes perceive.</a:t>
            </a:r>
          </a:p>
          <a:p>
            <a:endParaRPr lang="en-US" dirty="0"/>
          </a:p>
          <a:p>
            <a:r>
              <a:rPr lang="en-US" dirty="0" smtClean="0"/>
              <a:t>It is possible that some temporary solar structures are affecting the overall consistency of the results (This needs further proof)</a:t>
            </a:r>
          </a:p>
          <a:p>
            <a:endParaRPr lang="en-US" dirty="0"/>
          </a:p>
          <a:p>
            <a:r>
              <a:rPr lang="en-US" dirty="0" smtClean="0"/>
              <a:t>The bumps on the Fourier transform plots seem to be of solar </a:t>
            </a:r>
            <a:r>
              <a:rPr lang="en-US" dirty="0" smtClean="0"/>
              <a:t>origin</a:t>
            </a:r>
            <a:r>
              <a:rPr lang="en-US" dirty="0" smtClean="0"/>
              <a:t>. Granular and </a:t>
            </a:r>
            <a:r>
              <a:rPr lang="en-US" dirty="0" err="1" smtClean="0"/>
              <a:t>supergranular</a:t>
            </a:r>
            <a:r>
              <a:rPr lang="en-US" dirty="0" smtClean="0"/>
              <a:t> scales look relevant.</a:t>
            </a:r>
          </a:p>
          <a:p>
            <a:endParaRPr lang="en-US" dirty="0"/>
          </a:p>
          <a:p>
            <a:r>
              <a:rPr lang="en-US" dirty="0" smtClean="0"/>
              <a:t>Hotter wavebands present bumps (Coronal heating problem?)</a:t>
            </a:r>
            <a:endParaRPr lang="en-US" dirty="0" smtClean="0"/>
          </a:p>
          <a:p>
            <a:pPr marL="114300" indent="0">
              <a:buNone/>
            </a:pPr>
            <a:endParaRPr lang="en-US" dirty="0" smtClean="0"/>
          </a:p>
          <a:p>
            <a:endParaRPr lang="en-US" dirty="0"/>
          </a:p>
          <a:p>
            <a:endParaRPr lang="en-US" dirty="0"/>
          </a:p>
        </p:txBody>
      </p:sp>
    </p:spTree>
    <p:extLst>
      <p:ext uri="{BB962C8B-B14F-4D97-AF65-F5344CB8AC3E}">
        <p14:creationId xmlns:p14="http://schemas.microsoft.com/office/powerpoint/2010/main" val="15589243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Work</a:t>
            </a:r>
            <a:endParaRPr lang="en-US" dirty="0"/>
          </a:p>
        </p:txBody>
      </p:sp>
      <p:sp>
        <p:nvSpPr>
          <p:cNvPr id="3" name="Content Placeholder 2"/>
          <p:cNvSpPr>
            <a:spLocks noGrp="1"/>
          </p:cNvSpPr>
          <p:nvPr>
            <p:ph idx="1"/>
          </p:nvPr>
        </p:nvSpPr>
        <p:spPr/>
        <p:txBody>
          <a:bodyPr/>
          <a:lstStyle/>
          <a:p>
            <a:r>
              <a:rPr lang="en-US" dirty="0" smtClean="0"/>
              <a:t>Construction of a coronal model </a:t>
            </a:r>
          </a:p>
          <a:p>
            <a:endParaRPr lang="en-US" dirty="0"/>
          </a:p>
          <a:p>
            <a:pPr marL="114300" indent="0">
              <a:buNone/>
            </a:pPr>
            <a:r>
              <a:rPr lang="en-US" dirty="0" smtClean="0"/>
              <a:t>         - Densities of the solar structures imaged</a:t>
            </a:r>
          </a:p>
          <a:p>
            <a:endParaRPr lang="en-US" dirty="0"/>
          </a:p>
          <a:p>
            <a:pPr marL="114300" indent="0">
              <a:buNone/>
            </a:pPr>
            <a:r>
              <a:rPr lang="en-US" dirty="0" smtClean="0"/>
              <a:t>         - Temperature map of the plasma imaged by the different           </a:t>
            </a:r>
          </a:p>
          <a:p>
            <a:pPr marL="114300" indent="0">
              <a:buNone/>
            </a:pPr>
            <a:r>
              <a:rPr lang="en-US" dirty="0"/>
              <a:t> </a:t>
            </a:r>
            <a:r>
              <a:rPr lang="en-US" dirty="0" smtClean="0"/>
              <a:t>           wavebands</a:t>
            </a:r>
          </a:p>
          <a:p>
            <a:pPr marL="114300" indent="0">
              <a:buNone/>
            </a:pPr>
            <a:endParaRPr lang="en-US" dirty="0" smtClean="0"/>
          </a:p>
          <a:p>
            <a:pPr marL="114300" indent="0">
              <a:buNone/>
            </a:pPr>
            <a:r>
              <a:rPr lang="en-US" dirty="0" smtClean="0"/>
              <a:t>Find the origin of the bumps on the Fourier transform plots.</a:t>
            </a:r>
            <a:endParaRPr lang="en-US" dirty="0"/>
          </a:p>
          <a:p>
            <a:pPr marL="114300" indent="0">
              <a:buNone/>
            </a:pPr>
            <a:r>
              <a:rPr lang="en-US" dirty="0" smtClean="0"/>
              <a:t>  </a:t>
            </a:r>
          </a:p>
          <a:p>
            <a:pPr marL="114300" indent="0">
              <a:buNone/>
            </a:pPr>
            <a:endParaRPr lang="en-US" dirty="0"/>
          </a:p>
          <a:p>
            <a:pPr marL="114300" indent="0">
              <a:buNone/>
            </a:pPr>
            <a:r>
              <a:rPr lang="en-US" dirty="0" smtClean="0"/>
              <a:t>  </a:t>
            </a:r>
          </a:p>
          <a:p>
            <a:endParaRPr lang="en-US" dirty="0"/>
          </a:p>
          <a:p>
            <a:endParaRPr lang="en-US" dirty="0"/>
          </a:p>
        </p:txBody>
      </p:sp>
    </p:spTree>
    <p:extLst>
      <p:ext uri="{BB962C8B-B14F-4D97-AF65-F5344CB8AC3E}">
        <p14:creationId xmlns:p14="http://schemas.microsoft.com/office/powerpoint/2010/main" val="4165133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The Transparency of Solar Coronal Active Regions (</a:t>
            </a:r>
            <a:r>
              <a:rPr lang="en-US" dirty="0" err="1" smtClean="0"/>
              <a:t>Brickhouse</a:t>
            </a:r>
            <a:r>
              <a:rPr lang="en-US" dirty="0" smtClean="0"/>
              <a:t> &amp; </a:t>
            </a:r>
            <a:r>
              <a:rPr lang="en-US" dirty="0" err="1" smtClean="0"/>
              <a:t>Shmelz</a:t>
            </a:r>
            <a:r>
              <a:rPr lang="en-US" dirty="0" smtClean="0"/>
              <a:t>, 2005)</a:t>
            </a:r>
          </a:p>
          <a:p>
            <a:endParaRPr lang="en-US" dirty="0" smtClean="0"/>
          </a:p>
          <a:p>
            <a:r>
              <a:rPr lang="en-US" dirty="0" smtClean="0"/>
              <a:t>Warm And Fuzzy: Temperature and Density Analysis of an Fe XV </a:t>
            </a:r>
            <a:r>
              <a:rPr lang="en-US" dirty="0"/>
              <a:t>EUV </a:t>
            </a:r>
            <a:r>
              <a:rPr lang="en-US" dirty="0" smtClean="0"/>
              <a:t>Imaging Spectrometer Loop (</a:t>
            </a:r>
            <a:r>
              <a:rPr lang="en-US" dirty="0" err="1" smtClean="0"/>
              <a:t>Shmelz</a:t>
            </a:r>
            <a:r>
              <a:rPr lang="en-US" dirty="0" smtClean="0"/>
              <a:t> et al., 2011)</a:t>
            </a:r>
          </a:p>
          <a:p>
            <a:endParaRPr lang="en-US" dirty="0"/>
          </a:p>
          <a:p>
            <a:r>
              <a:rPr lang="en-US" dirty="0" smtClean="0"/>
              <a:t>Are Coronal Loops Isothermal or </a:t>
            </a:r>
            <a:r>
              <a:rPr lang="en-US" dirty="0" err="1" smtClean="0"/>
              <a:t>Multithermal</a:t>
            </a:r>
            <a:r>
              <a:rPr lang="en-US" dirty="0" smtClean="0"/>
              <a:t>? (</a:t>
            </a:r>
            <a:r>
              <a:rPr lang="en-US" dirty="0" err="1" smtClean="0"/>
              <a:t>Shmelz</a:t>
            </a:r>
            <a:r>
              <a:rPr lang="en-US" dirty="0" smtClean="0"/>
              <a:t> et al., 2009)</a:t>
            </a:r>
          </a:p>
          <a:p>
            <a:endParaRPr lang="en-US" dirty="0"/>
          </a:p>
          <a:p>
            <a:r>
              <a:rPr lang="en-US" dirty="0"/>
              <a:t>SDO/AIA </a:t>
            </a:r>
            <a:r>
              <a:rPr lang="en-US" dirty="0" smtClean="0"/>
              <a:t>Response </a:t>
            </a:r>
            <a:r>
              <a:rPr lang="en-US" dirty="0"/>
              <a:t>to </a:t>
            </a:r>
            <a:r>
              <a:rPr lang="en-US" dirty="0" smtClean="0"/>
              <a:t>Coronal Hole</a:t>
            </a:r>
            <a:r>
              <a:rPr lang="en-US" dirty="0"/>
              <a:t>, </a:t>
            </a:r>
            <a:r>
              <a:rPr lang="en-US" dirty="0" smtClean="0"/>
              <a:t>Quiet </a:t>
            </a:r>
            <a:r>
              <a:rPr lang="en-US" dirty="0"/>
              <a:t>Sun, </a:t>
            </a:r>
            <a:r>
              <a:rPr lang="en-US" dirty="0" smtClean="0"/>
              <a:t>Active Region and Flare Plasma (</a:t>
            </a:r>
            <a:r>
              <a:rPr lang="en-US" dirty="0" err="1" smtClean="0"/>
              <a:t>O’Dwyer</a:t>
            </a:r>
            <a:r>
              <a:rPr lang="en-US" dirty="0" smtClean="0"/>
              <a:t> et al. , 2010)</a:t>
            </a:r>
          </a:p>
          <a:p>
            <a:pPr marL="114300" indent="0">
              <a:buNone/>
            </a:pPr>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132799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p:txBody>
          <a:bodyPr>
            <a:normAutofit lnSpcReduction="10000"/>
          </a:bodyPr>
          <a:lstStyle/>
          <a:p>
            <a:r>
              <a:rPr lang="en-US" dirty="0" smtClean="0"/>
              <a:t>SDO (Solar Dynamics Observatory) (NASA)</a:t>
            </a:r>
          </a:p>
          <a:p>
            <a:pPr marL="114300" indent="0">
              <a:buNone/>
            </a:pPr>
            <a:r>
              <a:rPr lang="en-US" dirty="0" smtClean="0"/>
              <a:t>            -   AIA (Atmospheric Image Assembly)</a:t>
            </a:r>
          </a:p>
          <a:p>
            <a:pPr marL="114300" indent="0">
              <a:buNone/>
            </a:pPr>
            <a:endParaRPr lang="en-US" dirty="0" smtClean="0"/>
          </a:p>
          <a:p>
            <a:pPr>
              <a:buFontTx/>
              <a:buChar char="-"/>
            </a:pPr>
            <a:r>
              <a:rPr lang="en-US" dirty="0" smtClean="0"/>
              <a:t>We consider seven different EUV (Extreme Ultraviolet) wavebands.</a:t>
            </a:r>
          </a:p>
          <a:p>
            <a:pPr>
              <a:buFontTx/>
              <a:buChar char="-"/>
            </a:pPr>
            <a:endParaRPr lang="en-US" dirty="0"/>
          </a:p>
          <a:p>
            <a:pPr>
              <a:buFontTx/>
              <a:buChar char="-"/>
            </a:pPr>
            <a:r>
              <a:rPr lang="en-US" dirty="0" smtClean="0"/>
              <a:t>94 Angstroms</a:t>
            </a:r>
          </a:p>
          <a:p>
            <a:pPr>
              <a:buFontTx/>
              <a:buChar char="-"/>
            </a:pPr>
            <a:r>
              <a:rPr lang="en-US" dirty="0" smtClean="0"/>
              <a:t>131 Angstroms</a:t>
            </a:r>
          </a:p>
          <a:p>
            <a:pPr>
              <a:buFontTx/>
              <a:buChar char="-"/>
            </a:pPr>
            <a:r>
              <a:rPr lang="en-US" dirty="0" smtClean="0"/>
              <a:t>171 Angstroms</a:t>
            </a:r>
          </a:p>
          <a:p>
            <a:pPr>
              <a:buFontTx/>
              <a:buChar char="-"/>
            </a:pPr>
            <a:r>
              <a:rPr lang="en-US" dirty="0" smtClean="0"/>
              <a:t>193 Angstroms</a:t>
            </a:r>
          </a:p>
          <a:p>
            <a:pPr>
              <a:buFontTx/>
              <a:buChar char="-"/>
            </a:pPr>
            <a:r>
              <a:rPr lang="en-US" dirty="0" smtClean="0"/>
              <a:t>211 Angstroms</a:t>
            </a:r>
          </a:p>
          <a:p>
            <a:pPr>
              <a:buFontTx/>
              <a:buChar char="-"/>
            </a:pPr>
            <a:r>
              <a:rPr lang="en-US" dirty="0" smtClean="0"/>
              <a:t>304 Angstroms</a:t>
            </a:r>
          </a:p>
          <a:p>
            <a:pPr>
              <a:buFontTx/>
              <a:buChar char="-"/>
            </a:pPr>
            <a:r>
              <a:rPr lang="en-US" dirty="0" smtClean="0"/>
              <a:t>335 Angstroms</a:t>
            </a:r>
          </a:p>
          <a:p>
            <a:pPr>
              <a:buFontTx/>
              <a:buChar char="-"/>
            </a:pPr>
            <a:endParaRPr lang="en-US" dirty="0"/>
          </a:p>
          <a:p>
            <a:pPr>
              <a:buFontTx/>
              <a:buChar char="-"/>
            </a:pPr>
            <a:endParaRPr lang="en-US" dirty="0" smtClean="0"/>
          </a:p>
          <a:p>
            <a:pPr marL="114300" indent="0">
              <a:buNone/>
            </a:pPr>
            <a:endParaRPr lang="en-US" dirty="0"/>
          </a:p>
          <a:p>
            <a:pPr marL="114300" indent="0">
              <a:buNone/>
            </a:pPr>
            <a:endParaRPr lang="en-US" dirty="0" smtClean="0"/>
          </a:p>
        </p:txBody>
      </p:sp>
    </p:spTree>
    <p:extLst>
      <p:ext uri="{BB962C8B-B14F-4D97-AF65-F5344CB8AC3E}">
        <p14:creationId xmlns:p14="http://schemas.microsoft.com/office/powerpoint/2010/main" val="1986273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524000"/>
            <a:ext cx="1981200" cy="19812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1524000"/>
            <a:ext cx="1981200" cy="1981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1524000"/>
            <a:ext cx="1981200" cy="19812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1" y="3505201"/>
            <a:ext cx="1905000" cy="19050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4601" y="1524001"/>
            <a:ext cx="1981200" cy="19812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2201" y="3470857"/>
            <a:ext cx="1939344" cy="1939344"/>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99399" y="3505202"/>
            <a:ext cx="1905000" cy="1905000"/>
          </a:xfrm>
          <a:prstGeom prst="rect">
            <a:avLst/>
          </a:prstGeom>
        </p:spPr>
      </p:pic>
    </p:spTree>
    <p:extLst>
      <p:ext uri="{BB962C8B-B14F-4D97-AF65-F5344CB8AC3E}">
        <p14:creationId xmlns:p14="http://schemas.microsoft.com/office/powerpoint/2010/main" val="357677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p:txBody>
          <a:bodyPr/>
          <a:lstStyle/>
          <a:p>
            <a:r>
              <a:rPr lang="en-US" dirty="0" smtClean="0"/>
              <a:t>Extract intensity arrays corresponding to different heliocentric annular regions.</a:t>
            </a:r>
          </a:p>
          <a:p>
            <a:endParaRPr lang="en-US" dirty="0"/>
          </a:p>
          <a:p>
            <a:r>
              <a:rPr lang="en-US" dirty="0" smtClean="0"/>
              <a:t>2^14 </a:t>
            </a:r>
            <a:r>
              <a:rPr lang="en-US" dirty="0" smtClean="0"/>
              <a:t>elements</a:t>
            </a:r>
            <a:endParaRPr lang="en-US" dirty="0" smtClean="0"/>
          </a:p>
          <a:p>
            <a:endParaRPr lang="en-US" dirty="0"/>
          </a:p>
          <a:p>
            <a:r>
              <a:rPr lang="en-US" dirty="0" smtClean="0"/>
              <a:t>Divide the arrays by their median value (For means of comparison)</a:t>
            </a:r>
          </a:p>
          <a:p>
            <a:endParaRPr lang="en-US" dirty="0"/>
          </a:p>
          <a:p>
            <a:r>
              <a:rPr lang="en-US" dirty="0" smtClean="0"/>
              <a:t>Compare these arrays using different techniques</a:t>
            </a:r>
          </a:p>
          <a:p>
            <a:endParaRPr lang="en-US" dirty="0"/>
          </a:p>
          <a:p>
            <a:pPr marL="114300" indent="0">
              <a:buNone/>
            </a:pPr>
            <a:r>
              <a:rPr lang="en-US" dirty="0"/>
              <a:t> </a:t>
            </a:r>
          </a:p>
        </p:txBody>
      </p:sp>
    </p:spTree>
    <p:extLst>
      <p:ext uri="{BB962C8B-B14F-4D97-AF65-F5344CB8AC3E}">
        <p14:creationId xmlns:p14="http://schemas.microsoft.com/office/powerpoint/2010/main" val="3390072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Histograms</a:t>
            </a:r>
            <a:endParaRPr lang="en-US" dirty="0"/>
          </a:p>
        </p:txBody>
      </p:sp>
      <p:sp>
        <p:nvSpPr>
          <p:cNvPr id="3" name="Content Placeholder 2"/>
          <p:cNvSpPr>
            <a:spLocks noGrp="1"/>
          </p:cNvSpPr>
          <p:nvPr>
            <p:ph idx="1"/>
          </p:nvPr>
        </p:nvSpPr>
        <p:spPr/>
        <p:txBody>
          <a:bodyPr/>
          <a:lstStyle/>
          <a:p>
            <a:r>
              <a:rPr lang="en-US" dirty="0" smtClean="0"/>
              <a:t>The histograms presented here were created by taking the average of  histograms corresponding to twelve consecutive Carrington rotations of the sun (roughly).</a:t>
            </a:r>
          </a:p>
          <a:p>
            <a:endParaRPr lang="en-US" dirty="0"/>
          </a:p>
          <a:p>
            <a:r>
              <a:rPr lang="en-US" dirty="0" smtClean="0"/>
              <a:t>The frequency axis is log-scaled</a:t>
            </a:r>
            <a:endParaRPr lang="en-US" dirty="0"/>
          </a:p>
        </p:txBody>
      </p:sp>
    </p:spTree>
    <p:extLst>
      <p:ext uri="{BB962C8B-B14F-4D97-AF65-F5344CB8AC3E}">
        <p14:creationId xmlns:p14="http://schemas.microsoft.com/office/powerpoint/2010/main" val="289028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200-205 pixels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14500"/>
            <a:ext cx="6400800" cy="4572000"/>
          </a:xfrm>
        </p:spPr>
      </p:pic>
    </p:spTree>
    <p:extLst>
      <p:ext uri="{BB962C8B-B14F-4D97-AF65-F5344CB8AC3E}">
        <p14:creationId xmlns:p14="http://schemas.microsoft.com/office/powerpoint/2010/main" val="39054840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704</TotalTime>
  <Words>1050</Words>
  <Application>Microsoft Office PowerPoint</Application>
  <PresentationFormat>On-screen Show (4:3)</PresentationFormat>
  <Paragraphs>163</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Adjacency</vt:lpstr>
      <vt:lpstr>Global Structure of the Solar Corona</vt:lpstr>
      <vt:lpstr>Abstract</vt:lpstr>
      <vt:lpstr>Main Question</vt:lpstr>
      <vt:lpstr>Possible Explanations</vt:lpstr>
      <vt:lpstr>Data</vt:lpstr>
      <vt:lpstr>Data</vt:lpstr>
      <vt:lpstr>Approach</vt:lpstr>
      <vt:lpstr>Histograms</vt:lpstr>
      <vt:lpstr>200-205 pixels</vt:lpstr>
      <vt:lpstr>500-505 pixels</vt:lpstr>
      <vt:lpstr>1000-1005 pixels</vt:lpstr>
      <vt:lpstr>1500-1505 pixels</vt:lpstr>
      <vt:lpstr>1620-1625 pixels</vt:lpstr>
      <vt:lpstr>1700-1705 pixels</vt:lpstr>
      <vt:lpstr>1800-1805</vt:lpstr>
      <vt:lpstr>Observations</vt:lpstr>
      <vt:lpstr>Contrast</vt:lpstr>
      <vt:lpstr>200-205 pixels</vt:lpstr>
      <vt:lpstr>500-505 pixels</vt:lpstr>
      <vt:lpstr>1000-1005 pixels</vt:lpstr>
      <vt:lpstr>1500-1505 pixels</vt:lpstr>
      <vt:lpstr>1620-1625 pixels</vt:lpstr>
      <vt:lpstr>1700-1705 pixels</vt:lpstr>
      <vt:lpstr>1800-1805 pixels</vt:lpstr>
      <vt:lpstr>Observations</vt:lpstr>
      <vt:lpstr>Contrast vs. Characteristic Temperature </vt:lpstr>
      <vt:lpstr>200-205 pixels</vt:lpstr>
      <vt:lpstr>500-505 pixels</vt:lpstr>
      <vt:lpstr>1000-1005 pixels</vt:lpstr>
      <vt:lpstr>1500-1505 pixels</vt:lpstr>
      <vt:lpstr>1620-1625 pixels</vt:lpstr>
      <vt:lpstr>1700-1705 pixels</vt:lpstr>
      <vt:lpstr>Observations</vt:lpstr>
      <vt:lpstr>Discrete Fourier Transforms</vt:lpstr>
      <vt:lpstr>200-205 pixels</vt:lpstr>
      <vt:lpstr>500-505 pixels</vt:lpstr>
      <vt:lpstr>1000-1005 pixels</vt:lpstr>
      <vt:lpstr>1500-1505 pixels</vt:lpstr>
      <vt:lpstr>1620-1625 pixels</vt:lpstr>
      <vt:lpstr>1700-1705 pixels</vt:lpstr>
      <vt:lpstr>1800-1805 pixels</vt:lpstr>
      <vt:lpstr>Observations</vt:lpstr>
      <vt:lpstr>Overall Results</vt:lpstr>
      <vt:lpstr>Further Work</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Structure of the Solar Corona</dc:title>
  <dc:creator>Roberto Perez</dc:creator>
  <cp:lastModifiedBy>Roberto Perez</cp:lastModifiedBy>
  <cp:revision>39</cp:revision>
  <dcterms:created xsi:type="dcterms:W3CDTF">2013-07-29T23:40:26Z</dcterms:created>
  <dcterms:modified xsi:type="dcterms:W3CDTF">2013-08-06T18:38:05Z</dcterms:modified>
</cp:coreProperties>
</file>