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9" r:id="rId6"/>
    <p:sldId id="267" r:id="rId7"/>
    <p:sldId id="283" r:id="rId8"/>
    <p:sldId id="275" r:id="rId9"/>
    <p:sldId id="276" r:id="rId10"/>
    <p:sldId id="277" r:id="rId11"/>
    <p:sldId id="266" r:id="rId12"/>
    <p:sldId id="284" r:id="rId13"/>
    <p:sldId id="268" r:id="rId14"/>
    <p:sldId id="278" r:id="rId15"/>
    <p:sldId id="271" r:id="rId16"/>
    <p:sldId id="280" r:id="rId17"/>
    <p:sldId id="282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88968" autoAdjust="0"/>
  </p:normalViewPr>
  <p:slideViewPr>
    <p:cSldViewPr>
      <p:cViewPr varScale="1">
        <p:scale>
          <a:sx n="65" d="100"/>
          <a:sy n="65" d="100"/>
        </p:scale>
        <p:origin x="-16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69F5F-3744-434F-8317-0620E963A73C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C70F6-60E4-40BE-8B37-FD5BFC0C8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3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 http://apod.nasa.gov/apod/image/9701/bluesun_soho_big.jpg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C70F6-60E4-40BE-8B37-FD5BFC0C82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31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“Before</a:t>
            </a:r>
            <a:r>
              <a:rPr lang="en-US" baseline="0" dirty="0" smtClean="0"/>
              <a:t> we began to create this database, we prepared the code to do as much of the work as possible.”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C70F6-60E4-40BE-8B37-FD5BFC0C82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27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“We had hundreds of possible</a:t>
            </a:r>
            <a:r>
              <a:rPr lang="en-US" baseline="0" dirty="0" smtClean="0"/>
              <a:t> parameter combinations.”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C70F6-60E4-40BE-8B37-FD5BFC0C82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73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“With the</a:t>
            </a:r>
            <a:r>
              <a:rPr lang="en-US" baseline="0" dirty="0" smtClean="0">
                <a:solidFill>
                  <a:schemeClr val="bg1"/>
                </a:solidFill>
              </a:rPr>
              <a:t> code optimized, we had to develop a way for a human to make any necessary corrections.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ker_th</a:t>
            </a:r>
            <a:r>
              <a:rPr lang="en-US" dirty="0" smtClean="0">
                <a:solidFill>
                  <a:schemeClr val="bg1"/>
                </a:solidFill>
              </a:rPr>
              <a:t> = upper</a:t>
            </a:r>
            <a:r>
              <a:rPr lang="en-US" baseline="0" dirty="0" smtClean="0">
                <a:solidFill>
                  <a:schemeClr val="bg1"/>
                </a:solidFill>
              </a:rPr>
              <a:t> limit on pixel threshold when detecting PNR kernels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baseline="0" dirty="0" smtClean="0">
                <a:solidFill>
                  <a:schemeClr val="bg1"/>
                </a:solidFill>
              </a:rPr>
              <a:t>(code performs detections multiple times using values between </a:t>
            </a:r>
            <a:r>
              <a:rPr lang="en-US" baseline="0" dirty="0" err="1" smtClean="0">
                <a:solidFill>
                  <a:schemeClr val="bg1"/>
                </a:solidFill>
              </a:rPr>
              <a:t>ker_th</a:t>
            </a:r>
            <a:r>
              <a:rPr lang="en-US" baseline="0" dirty="0" smtClean="0">
                <a:solidFill>
                  <a:schemeClr val="bg1"/>
                </a:solidFill>
              </a:rPr>
              <a:t> and ker_th2)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ar_th</a:t>
            </a:r>
            <a:r>
              <a:rPr lang="en-US" dirty="0" smtClean="0">
                <a:solidFill>
                  <a:schemeClr val="bg1"/>
                </a:solidFill>
              </a:rPr>
              <a:t> = pixel threshold</a:t>
            </a:r>
            <a:r>
              <a:rPr lang="en-US" baseline="0" dirty="0" smtClean="0">
                <a:solidFill>
                  <a:schemeClr val="bg1"/>
                </a:solidFill>
              </a:rPr>
              <a:t> when growing regions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eros_size</a:t>
            </a:r>
            <a:r>
              <a:rPr lang="en-US" dirty="0" smtClean="0">
                <a:solidFill>
                  <a:schemeClr val="bg1"/>
                </a:solidFill>
              </a:rPr>
              <a:t> = minimum</a:t>
            </a:r>
            <a:r>
              <a:rPr lang="en-US" baseline="0" dirty="0" smtClean="0">
                <a:solidFill>
                  <a:schemeClr val="bg1"/>
                </a:solidFill>
              </a:rPr>
              <a:t> size for region to remain (eroded and then grown back)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dis_lim</a:t>
            </a:r>
            <a:r>
              <a:rPr lang="en-US" dirty="0" smtClean="0">
                <a:solidFill>
                  <a:schemeClr val="bg1"/>
                </a:solidFill>
              </a:rPr>
              <a:t> = distance at which PNR’s are independent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ovr_lim</a:t>
            </a:r>
            <a:r>
              <a:rPr lang="en-US" dirty="0" smtClean="0">
                <a:solidFill>
                  <a:schemeClr val="bg1"/>
                </a:solidFill>
              </a:rPr>
              <a:t> = overlap at which PNR’s are merged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C70F6-60E4-40BE-8B37-FD5BFC0C82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42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“This interface allowed me to correct the</a:t>
            </a:r>
            <a:r>
              <a:rPr lang="en-US" baseline="0" dirty="0" smtClean="0"/>
              <a:t> error we saw earlier.”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C70F6-60E4-40BE-8B37-FD5BFC0C82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96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“With the code ready we then</a:t>
            </a:r>
            <a:r>
              <a:rPr lang="en-US" baseline="0" dirty="0" smtClean="0"/>
              <a:t> began to </a:t>
            </a:r>
            <a:r>
              <a:rPr lang="en-US" dirty="0" smtClean="0"/>
              <a:t>start detections.”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C70F6-60E4-40BE-8B37-FD5BFC0C82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80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 have been working on these detections s</a:t>
            </a:r>
            <a:r>
              <a:rPr lang="en-US" baseline="0" dirty="0" smtClean="0"/>
              <a:t>ince last week.”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C70F6-60E4-40BE-8B37-FD5BFC0C82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09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“Any</a:t>
            </a:r>
            <a:r>
              <a:rPr lang="en-US" baseline="0" dirty="0" smtClean="0"/>
              <a:t> questions?”</a:t>
            </a:r>
          </a:p>
          <a:p>
            <a:r>
              <a:rPr lang="en-US" baseline="0" dirty="0" smtClean="0"/>
              <a:t>Total AR flux calculated with the database that Dana and his </a:t>
            </a:r>
            <a:r>
              <a:rPr lang="en-US" baseline="0" dirty="0" smtClean="0"/>
              <a:t>student </a:t>
            </a:r>
            <a:r>
              <a:rPr lang="en-US" baseline="0" dirty="0" smtClean="0"/>
              <a:t>did last summer. This has been smoothed (24-mo Gaussian filter) to show the long-term evolution.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C70F6-60E4-40BE-8B37-FD5BFC0C82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70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 apod.nasa.gov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C70F6-60E4-40BE-8B37-FD5BFC0C82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3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</a:t>
            </a:r>
            <a:r>
              <a:rPr lang="en-US" baseline="0" dirty="0" smtClean="0"/>
              <a:t> number and properties of the active regions follow an 11 year cycle.”</a:t>
            </a:r>
            <a:endParaRPr lang="en-US" dirty="0" smtClean="0"/>
          </a:p>
          <a:p>
            <a:r>
              <a:rPr lang="en-US" dirty="0" smtClean="0"/>
              <a:t>Magnetic fields emerge from the Sun</a:t>
            </a:r>
          </a:p>
          <a:p>
            <a:r>
              <a:rPr lang="en-US" dirty="0" smtClean="0"/>
              <a:t>Flares/CME’s</a:t>
            </a:r>
            <a:r>
              <a:rPr lang="en-US" baseline="0" dirty="0" smtClean="0"/>
              <a:t> can occur in active regions</a:t>
            </a:r>
          </a:p>
          <a:p>
            <a:r>
              <a:rPr lang="en-US" baseline="0" dirty="0" smtClean="0"/>
              <a:t>Cause sunspots – disrupt heat flow creating a cooler region (the sunspot)</a:t>
            </a:r>
          </a:p>
          <a:p>
            <a:r>
              <a:rPr lang="en-US" baseline="0" dirty="0" smtClean="0"/>
              <a:t>Image credit: http://www.nature.com/nclimate/journal/v1/n2/fig_tab/nclimate1096_F1.html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C70F6-60E4-40BE-8B37-FD5BFC0C82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2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</a:t>
            </a:r>
            <a:r>
              <a:rPr lang="en-US" baseline="0" dirty="0" smtClean="0"/>
              <a:t>he solar cycle has implications for life here on Earth”</a:t>
            </a:r>
            <a:endParaRPr lang="en-US" dirty="0" smtClean="0"/>
          </a:p>
          <a:p>
            <a:r>
              <a:rPr lang="en-US" dirty="0" smtClean="0"/>
              <a:t>11-year</a:t>
            </a:r>
            <a:r>
              <a:rPr lang="en-US" baseline="0" dirty="0" smtClean="0"/>
              <a:t> cycle of solar activity; 22-years total</a:t>
            </a:r>
          </a:p>
          <a:p>
            <a:r>
              <a:rPr lang="en-US" baseline="0" dirty="0" smtClean="0"/>
              <a:t>Image credit: http://</a:t>
            </a:r>
            <a:r>
              <a:rPr lang="en-US" baseline="0" dirty="0" smtClean="0"/>
              <a:t>www.nasa.gov/images/content/144051main_ButterflyDiagramLG.jpg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C70F6-60E4-40BE-8B37-FD5BFC0C82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07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“Due to the importance</a:t>
            </a:r>
            <a:r>
              <a:rPr lang="en-US" baseline="0" dirty="0" smtClean="0"/>
              <a:t> of the solar cycle spacecraft have been launched to learn more about it.”</a:t>
            </a:r>
            <a:endParaRPr lang="en-US" dirty="0" smtClean="0"/>
          </a:p>
          <a:p>
            <a:r>
              <a:rPr lang="en-US" dirty="0" smtClean="0"/>
              <a:t>Affects upper atmosphere of Earth – drag on satellites</a:t>
            </a:r>
          </a:p>
          <a:p>
            <a:r>
              <a:rPr lang="en-US" dirty="0" smtClean="0"/>
              <a:t>Increased number of solar</a:t>
            </a:r>
            <a:r>
              <a:rPr lang="en-US" baseline="0" dirty="0" smtClean="0"/>
              <a:t> flares and CME’s – particles can damage instruments in space, endanger astronauts</a:t>
            </a:r>
          </a:p>
          <a:p>
            <a:r>
              <a:rPr lang="en-US" baseline="0" dirty="0" smtClean="0"/>
              <a:t>Possible effect on climate</a:t>
            </a:r>
          </a:p>
          <a:p>
            <a:r>
              <a:rPr lang="en-US" baseline="0" dirty="0" smtClean="0"/>
              <a:t>Image credit: http://soho.nascom.nasa.gov/bestofsoho/images/large/CME_EIT_C2_2002_prev.jpg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C70F6-60E4-40BE-8B37-FD5BFC0C82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6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“These </a:t>
            </a:r>
            <a:r>
              <a:rPr lang="en-US" dirty="0" err="1" smtClean="0"/>
              <a:t>magnetograms</a:t>
            </a:r>
            <a:r>
              <a:rPr lang="en-US" dirty="0" smtClean="0"/>
              <a:t> are the data that I am working with this summer.”</a:t>
            </a:r>
          </a:p>
          <a:p>
            <a:r>
              <a:rPr lang="en-US" dirty="0" smtClean="0"/>
              <a:t>Solar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Heliospheric</a:t>
            </a:r>
            <a:r>
              <a:rPr lang="en-US" baseline="0" dirty="0" smtClean="0"/>
              <a:t> Observatory</a:t>
            </a:r>
          </a:p>
          <a:p>
            <a:r>
              <a:rPr lang="en-US" dirty="0" smtClean="0"/>
              <a:t>Nearly lost spacecraft in 1998</a:t>
            </a:r>
          </a:p>
          <a:p>
            <a:r>
              <a:rPr lang="en-US" dirty="0" smtClean="0"/>
              <a:t>Located at Lagrange Point L1 – pointed</a:t>
            </a:r>
            <a:r>
              <a:rPr lang="en-US" baseline="0" dirty="0" smtClean="0"/>
              <a:t> at Sun 24/7 (Earth can’t get in the way!)</a:t>
            </a:r>
          </a:p>
          <a:p>
            <a:r>
              <a:rPr lang="en-US" baseline="0" dirty="0" smtClean="0"/>
              <a:t>Image credit: http://nssdc.gsfc.nasa.gov/image/spacecraft/soho.jpg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C70F6-60E4-40BE-8B37-FD5BFC0C82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23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“We want to study</a:t>
            </a:r>
            <a:r>
              <a:rPr lang="en-US" baseline="0" dirty="0" smtClean="0"/>
              <a:t> the properties of these active regions.”</a:t>
            </a:r>
          </a:p>
          <a:p>
            <a:r>
              <a:rPr lang="en-US" baseline="0" dirty="0" smtClean="0"/>
              <a:t>Go into some detail again about AR properties visible in this image (leading polarity, inclination, location)</a:t>
            </a:r>
            <a:endParaRPr lang="en-US" dirty="0" smtClean="0"/>
          </a:p>
          <a:p>
            <a:r>
              <a:rPr lang="en-US" dirty="0" err="1" smtClean="0"/>
              <a:t>Magnetogram</a:t>
            </a:r>
            <a:r>
              <a:rPr lang="en-US" baseline="0" dirty="0" smtClean="0"/>
              <a:t> from 2001-08-05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C70F6-60E4-40BE-8B37-FD5BFC0C82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66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“However,</a:t>
            </a:r>
            <a:r>
              <a:rPr lang="en-US" baseline="0" dirty="0" smtClean="0"/>
              <a:t> a</a:t>
            </a:r>
            <a:r>
              <a:rPr lang="en-US" dirty="0" smtClean="0"/>
              <a:t>utomatic</a:t>
            </a:r>
            <a:r>
              <a:rPr lang="en-US" baseline="0" dirty="0" smtClean="0"/>
              <a:t> detection is not perfect</a:t>
            </a:r>
            <a:r>
              <a:rPr lang="en-US" baseline="0" dirty="0" smtClean="0"/>
              <a:t>.”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C70F6-60E4-40BE-8B37-FD5BFC0C82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79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computer can make mistakes that are obvious to</a:t>
            </a:r>
            <a:r>
              <a:rPr lang="en-US" baseline="0" dirty="0" smtClean="0"/>
              <a:t> a human.”</a:t>
            </a:r>
            <a:endParaRPr lang="en-US" dirty="0" smtClean="0"/>
          </a:p>
          <a:p>
            <a:r>
              <a:rPr lang="en-US" dirty="0" smtClean="0"/>
              <a:t>Microsoft</a:t>
            </a:r>
            <a:r>
              <a:rPr lang="en-US" baseline="0" dirty="0" smtClean="0"/>
              <a:t> clipart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C70F6-60E4-40BE-8B37-FD5BFC0C82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09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“A human needs to come in here to fix the problem.”</a:t>
            </a:r>
          </a:p>
          <a:p>
            <a:r>
              <a:rPr lang="en-US" dirty="0" smtClean="0"/>
              <a:t>Previous project had</a:t>
            </a:r>
            <a:r>
              <a:rPr lang="en-US" baseline="0" dirty="0" smtClean="0"/>
              <a:t> a human perform all detections, but when things got busy the small things were lost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C70F6-60E4-40BE-8B37-FD5BFC0C82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1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tx1">
                <a:lumMod val="100000"/>
              </a:schemeClr>
            </a:gs>
            <a:gs pos="5000">
              <a:srgbClr val="002060">
                <a:lumMod val="97000"/>
              </a:srgbClr>
            </a:gs>
            <a:gs pos="0">
              <a:srgbClr val="002060">
                <a:lumMod val="84000"/>
                <a:lumOff val="16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590801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 and Tracking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Active Regions to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Investigate the Solar Cycle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95800"/>
            <a:ext cx="6400800" cy="14478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 DeLuca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Adviser: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Andrés Muñoz-Jaramillo</a:t>
            </a:r>
          </a:p>
        </p:txBody>
      </p:sp>
    </p:spTree>
    <p:extLst>
      <p:ext uri="{BB962C8B-B14F-4D97-AF65-F5344CB8AC3E}">
        <p14:creationId xmlns:p14="http://schemas.microsoft.com/office/powerpoint/2010/main" val="12773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Project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Combine the pattern-finding skills of a human with the consistency of a computer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Computer detects positive/negative regions and performs initial pairing and tracking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Human reviews results and makes corrections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B0F0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B0F0">
                      <a:alpha val="43000"/>
                    </a:srgbClr>
                  </a:outerShdw>
                </a:effectLst>
              </a:rPr>
              <a:t>Ultimate Goal: Create a database of active regions for the study of the solar cycle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00B0F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Parameter 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Optimize the computer’s ability to detect, track, and pair active regions</a:t>
            </a:r>
          </a:p>
        </p:txBody>
      </p:sp>
      <p:pic>
        <p:nvPicPr>
          <p:cNvPr id="6146" name="Picture 2" descr="C:\Users\Michael\Desktop\sample parameters\prnt_3174_500_50_150_3(eros_size_3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2727680"/>
            <a:ext cx="3116020" cy="308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ichael\Desktop\sample parameters\prnt_3174_500_50_150_9(eros_size_9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000" y="2727680"/>
            <a:ext cx="3053312" cy="307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9410" y="605138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e</a:t>
            </a:r>
            <a:r>
              <a:rPr lang="en-US" sz="2800" dirty="0" err="1" smtClean="0">
                <a:solidFill>
                  <a:schemeClr val="bg1"/>
                </a:solidFill>
              </a:rPr>
              <a:t>ros_size</a:t>
            </a:r>
            <a:r>
              <a:rPr lang="en-US" sz="2800" dirty="0" smtClean="0">
                <a:solidFill>
                  <a:schemeClr val="bg1"/>
                </a:solidFill>
              </a:rPr>
              <a:t> = 3.0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3285" y="6073691"/>
            <a:ext cx="245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eros_size</a:t>
            </a:r>
            <a:r>
              <a:rPr lang="en-US" sz="2800" dirty="0" smtClean="0">
                <a:solidFill>
                  <a:schemeClr val="bg1"/>
                </a:solidFill>
              </a:rPr>
              <a:t> = 9.0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Parameter 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Hundreds of parameter combinations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Parameters to optimize: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Kernel threshold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Erosion size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Region threshold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Distance limit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Overlap limit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326211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35772" y="5804772"/>
            <a:ext cx="285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Best Combination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Developing the Interface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99" y="1494312"/>
            <a:ext cx="8634713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Coded functionality to allow human intervention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"/>
          <a:stretch/>
        </p:blipFill>
        <p:spPr bwMode="auto">
          <a:xfrm>
            <a:off x="76199" y="2133600"/>
            <a:ext cx="8968199" cy="4508938"/>
          </a:xfrm>
          <a:prstGeom prst="rect">
            <a:avLst/>
          </a:prstGeom>
          <a:noFill/>
          <a:ln>
            <a:noFill/>
          </a:ln>
          <a:effectLst>
            <a:glow rad="635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1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Corrected Mistake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996345"/>
            <a:ext cx="3634742" cy="362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59" y="1983852"/>
            <a:ext cx="3632247" cy="362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267200" y="3657600"/>
            <a:ext cx="6858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Region Detections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Michael\Desktop\sample parameters\compressed_movi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Project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5" y="1371601"/>
            <a:ext cx="82296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Mission goes from 1996 to 2011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Completed detections from 1996 to 2000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Michael\Downloads\AR_Flux_MD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9" y="2674884"/>
            <a:ext cx="8036485" cy="40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933700" y="2914650"/>
            <a:ext cx="38100" cy="335280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5257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Current Position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10800000">
            <a:off x="3048000" y="4690560"/>
            <a:ext cx="685800" cy="567240"/>
          </a:xfrm>
          <a:prstGeom prst="curvedConnector3">
            <a:avLst>
              <a:gd name="adj1" fmla="val -575"/>
            </a:avLst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8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772400" cy="2590801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6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Cambridge Encyclopedia of the Sun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Solar Cycle” by David M. Hathaway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Images: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://apod.nasa.gov/apod/image/9701/bluesun_soho_big.jpg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http://www.nature.com/nclimate/journal/v1/n2/fig_tab/nclimate1096_F1.html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http://www.nasa.gov/images/content/144051main_ButterflyDiagramLG.jpg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soho.nascom.nasa.gov/bestofsoho/images/large/CME_EIT_C2_2002_prev.jpg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Clipart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nssdc.gsfc.nasa.gov/image/spacecraft/soho.jpg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2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Active Regions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057400"/>
            <a:ext cx="4413912" cy="38861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Magnetic fields emerge from the Sun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Pairs of positive and negative magnetic field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Cause sunspots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Active region properties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4912" y="1676399"/>
            <a:ext cx="4096603" cy="409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12" y="1676400"/>
            <a:ext cx="4096603" cy="409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9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Solar Cycle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7921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11-year cycle of solar activity, 22-years total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42" b="44660"/>
          <a:stretch/>
        </p:blipFill>
        <p:spPr bwMode="auto">
          <a:xfrm>
            <a:off x="581038" y="4496637"/>
            <a:ext cx="7963354" cy="211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891" b="1809"/>
          <a:stretch/>
        </p:blipFill>
        <p:spPr bwMode="auto">
          <a:xfrm>
            <a:off x="581038" y="2084922"/>
            <a:ext cx="7963354" cy="210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64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Effects of the Solar Cycle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Heats upper atmosphere of Earth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Increased/Decreased number of solar flares and coronal mass ejections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Possible effect on climate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soho.nascom.nasa.gov/bestofsoho/images/large/CME_EIT_C2_2002_p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9494" y="3429000"/>
            <a:ext cx="2971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SOHO/MDI Mission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857375"/>
            <a:ext cx="42672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Launched in 1995  to study the interior of the Sun, the Sun’s atmosphere, and the solar wind</a:t>
            </a:r>
          </a:p>
          <a:p>
            <a:r>
              <a:rPr lang="en-US" dirty="0">
                <a:solidFill>
                  <a:schemeClr val="bg1"/>
                </a:solidFill>
              </a:rPr>
              <a:t>Michelson Doppler </a:t>
            </a:r>
            <a:r>
              <a:rPr lang="en-US" dirty="0" smtClean="0">
                <a:solidFill>
                  <a:schemeClr val="bg1"/>
                </a:solidFill>
              </a:rPr>
              <a:t>Imager takes multiple daily </a:t>
            </a:r>
            <a:r>
              <a:rPr lang="en-US" dirty="0" err="1" smtClean="0">
                <a:solidFill>
                  <a:schemeClr val="bg1"/>
                </a:solidFill>
              </a:rPr>
              <a:t>magnetograms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nssdc.gsfc.nasa.gov/image/spacecraft/so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24" y="1295400"/>
            <a:ext cx="3668852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MDI data from 1996 to 2011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Black regions indicate a negative magnetic field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White regions indicate a positive magnetic field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126" y="1600200"/>
            <a:ext cx="3942911" cy="390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4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3768" y="1295400"/>
            <a:ext cx="3102232" cy="344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Automatic Detection of Active </a:t>
            </a:r>
            <a:r>
              <a:rPr lang="en-US" dirty="0" smtClean="0"/>
              <a:t>Regions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6581" y="1312114"/>
            <a:ext cx="3077419" cy="344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12114"/>
            <a:ext cx="3003386" cy="344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634" y="4800600"/>
            <a:ext cx="90123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Detection of positive and negative regions separately.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Aggregation into active regions based on size, flux and distance.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Tracking of active region across magnetograms.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23017" y="990600"/>
            <a:ext cx="8229600" cy="609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BARD code = Bipolar Active Region Detection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Human vs. Computer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Humans have evolved to be very good at finding patterns but can be subjective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Computers are not as good at recognizing patterns but are more consistent and objective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Michael\AppData\Local\Microsoft\Windows\Temporary Internet Files\Content.IE5\3YFOBUHB\MC9004316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174577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chael\AppData\Local\Microsoft\Windows\Temporary Internet Files\Content.IE5\ILW3QP7U\MP90043874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164067"/>
            <a:ext cx="1775591" cy="23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Computer Mistake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117" y="1672403"/>
            <a:ext cx="46704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2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rgbClr val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822</Words>
  <Application>Microsoft Office PowerPoint</Application>
  <PresentationFormat>On-screen Show (4:3)</PresentationFormat>
  <Paragraphs>127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Detection and Tracking  of Active Regions to  Investigate the Solar Cycle</vt:lpstr>
      <vt:lpstr>Active Regions</vt:lpstr>
      <vt:lpstr>Solar Cycle</vt:lpstr>
      <vt:lpstr>Effects of the Solar Cycle</vt:lpstr>
      <vt:lpstr>SOHO/MDI Mission</vt:lpstr>
      <vt:lpstr>Data</vt:lpstr>
      <vt:lpstr>PowerPoint Presentation</vt:lpstr>
      <vt:lpstr>Human vs. Computer</vt:lpstr>
      <vt:lpstr>Computer Mistake</vt:lpstr>
      <vt:lpstr>Project</vt:lpstr>
      <vt:lpstr>Parameter Search</vt:lpstr>
      <vt:lpstr>Parameter Search</vt:lpstr>
      <vt:lpstr>Developing the Interface</vt:lpstr>
      <vt:lpstr>Corrected Mistake</vt:lpstr>
      <vt:lpstr>Active Region Detections</vt:lpstr>
      <vt:lpstr>Project Status</vt:lpstr>
      <vt:lpstr>QUESTIONS?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the Solar Cycle</dc:title>
  <dc:creator>Michael DeLuca</dc:creator>
  <cp:lastModifiedBy>Michael</cp:lastModifiedBy>
  <cp:revision>165</cp:revision>
  <dcterms:created xsi:type="dcterms:W3CDTF">2006-08-16T00:00:00Z</dcterms:created>
  <dcterms:modified xsi:type="dcterms:W3CDTF">2014-07-16T21:24:57Z</dcterms:modified>
</cp:coreProperties>
</file>