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19"/>
  </p:notesMasterIdLst>
  <p:sldIdLst>
    <p:sldId id="256" r:id="rId2"/>
    <p:sldId id="271" r:id="rId3"/>
    <p:sldId id="275" r:id="rId4"/>
    <p:sldId id="270" r:id="rId5"/>
    <p:sldId id="257" r:id="rId6"/>
    <p:sldId id="258" r:id="rId7"/>
    <p:sldId id="259" r:id="rId8"/>
    <p:sldId id="268" r:id="rId9"/>
    <p:sldId id="261" r:id="rId10"/>
    <p:sldId id="262" r:id="rId11"/>
    <p:sldId id="266" r:id="rId12"/>
    <p:sldId id="263" r:id="rId13"/>
    <p:sldId id="264" r:id="rId14"/>
    <p:sldId id="267" r:id="rId15"/>
    <p:sldId id="273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1921" autoAdjust="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BA84-B204-459E-AA3C-C52EC006D8E7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F047-6E7A-4728-A62A-E2F69DD5A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7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6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Alaska </a:t>
            </a:r>
            <a:r>
              <a:rPr lang="en-US" smtClean="0"/>
              <a:t>isn’t permanent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Charged particles collide with particles in the upper atmosphere,</a:t>
            </a:r>
            <a:r>
              <a:rPr lang="en-US" sz="1800" baseline="0" dirty="0" smtClean="0"/>
              <a:t> give off energy in the form of light.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Moonlight.</a:t>
            </a:r>
            <a:r>
              <a:rPr lang="en-US" sz="1800" baseline="0" dirty="0" smtClean="0"/>
              <a:t> Street lights off of clouds. Don’t beat it up!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557.7 and 630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electronics, not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3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8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6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Multiplier 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Collimating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5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6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72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4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4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9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5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8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0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4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CC03FB-6C8E-472A-9AF4-320914E2B2CB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86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027759"/>
            <a:ext cx="9144000" cy="1641490"/>
          </a:xfrm>
        </p:spPr>
        <p:txBody>
          <a:bodyPr>
            <a:noAutofit/>
          </a:bodyPr>
          <a:lstStyle/>
          <a:p>
            <a:r>
              <a:rPr lang="en-US" sz="8800" dirty="0" smtClean="0"/>
              <a:t>Multi-Wavelength</a:t>
            </a:r>
            <a:br>
              <a:rPr lang="en-US" sz="8800" dirty="0" smtClean="0"/>
            </a:br>
            <a:r>
              <a:rPr lang="en-US" sz="8800" dirty="0" smtClean="0"/>
              <a:t>Aurora Detector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73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3606442" y="4448862"/>
            <a:ext cx="2985256" cy="2790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68218" y="2373646"/>
            <a:ext cx="228600" cy="2103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68218" y="2373646"/>
            <a:ext cx="457200" cy="2103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42366" y="2373647"/>
            <a:ext cx="457200" cy="2103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Up Tube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63366" y="2373646"/>
            <a:ext cx="457200" cy="2103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96783" y="2373646"/>
            <a:ext cx="2994915" cy="3161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377842" y="2373647"/>
            <a:ext cx="457200" cy="2103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78855" y="2474532"/>
            <a:ext cx="365760" cy="1920240"/>
          </a:xfrm>
          <a:prstGeom prst="ellipse">
            <a:avLst/>
          </a:prstGeom>
          <a:solidFill>
            <a:srgbClr val="00A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ord 17"/>
          <p:cNvSpPr/>
          <p:nvPr/>
        </p:nvSpPr>
        <p:spPr>
          <a:xfrm>
            <a:off x="4722480" y="2373646"/>
            <a:ext cx="1338972" cy="2103120"/>
          </a:xfrm>
          <a:prstGeom prst="chord">
            <a:avLst>
              <a:gd name="adj1" fmla="val 5408297"/>
              <a:gd name="adj2" fmla="val 161697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83809" y="2366622"/>
            <a:ext cx="228600" cy="2103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83809" y="2366622"/>
            <a:ext cx="371798" cy="2103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81310" y="1935041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Tube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734075" y="1434983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Filter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60913" y="160781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315200" y="2399406"/>
            <a:ext cx="1498600" cy="3480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88" y="4382042"/>
            <a:ext cx="1295835" cy="1273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96493" y="2439129"/>
            <a:ext cx="1346140" cy="354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464623" y="3199687"/>
            <a:ext cx="182880" cy="457200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03757" y="2439129"/>
            <a:ext cx="365760" cy="19659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390176" y="1893215"/>
            <a:ext cx="117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64443" y="194535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154309" y="2386990"/>
            <a:ext cx="371798" cy="21031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Up Tube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1611" r="28914" b="37033"/>
          <a:stretch/>
        </p:blipFill>
        <p:spPr>
          <a:xfrm flipH="1">
            <a:off x="2470040" y="2057399"/>
            <a:ext cx="7251920" cy="449580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34075" y="1434983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Filter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60913" y="160781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90176" y="1893215"/>
            <a:ext cx="117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164443" y="194535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81310" y="1935041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Focal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41475"/>
            <a:ext cx="8947151" cy="4195763"/>
          </a:xfrm>
        </p:spPr>
        <p:txBody>
          <a:bodyPr/>
          <a:lstStyle/>
          <a:p>
            <a:r>
              <a:rPr lang="en-US" dirty="0" smtClean="0"/>
              <a:t>White light passes through collimating lens</a:t>
            </a:r>
          </a:p>
          <a:p>
            <a:r>
              <a:rPr lang="en-US" dirty="0" smtClean="0"/>
              <a:t>Passes through tube without PMT</a:t>
            </a:r>
          </a:p>
          <a:p>
            <a:r>
              <a:rPr lang="en-US" dirty="0" smtClean="0"/>
              <a:t>Watch dot on sheet of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8" b="21639"/>
          <a:stretch/>
        </p:blipFill>
        <p:spPr>
          <a:xfrm>
            <a:off x="1102941" y="3739356"/>
            <a:ext cx="10047659" cy="2492137"/>
          </a:xfrm>
        </p:spPr>
      </p:pic>
    </p:spTree>
    <p:extLst>
      <p:ext uri="{BB962C8B-B14F-4D97-AF65-F5344CB8AC3E}">
        <p14:creationId xmlns:p14="http://schemas.microsoft.com/office/powerpoint/2010/main" val="25661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41519" y="1885077"/>
            <a:ext cx="5025216" cy="435133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Dark room</a:t>
            </a:r>
          </a:p>
          <a:p>
            <a:r>
              <a:rPr lang="en-US" dirty="0" smtClean="0">
                <a:latin typeface="+mn-lt"/>
              </a:rPr>
              <a:t>Light Source swung around</a:t>
            </a:r>
          </a:p>
          <a:p>
            <a:r>
              <a:rPr lang="en-US" dirty="0" smtClean="0">
                <a:latin typeface="+mn-lt"/>
              </a:rPr>
              <a:t>1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º increments, 30 seconds each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300" y="3302000"/>
            <a:ext cx="19431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3200400" y="3059907"/>
            <a:ext cx="2298700" cy="74374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3200400" y="3803650"/>
            <a:ext cx="2298700" cy="75378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00400" y="2419608"/>
            <a:ext cx="1943100" cy="137451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0400" y="3794126"/>
            <a:ext cx="2020796" cy="139356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3794126"/>
            <a:ext cx="2376397" cy="9524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25051" y="2009776"/>
            <a:ext cx="1385797" cy="178434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399" y="3808412"/>
            <a:ext cx="1366000" cy="181395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445374" y="188507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995510" y="228685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308009" y="291779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298892" y="444106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384800" y="36794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006340" y="499354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422515" y="544061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82534" y="1746629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7301" y="2847112"/>
            <a:ext cx="196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Aurora Detector</a:t>
            </a:r>
          </a:p>
        </p:txBody>
      </p:sp>
    </p:spTree>
    <p:extLst>
      <p:ext uri="{BB962C8B-B14F-4D97-AF65-F5344CB8AC3E}">
        <p14:creationId xmlns:p14="http://schemas.microsoft.com/office/powerpoint/2010/main" val="7309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9"/>
          <a:stretch/>
        </p:blipFill>
        <p:spPr>
          <a:xfrm>
            <a:off x="646111" y="1683656"/>
            <a:ext cx="10851798" cy="4426857"/>
          </a:xfrm>
        </p:spPr>
      </p:pic>
    </p:spTree>
    <p:extLst>
      <p:ext uri="{BB962C8B-B14F-4D97-AF65-F5344CB8AC3E}">
        <p14:creationId xmlns:p14="http://schemas.microsoft.com/office/powerpoint/2010/main" val="35063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Finish assembly</a:t>
            </a:r>
          </a:p>
          <a:p>
            <a:r>
              <a:rPr lang="en-US" dirty="0" smtClean="0"/>
              <a:t>Heading to </a:t>
            </a:r>
            <a:r>
              <a:rPr lang="en-US" dirty="0" smtClean="0"/>
              <a:t>Alaska for testing</a:t>
            </a:r>
            <a:endParaRPr lang="en-US" dirty="0" smtClean="0"/>
          </a:p>
          <a:p>
            <a:r>
              <a:rPr lang="en-US" dirty="0" smtClean="0"/>
              <a:t>Preparation for solar eclipse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49319" y="2966244"/>
            <a:ext cx="3175000" cy="2070100"/>
          </a:xfrm>
        </p:spPr>
      </p:pic>
    </p:spTree>
    <p:extLst>
      <p:ext uri="{BB962C8B-B14F-4D97-AF65-F5344CB8AC3E}">
        <p14:creationId xmlns:p14="http://schemas.microsoft.com/office/powerpoint/2010/main" val="39935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000" y="759655"/>
            <a:ext cx="10233800" cy="5417308"/>
          </a:xfrm>
        </p:spPr>
        <p:txBody>
          <a:bodyPr>
            <a:normAutofit/>
          </a:bodyPr>
          <a:lstStyle/>
          <a:p>
            <a:r>
              <a:rPr lang="en-US" dirty="0" smtClean="0"/>
              <a:t>Purple </a:t>
            </a:r>
            <a:r>
              <a:rPr lang="en-US" dirty="0"/>
              <a:t>and green aurora. Digital image. </a:t>
            </a:r>
            <a:r>
              <a:rPr lang="en-US" i="1" dirty="0"/>
              <a:t>NASA Images</a:t>
            </a:r>
            <a:r>
              <a:rPr lang="en-US" dirty="0"/>
              <a:t>. NASA, 10 Apr. 2015. Web. &lt;http://www.nasa.gov/sites/default/files/thumbnails/image/20150409-10-sebastiansaarloos.jpg&gt;.</a:t>
            </a:r>
            <a:endParaRPr lang="en-US" dirty="0" smtClean="0"/>
          </a:p>
          <a:p>
            <a:r>
              <a:rPr lang="en-US" dirty="0"/>
              <a:t>"Glowing Gases - Aurorae." </a:t>
            </a:r>
            <a:r>
              <a:rPr lang="en-US" i="1" dirty="0"/>
              <a:t>Glowing Gases - Aurorae</a:t>
            </a:r>
            <a:r>
              <a:rPr lang="en-US" dirty="0"/>
              <a:t>. N.p., n.d. Web. 10 July 2015. &lt;http://www.atoptics.co.uk/highsky/auror3.htm&gt;.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Alaska - Google Search." </a:t>
            </a:r>
            <a:r>
              <a:rPr lang="en-US" i="1" dirty="0"/>
              <a:t>Alaska - Google Search</a:t>
            </a:r>
            <a:r>
              <a:rPr lang="en-US" dirty="0"/>
              <a:t>. N.p., n.d. Web. 10 July 2015. &lt;https://www.google.com/search?q=alaska&amp;biw=1301&amp;bih=592&amp;source=lnms&amp;tbm=isch&amp;sa=X&amp;ei=gbyeVcb_EMfKogT30IGQBg&amp;ved=0CAcQ_AUoAg#imgrc=EfbkVkzDpgYeZM%3A&gt;.</a:t>
            </a:r>
          </a:p>
        </p:txBody>
      </p:sp>
    </p:spTree>
    <p:extLst>
      <p:ext uri="{BB962C8B-B14F-4D97-AF65-F5344CB8AC3E}">
        <p14:creationId xmlns:p14="http://schemas.microsoft.com/office/powerpoint/2010/main" val="19636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/>
          <a:stretch/>
        </p:blipFill>
        <p:spPr>
          <a:xfrm>
            <a:off x="2132261" y="1561514"/>
            <a:ext cx="7374483" cy="5122332"/>
          </a:xfrm>
        </p:spPr>
      </p:pic>
      <p:sp>
        <p:nvSpPr>
          <p:cNvPr id="5" name="Rectangle 4"/>
          <p:cNvSpPr/>
          <p:nvPr/>
        </p:nvSpPr>
        <p:spPr>
          <a:xfrm>
            <a:off x="646111" y="6314514"/>
            <a:ext cx="10352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Aurora images captured at midnight on April 10, 2015, in Delta Junction, </a:t>
            </a:r>
            <a:r>
              <a:rPr lang="en-US" sz="1600" dirty="0" smtClean="0"/>
              <a:t>Alaska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71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Old Aurora Detector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detector</a:t>
            </a:r>
          </a:p>
          <a:p>
            <a:r>
              <a:rPr lang="en-US" dirty="0" smtClean="0"/>
              <a:t>Subject to background light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Aurora Detector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Three detectors</a:t>
            </a:r>
          </a:p>
          <a:p>
            <a:r>
              <a:rPr lang="en-US" dirty="0" smtClean="0"/>
              <a:t>Can isolate aurora from background light</a:t>
            </a:r>
          </a:p>
          <a:p>
            <a:r>
              <a:rPr lang="en-US" dirty="0" smtClean="0"/>
              <a:t>Pure red aurora</a:t>
            </a:r>
          </a:p>
        </p:txBody>
      </p:sp>
    </p:spTree>
    <p:extLst>
      <p:ext uri="{BB962C8B-B14F-4D97-AF65-F5344CB8AC3E}">
        <p14:creationId xmlns:p14="http://schemas.microsoft.com/office/powerpoint/2010/main" val="18972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96" y="2011681"/>
            <a:ext cx="9060082" cy="3921528"/>
          </a:xfrm>
        </p:spPr>
      </p:pic>
    </p:spTree>
    <p:extLst>
      <p:ext uri="{BB962C8B-B14F-4D97-AF65-F5344CB8AC3E}">
        <p14:creationId xmlns:p14="http://schemas.microsoft.com/office/powerpoint/2010/main" val="510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2060" r="18457" b="22978"/>
          <a:stretch/>
        </p:blipFill>
        <p:spPr>
          <a:xfrm>
            <a:off x="2124491" y="1800665"/>
            <a:ext cx="7943018" cy="4890110"/>
          </a:xfrm>
        </p:spPr>
      </p:pic>
      <p:sp>
        <p:nvSpPr>
          <p:cNvPr id="5" name="Content Placeholder 4"/>
          <p:cNvSpPr>
            <a:spLocks noGrp="1"/>
          </p:cNvSpPr>
          <p:nvPr>
            <p:ph type="body" sz="half" idx="4294967295"/>
          </p:nvPr>
        </p:nvSpPr>
        <p:spPr>
          <a:xfrm>
            <a:off x="2444750" y="5956703"/>
            <a:ext cx="3651250" cy="488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 Filters, 2 online 1 offline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Characterizing Optical Filters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9528" y="1501557"/>
            <a:ext cx="8497888" cy="4195763"/>
          </a:xfrm>
        </p:spPr>
        <p:txBody>
          <a:bodyPr/>
          <a:lstStyle/>
          <a:p>
            <a:r>
              <a:rPr lang="en-US" dirty="0" smtClean="0"/>
              <a:t>Measuring the transmission spectrum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Laser to test angle</a:t>
            </a:r>
          </a:p>
          <a:p>
            <a:r>
              <a:rPr lang="en-US" dirty="0" smtClean="0">
                <a:latin typeface="+mn-lt"/>
              </a:rPr>
              <a:t>Used white light source and </a:t>
            </a:r>
            <a:r>
              <a:rPr lang="en-US" dirty="0" smtClean="0"/>
              <a:t>VNIR</a:t>
            </a:r>
            <a:r>
              <a:rPr lang="en-US" dirty="0" smtClean="0">
                <a:latin typeface="+mn-lt"/>
              </a:rPr>
              <a:t> spectrometer</a:t>
            </a:r>
          </a:p>
          <a:p>
            <a:r>
              <a:rPr lang="en-US" dirty="0" smtClean="0">
                <a:latin typeface="+mn-lt"/>
              </a:rPr>
              <a:t>Tilted filter, 0</a:t>
            </a:r>
            <a:r>
              <a:rPr lang="en-US" dirty="0">
                <a:latin typeface="+mn-lt"/>
                <a:cs typeface="Arial" panose="020B0604020202020204" pitchFamily="34" charset="0"/>
              </a:rPr>
              <a:t>º-8º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13577" b="27656"/>
          <a:stretch/>
        </p:blipFill>
        <p:spPr>
          <a:xfrm>
            <a:off x="1954564" y="3632201"/>
            <a:ext cx="8692816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833" r="4674"/>
          <a:stretch/>
        </p:blipFill>
        <p:spPr>
          <a:xfrm>
            <a:off x="2874498" y="1506022"/>
            <a:ext cx="6443004" cy="50800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Plotted Wavelength vs. </a:t>
            </a:r>
            <a:r>
              <a:rPr lang="en-US" dirty="0" smtClean="0"/>
              <a:t>Transmittance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3102" y="1506022"/>
            <a:ext cx="146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Green Offline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8019" y="6274191"/>
            <a:ext cx="1909218" cy="311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Wavelength (nm)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072289" y="3893629"/>
            <a:ext cx="1909218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Transmittance (%)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Plotted Wavelength vs. </a:t>
            </a:r>
            <a:r>
              <a:rPr lang="en-US" dirty="0" smtClean="0"/>
              <a:t>Transmittance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277" r="3788" b="2191"/>
          <a:stretch/>
        </p:blipFill>
        <p:spPr>
          <a:xfrm>
            <a:off x="2722086" y="1690689"/>
            <a:ext cx="6747828" cy="5002966"/>
          </a:xfrm>
        </p:spPr>
      </p:pic>
      <p:sp>
        <p:nvSpPr>
          <p:cNvPr id="5" name="Rectangle 4"/>
          <p:cNvSpPr/>
          <p:nvPr/>
        </p:nvSpPr>
        <p:spPr>
          <a:xfrm>
            <a:off x="5141391" y="6452146"/>
            <a:ext cx="1909218" cy="24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Wavelength (nm)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901885" y="4057764"/>
            <a:ext cx="1909218" cy="268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Transmittance (%)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Transmittance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5838" r="5021" b="6108"/>
          <a:stretch/>
        </p:blipFill>
        <p:spPr>
          <a:xfrm>
            <a:off x="2700997" y="1547451"/>
            <a:ext cx="7061981" cy="5092505"/>
          </a:xfrm>
        </p:spPr>
      </p:pic>
    </p:spTree>
    <p:extLst>
      <p:ext uri="{BB962C8B-B14F-4D97-AF65-F5344CB8AC3E}">
        <p14:creationId xmlns:p14="http://schemas.microsoft.com/office/powerpoint/2010/main" val="34190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1245</TotalTime>
  <Words>316</Words>
  <Application>Microsoft Office PowerPoint</Application>
  <PresentationFormat>Widescreen</PresentationFormat>
  <Paragraphs>76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Multi-Wavelength Aurora Detector</vt:lpstr>
      <vt:lpstr>Aurora Detector</vt:lpstr>
      <vt:lpstr>Aurora Detector</vt:lpstr>
      <vt:lpstr>Aurora Detector</vt:lpstr>
      <vt:lpstr>Aurora Detector</vt:lpstr>
      <vt:lpstr>Characterizing Optical Filters</vt:lpstr>
      <vt:lpstr>Plotted Wavelength vs. Transmittance</vt:lpstr>
      <vt:lpstr>Plotted Wavelength vs. Transmittance</vt:lpstr>
      <vt:lpstr>Average Transmittance</vt:lpstr>
      <vt:lpstr>Setting Up Tube</vt:lpstr>
      <vt:lpstr>Setting Up Tube</vt:lpstr>
      <vt:lpstr>Finding Focal Point</vt:lpstr>
      <vt:lpstr>Field of View</vt:lpstr>
      <vt:lpstr>Field of View</vt:lpstr>
      <vt:lpstr>After That…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Gillis</dc:creator>
  <cp:lastModifiedBy>Keith Gillis</cp:lastModifiedBy>
  <cp:revision>60</cp:revision>
  <dcterms:created xsi:type="dcterms:W3CDTF">2015-07-07T16:19:51Z</dcterms:created>
  <dcterms:modified xsi:type="dcterms:W3CDTF">2015-07-13T17:44:27Z</dcterms:modified>
</cp:coreProperties>
</file>