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8" r:id="rId3"/>
    <p:sldId id="269" r:id="rId4"/>
    <p:sldId id="268" r:id="rId5"/>
    <p:sldId id="274" r:id="rId6"/>
    <p:sldId id="276" r:id="rId7"/>
    <p:sldId id="275" r:id="rId8"/>
    <p:sldId id="279" r:id="rId9"/>
    <p:sldId id="260" r:id="rId10"/>
    <p:sldId id="283" r:id="rId11"/>
    <p:sldId id="261" r:id="rId12"/>
    <p:sldId id="280" r:id="rId13"/>
    <p:sldId id="281" r:id="rId14"/>
    <p:sldId id="282" r:id="rId15"/>
    <p:sldId id="284" r:id="rId16"/>
    <p:sldId id="285" r:id="rId17"/>
    <p:sldId id="278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55" autoAdjust="0"/>
  </p:normalViewPr>
  <p:slideViewPr>
    <p:cSldViewPr>
      <p:cViewPr>
        <p:scale>
          <a:sx n="120" d="100"/>
          <a:sy n="120" d="100"/>
        </p:scale>
        <p:origin x="-139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D9B4D-C839-4DC6-8737-84C0CAB00DA2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73127-A359-4F96-9A3A-2EE8EB493E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715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3127-A359-4F96-9A3A-2EE8EB493E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3509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3127-A359-4F96-9A3A-2EE8EB493E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8507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half core generates field in same direction as the external field while the other generates in the opposite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3127-A359-4F96-9A3A-2EE8EB493E1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3127-A359-4F96-9A3A-2EE8EB493E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73127-A359-4F96-9A3A-2EE8EB493E1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F01776-EC03-44DC-B856-614E1135A129}" type="datetimeFigureOut">
              <a:rPr lang="en-US" smtClean="0"/>
              <a:pPr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066D9F6-1F7E-4DE1-983B-C32870CA9C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1981200"/>
            <a:ext cx="9144000" cy="3109261"/>
            <a:chOff x="0" y="1447800"/>
            <a:chExt cx="9144000" cy="3109261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447800"/>
              <a:ext cx="9144000" cy="3109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C:\Users\Tyler\Documents\MSU_REU\Final Presentation\Captur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33600"/>
              <a:ext cx="4267202" cy="2420056"/>
            </a:xfrm>
            <a:prstGeom prst="rect">
              <a:avLst/>
            </a:prstGeom>
            <a:noFill/>
          </p:spPr>
        </p:pic>
        <p:pic>
          <p:nvPicPr>
            <p:cNvPr id="1033" name="Picture 9" descr="C:\Users\Tyler\Documents\MSU_REU\Final Presentation\ptur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9440" y="3276600"/>
              <a:ext cx="2194560" cy="1219200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Space Weather and Radiation Multi-point </a:t>
            </a:r>
            <a:r>
              <a:rPr lang="en-US" sz="4000" dirty="0" err="1" smtClean="0"/>
              <a:t>Magnetometry</a:t>
            </a:r>
            <a:r>
              <a:rPr lang="en-US" sz="4000" dirty="0" smtClean="0"/>
              <a:t> (</a:t>
            </a:r>
            <a:r>
              <a:rPr lang="en-US" sz="4000" dirty="0" err="1" smtClean="0"/>
              <a:t>SWaRMM</a:t>
            </a:r>
            <a:r>
              <a:rPr lang="en-US" sz="4000" dirty="0" smtClean="0"/>
              <a:t>): Cube Satellite Mission Design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76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Tyler Croteau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MSU Solar Physics REU: SSEL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Mentor: Dr. </a:t>
            </a:r>
            <a:r>
              <a:rPr lang="en-US" dirty="0" err="1" smtClean="0">
                <a:solidFill>
                  <a:schemeClr val="tx1"/>
                </a:solidFill>
              </a:rPr>
              <a:t>Klumpar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3316" name="Picture 4" descr="http://solar.physics.montana.edu/spot/images/SSE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942923"/>
            <a:ext cx="1371600" cy="915077"/>
          </a:xfrm>
          <a:prstGeom prst="rect">
            <a:avLst/>
          </a:prstGeom>
          <a:noFill/>
        </p:spPr>
      </p:pic>
      <p:pic>
        <p:nvPicPr>
          <p:cNvPr id="14342" name="Picture 6" descr="http://www.cnortheysales.com/images/MSU00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4876800"/>
            <a:ext cx="925689" cy="999744"/>
          </a:xfrm>
          <a:prstGeom prst="rect">
            <a:avLst/>
          </a:prstGeom>
          <a:noFill/>
        </p:spPr>
      </p:pic>
      <p:pic>
        <p:nvPicPr>
          <p:cNvPr id="1036" name="Picture 12" descr="https://upload.wikimedia.org/wikipedia/commons/thumb/e/e5/NASA_logo.svg/200px-NASA_log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800600"/>
            <a:ext cx="1354157" cy="1123951"/>
          </a:xfrm>
          <a:prstGeom prst="rect">
            <a:avLst/>
          </a:prstGeom>
          <a:noFill/>
        </p:spPr>
      </p:pic>
      <p:pic>
        <p:nvPicPr>
          <p:cNvPr id="1038" name="Picture 14" descr="http://www.celebratingeinstein.org/images/logos/MSG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5899840"/>
            <a:ext cx="1367229" cy="95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Mass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Must be &lt; 650g/</a:t>
            </a:r>
            <a:r>
              <a:rPr lang="en-US" dirty="0" err="1" smtClean="0"/>
              <a:t>CubeSat</a:t>
            </a:r>
            <a:endParaRPr lang="en-US" dirty="0" smtClean="0"/>
          </a:p>
          <a:p>
            <a:r>
              <a:rPr lang="en-US" dirty="0" smtClean="0"/>
              <a:t>Scaled from FIREBIRD flight heritage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5.14g reserve with worst case uncertainties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90800"/>
            <a:ext cx="5919787" cy="33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Electrical Power System (EPS)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3200" dirty="0" smtClean="0"/>
              <a:t>Primary: Space rated </a:t>
            </a:r>
            <a:r>
              <a:rPr lang="en-US" sz="3200" dirty="0" err="1" smtClean="0"/>
              <a:t>Photovoltaics</a:t>
            </a:r>
            <a:endParaRPr lang="en-US" sz="3200" dirty="0" smtClean="0"/>
          </a:p>
          <a:p>
            <a:r>
              <a:rPr lang="en-US" dirty="0" smtClean="0"/>
              <a:t>Secondary: Lithium Ion</a:t>
            </a:r>
          </a:p>
          <a:p>
            <a:pPr lvl="1"/>
            <a:r>
              <a:rPr lang="en-US" sz="2800" dirty="0" smtClean="0"/>
              <a:t>3.3V regulated power</a:t>
            </a:r>
          </a:p>
          <a:p>
            <a:pPr lvl="1"/>
            <a:r>
              <a:rPr lang="en-US" dirty="0" smtClean="0"/>
              <a:t>Direct energy transfer from solar cells</a:t>
            </a:r>
            <a:endParaRPr lang="en-US" sz="2800" dirty="0" smtClean="0"/>
          </a:p>
          <a:p>
            <a:pPr>
              <a:buNone/>
            </a:pPr>
            <a:endParaRPr lang="en-US" sz="3200" dirty="0" smtClean="0"/>
          </a:p>
          <a:p>
            <a:r>
              <a:rPr lang="en-US" dirty="0" smtClean="0"/>
              <a:t>94.6 min Orbital Period</a:t>
            </a:r>
          </a:p>
          <a:p>
            <a:pPr lvl="1"/>
            <a:r>
              <a:rPr lang="en-US" sz="2800" dirty="0" smtClean="0"/>
              <a:t>Assume 0.65 sunlit orbit fraction = 61.5 min sunlight/orbit</a:t>
            </a:r>
            <a:endParaRPr lang="en-US" sz="2800" dirty="0"/>
          </a:p>
          <a:p>
            <a:pPr lvl="1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410200"/>
            <a:ext cx="4419599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8001000" cy="188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EPS Sizing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Need 1.04W average solar array power</a:t>
            </a:r>
            <a:endParaRPr lang="en-US" sz="2800" dirty="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610" y="4038600"/>
            <a:ext cx="50843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572000"/>
            <a:ext cx="3532926" cy="150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Command and Data </a:t>
            </a:r>
            <a:r>
              <a:rPr lang="en-US" dirty="0" err="1" smtClean="0"/>
              <a:t>Handleing</a:t>
            </a:r>
            <a:r>
              <a:rPr lang="en-US" dirty="0" smtClean="0"/>
              <a:t> (C&amp;DH)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5Hz EMIC waves</a:t>
            </a:r>
          </a:p>
          <a:p>
            <a:pPr lvl="1"/>
            <a:r>
              <a:rPr lang="en-US" dirty="0" smtClean="0"/>
              <a:t>10Hz sample rate </a:t>
            </a:r>
          </a:p>
          <a:p>
            <a:pPr lvl="1"/>
            <a:r>
              <a:rPr lang="en-US" dirty="0" smtClean="0"/>
              <a:t>3 axis magnetometer:</a:t>
            </a:r>
          </a:p>
          <a:p>
            <a:pPr lvl="1">
              <a:buNone/>
            </a:pPr>
            <a:r>
              <a:rPr lang="en-US" dirty="0" smtClean="0"/>
              <a:t>	 16 bits per axis</a:t>
            </a:r>
          </a:p>
          <a:p>
            <a:r>
              <a:rPr lang="en-US" sz="2800" dirty="0" smtClean="0"/>
              <a:t>Given 4GB of NAND-Flash</a:t>
            </a:r>
          </a:p>
          <a:p>
            <a:pPr lvl="1"/>
            <a:r>
              <a:rPr lang="en-US" sz="2400" dirty="0" smtClean="0"/>
              <a:t>740 days without overwriting</a:t>
            </a:r>
          </a:p>
          <a:p>
            <a:pPr lvl="1">
              <a:buNone/>
            </a:pPr>
            <a:r>
              <a:rPr lang="en-US" sz="2400" dirty="0" smtClean="0"/>
              <a:t>	 data</a:t>
            </a:r>
            <a:endParaRPr lang="en-US" dirty="0" smtClean="0"/>
          </a:p>
          <a:p>
            <a:r>
              <a:rPr lang="en-US" dirty="0" smtClean="0"/>
              <a:t>Link Design</a:t>
            </a:r>
          </a:p>
          <a:p>
            <a:pPr lvl="1"/>
            <a:r>
              <a:rPr lang="en-US" dirty="0" smtClean="0"/>
              <a:t>Feasibility of a radio link:</a:t>
            </a:r>
          </a:p>
          <a:p>
            <a:pPr lvl="2">
              <a:buNone/>
            </a:pPr>
            <a:r>
              <a:rPr lang="en-US" dirty="0" smtClean="0"/>
              <a:t>FIREBIRD flight heritage </a:t>
            </a:r>
          </a:p>
          <a:p>
            <a:pPr lvl="1"/>
            <a:endParaRPr lang="en-US" dirty="0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4114800" cy="172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64939"/>
            <a:ext cx="3886200" cy="359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around 2% </a:t>
            </a:r>
          </a:p>
          <a:p>
            <a:pPr>
              <a:buNone/>
            </a:pPr>
            <a:r>
              <a:rPr lang="en-US" dirty="0" smtClean="0"/>
              <a:t>		total data per day </a:t>
            </a:r>
          </a:p>
          <a:p>
            <a:pPr>
              <a:buNone/>
            </a:pPr>
            <a:r>
              <a:rPr lang="en-US" dirty="0" smtClean="0"/>
              <a:t>		per </a:t>
            </a:r>
            <a:r>
              <a:rPr lang="en-US" dirty="0" err="1" smtClean="0"/>
              <a:t>CubeSat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Consider two ground </a:t>
            </a:r>
          </a:p>
          <a:p>
            <a:pPr lvl="1">
              <a:buNone/>
            </a:pPr>
            <a:r>
              <a:rPr lang="en-US" dirty="0" smtClean="0"/>
              <a:t>	stations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Campaign Mode</a:t>
            </a:r>
          </a:p>
          <a:p>
            <a:pPr lvl="1"/>
            <a:r>
              <a:rPr lang="en-US" dirty="0" smtClean="0"/>
              <a:t>Down-link Low-res data for event spikes before High-res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1200"/>
            <a:ext cx="4223217" cy="261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Attitude Determination and Control (ADCS)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gravity gradient</a:t>
            </a:r>
          </a:p>
          <a:p>
            <a:pPr lvl="1"/>
            <a:r>
              <a:rPr lang="en-US" dirty="0" smtClean="0"/>
              <a:t>Tip mass on deployed boom</a:t>
            </a:r>
          </a:p>
          <a:p>
            <a:pPr lvl="1"/>
            <a:r>
              <a:rPr lang="en-US" dirty="0" smtClean="0"/>
              <a:t>Nadir pointing aligned </a:t>
            </a:r>
          </a:p>
          <a:p>
            <a:pPr lvl="2">
              <a:buNone/>
            </a:pPr>
            <a:r>
              <a:rPr lang="en-US" dirty="0" smtClean="0"/>
              <a:t>with max moment of inertia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Hysteresis rods</a:t>
            </a:r>
          </a:p>
          <a:p>
            <a:pPr lvl="1"/>
            <a:r>
              <a:rPr lang="en-US" dirty="0" smtClean="0"/>
              <a:t>Dampen gyration</a:t>
            </a:r>
          </a:p>
        </p:txBody>
      </p:sp>
      <p:pic>
        <p:nvPicPr>
          <p:cNvPr id="38918" name="Picture 6" descr="http://www.mpoweruk.com/images/gravity_gradi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2670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462560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6 </a:t>
            </a:r>
            <a:r>
              <a:rPr lang="en-US" dirty="0" err="1" smtClean="0"/>
              <a:t>CubeSat</a:t>
            </a:r>
            <a:r>
              <a:rPr lang="en-US" dirty="0" smtClean="0"/>
              <a:t> 0.5U Constellation: Feasible </a:t>
            </a:r>
          </a:p>
          <a:p>
            <a:r>
              <a:rPr lang="en-US" dirty="0" smtClean="0"/>
              <a:t>Investigate Further</a:t>
            </a:r>
          </a:p>
          <a:p>
            <a:pPr lvl="1"/>
            <a:r>
              <a:rPr lang="en-US" dirty="0" smtClean="0"/>
              <a:t>EPS and solar panel alternatives</a:t>
            </a:r>
          </a:p>
          <a:p>
            <a:pPr lvl="1"/>
            <a:r>
              <a:rPr lang="en-US" dirty="0" smtClean="0"/>
              <a:t>ADCS gravity gradient options 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8852"/>
            <a:ext cx="9144000" cy="235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590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/>
              <a:t>Dave </a:t>
            </a:r>
            <a:r>
              <a:rPr lang="en-US" sz="2400" dirty="0" err="1" smtClean="0"/>
              <a:t>Klumpar</a:t>
            </a:r>
            <a:r>
              <a:rPr lang="en-US" sz="2400" dirty="0" smtClean="0"/>
              <a:t> - Advisor</a:t>
            </a:r>
          </a:p>
          <a:p>
            <a:pPr algn="ctr">
              <a:buNone/>
            </a:pPr>
            <a:r>
              <a:rPr lang="en-US" sz="2400" dirty="0" smtClean="0"/>
              <a:t>Keith </a:t>
            </a:r>
            <a:r>
              <a:rPr lang="en-US" sz="2400" dirty="0" err="1" smtClean="0"/>
              <a:t>Mashburn</a:t>
            </a:r>
            <a:r>
              <a:rPr lang="en-US" sz="2400" dirty="0" smtClean="0"/>
              <a:t> – SSEL Systems Engineer</a:t>
            </a:r>
          </a:p>
          <a:p>
            <a:pPr algn="ctr">
              <a:buNone/>
            </a:pPr>
            <a:r>
              <a:rPr lang="en-US" sz="2400" dirty="0" smtClean="0"/>
              <a:t>Kevin Zack – SSEL Grad Student</a:t>
            </a:r>
          </a:p>
          <a:p>
            <a:pPr algn="ctr">
              <a:buNone/>
            </a:pPr>
            <a:r>
              <a:rPr lang="en-US" sz="2400" dirty="0" smtClean="0"/>
              <a:t>Matthew Handley – SSEL Grad Student</a:t>
            </a:r>
          </a:p>
          <a:p>
            <a:pPr algn="ctr">
              <a:buNone/>
            </a:pPr>
            <a:r>
              <a:rPr lang="en-US" sz="2400" dirty="0" smtClean="0"/>
              <a:t>All of the SSEL team</a:t>
            </a:r>
          </a:p>
          <a:p>
            <a:pPr algn="ctr">
              <a:buNone/>
            </a:pPr>
            <a:r>
              <a:rPr lang="en-US" sz="4400" b="1" dirty="0" smtClean="0"/>
              <a:t>References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8763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[1]Maria de </a:t>
            </a:r>
            <a:r>
              <a:rPr lang="en-US" sz="1600" dirty="0" err="1" smtClean="0"/>
              <a:t>Soria-Santacruz</a:t>
            </a:r>
            <a:r>
              <a:rPr lang="en-US" sz="1600" dirty="0" smtClean="0"/>
              <a:t>, Electromagnetic Ion Cyclotron (EMIC) Waves for Radiation Belt 	Remediation Applications, Space Propulsion Laboratory, MIT, 2015.</a:t>
            </a:r>
          </a:p>
          <a:p>
            <a:r>
              <a:rPr lang="en-US" sz="1600" dirty="0" smtClean="0"/>
              <a:t>[2] Wiley, Observing the </a:t>
            </a:r>
            <a:r>
              <a:rPr lang="en-US" sz="1600" dirty="0" err="1" smtClean="0"/>
              <a:t>Birkeland</a:t>
            </a:r>
            <a:r>
              <a:rPr lang="en-US" sz="1600" dirty="0" smtClean="0"/>
              <a:t> currents, </a:t>
            </a:r>
            <a:r>
              <a:rPr lang="en-US" sz="1600" dirty="0" err="1" smtClean="0"/>
              <a:t>ScienceDaily</a:t>
            </a:r>
            <a:r>
              <a:rPr lang="en-US" sz="1600" dirty="0" smtClean="0"/>
              <a:t>. </a:t>
            </a:r>
            <a:r>
              <a:rPr lang="en-US" sz="1600" dirty="0" err="1" smtClean="0"/>
              <a:t>ScienceDaily</a:t>
            </a:r>
            <a:r>
              <a:rPr lang="en-US" sz="1600" dirty="0" smtClean="0"/>
              <a:t>, 6 October 2014. </a:t>
            </a:r>
          </a:p>
          <a:p>
            <a:r>
              <a:rPr lang="en-US" sz="1600" dirty="0" smtClean="0"/>
              <a:t>[3] Wertz, J.R., and Larson, W.J., Space Mission </a:t>
            </a:r>
            <a:r>
              <a:rPr lang="en-US" sz="1600" dirty="0" err="1" smtClean="0"/>
              <a:t>Anaylsis</a:t>
            </a:r>
            <a:r>
              <a:rPr lang="en-US" sz="1600" dirty="0" smtClean="0"/>
              <a:t> and Design, 3rd ed., Microcosm, El Segundo, 	CA, 1999, pp. 353-518. </a:t>
            </a:r>
          </a:p>
          <a:p>
            <a:r>
              <a:rPr lang="en-US" sz="1600" dirty="0" smtClean="0"/>
              <a:t>[4] </a:t>
            </a:r>
            <a:r>
              <a:rPr lang="en-US" sz="1600" dirty="0" err="1" smtClean="0"/>
              <a:t>Electdom</a:t>
            </a:r>
            <a:r>
              <a:rPr lang="en-US" sz="1600" dirty="0" smtClean="0"/>
              <a:t> </a:t>
            </a:r>
            <a:r>
              <a:rPr lang="en-US" sz="1600" dirty="0" err="1" smtClean="0"/>
              <a:t>Matandirotya</a:t>
            </a:r>
            <a:r>
              <a:rPr lang="en-US" sz="1600" dirty="0" smtClean="0"/>
              <a:t>, and Robert R. Van </a:t>
            </a:r>
            <a:r>
              <a:rPr lang="en-US" sz="1600" dirty="0" err="1" smtClean="0"/>
              <a:t>Zyl</a:t>
            </a:r>
            <a:r>
              <a:rPr lang="en-US" sz="1600" dirty="0" smtClean="0"/>
              <a:t>, Evaluation of a Commercial-Off-the-	Shelf Fluxgate 	Magnetometer for </a:t>
            </a:r>
            <a:r>
              <a:rPr lang="en-US" sz="1600" dirty="0" err="1" smtClean="0"/>
              <a:t>CubeSat</a:t>
            </a:r>
            <a:r>
              <a:rPr lang="en-US" sz="1600" dirty="0" smtClean="0"/>
              <a:t> Space </a:t>
            </a:r>
            <a:r>
              <a:rPr lang="en-US" sz="1600" dirty="0" err="1" smtClean="0"/>
              <a:t>Magnetometry</a:t>
            </a:r>
            <a:r>
              <a:rPr lang="en-US" sz="1600" dirty="0" smtClean="0"/>
              <a:t>, </a:t>
            </a:r>
            <a:r>
              <a:rPr lang="en-US" sz="1600" dirty="0" err="1" smtClean="0"/>
              <a:t>JoSS</a:t>
            </a:r>
            <a:r>
              <a:rPr lang="en-US" sz="1600" dirty="0" smtClean="0"/>
              <a:t>, Vol.2, 	No.1, pp. 133-146.</a:t>
            </a:r>
          </a:p>
          <a:p>
            <a:r>
              <a:rPr lang="en-US" sz="1600" dirty="0" smtClean="0"/>
              <a:t>[5]Erich Bender, An Analysis of Stabilizing 3U </a:t>
            </a:r>
            <a:r>
              <a:rPr lang="en-US" sz="1600" dirty="0" err="1" smtClean="0"/>
              <a:t>CubeSats</a:t>
            </a:r>
            <a:r>
              <a:rPr lang="en-US" sz="1600" dirty="0" smtClean="0"/>
              <a:t> Using Gravity Gradient Techniques, California 	Polytechnic State University, San Luis Obispo, 2011, pp. 1-24.</a:t>
            </a:r>
          </a:p>
          <a:p>
            <a:r>
              <a:rPr lang="en-US" sz="1600" dirty="0" smtClean="0"/>
              <a:t>[6] David T. Gerhardt, Passive Magnetic Attitude Control for </a:t>
            </a:r>
            <a:r>
              <a:rPr lang="en-US" sz="1600" dirty="0" err="1" smtClean="0"/>
              <a:t>CubeSat</a:t>
            </a:r>
            <a:r>
              <a:rPr lang="en-US" sz="1600" dirty="0" smtClean="0"/>
              <a:t> Spacecraft, University of 	Colorado, Boulder, CO, 24th Annual AIAA/USU SSC10.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bitewallpapers.com/space/part%203/space%20sunset%20over%20earth%20desktop%20wallpaper%20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Introduction to </a:t>
            </a:r>
            <a:r>
              <a:rPr lang="en-US" dirty="0" err="1" smtClean="0"/>
              <a:t>CubeSats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Mission Focus</a:t>
            </a:r>
          </a:p>
          <a:p>
            <a:pPr lvl="1"/>
            <a:r>
              <a:rPr lang="en-US" dirty="0" smtClean="0"/>
              <a:t>Mission Science </a:t>
            </a:r>
            <a:endParaRPr lang="en-US" dirty="0"/>
          </a:p>
          <a:p>
            <a:r>
              <a:rPr lang="en-US" dirty="0" smtClean="0"/>
              <a:t>Mission Concept Characterization </a:t>
            </a:r>
          </a:p>
          <a:p>
            <a:pPr lvl="1"/>
            <a:r>
              <a:rPr lang="en-US" dirty="0" smtClean="0"/>
              <a:t>Orbit analysis</a:t>
            </a:r>
          </a:p>
          <a:p>
            <a:pPr lvl="1"/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Budget Estimates</a:t>
            </a:r>
          </a:p>
          <a:p>
            <a:pPr lvl="1"/>
            <a:r>
              <a:rPr lang="en-US" dirty="0" smtClean="0"/>
              <a:t>Command and Data Handling </a:t>
            </a:r>
          </a:p>
          <a:p>
            <a:pPr lvl="1"/>
            <a:r>
              <a:rPr lang="en-US" dirty="0" smtClean="0"/>
              <a:t>Attitude Determination and Control </a:t>
            </a:r>
          </a:p>
          <a:p>
            <a:r>
              <a:rPr lang="en-US" dirty="0" smtClean="0"/>
              <a:t>Outcomes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CubeSat</a:t>
            </a:r>
            <a:r>
              <a:rPr lang="en-US" dirty="0" smtClean="0"/>
              <a:t>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Class of </a:t>
            </a:r>
            <a:r>
              <a:rPr lang="en-US" dirty="0" err="1" smtClean="0"/>
              <a:t>Nanosatellite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1U: (10x10x10 cm)</a:t>
            </a:r>
          </a:p>
          <a:p>
            <a:pPr lvl="1"/>
            <a:r>
              <a:rPr lang="en-US" dirty="0"/>
              <a:t>2U: (20x10x10 cm)</a:t>
            </a:r>
          </a:p>
          <a:p>
            <a:pPr lvl="1"/>
            <a:r>
              <a:rPr lang="en-US" dirty="0"/>
              <a:t>3U: (30x10x10 cm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Deploy from P-POD</a:t>
            </a:r>
          </a:p>
          <a:p>
            <a:pPr lvl="1"/>
            <a:r>
              <a:rPr lang="en-US" dirty="0" smtClean="0"/>
              <a:t>Low Earth Orbit (LEO)</a:t>
            </a:r>
          </a:p>
          <a:p>
            <a:pPr lvl="1"/>
            <a:r>
              <a:rPr lang="en-US" dirty="0" smtClean="0"/>
              <a:t>Science and space</a:t>
            </a:r>
          </a:p>
          <a:p>
            <a:pPr marL="457200" lvl="1" indent="0">
              <a:buNone/>
            </a:pPr>
            <a:r>
              <a:rPr lang="en-US" dirty="0" smtClean="0"/>
              <a:t> weather applications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23142"/>
            <a:ext cx="3149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Z:\EMIC\STK\Solar Panel Modeling\ppo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90" y="3803836"/>
            <a:ext cx="3149600" cy="2376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3407465"/>
            <a:ext cx="316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MSU’s FIREBIRD 3 and 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7745" y="6211669"/>
            <a:ext cx="316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P-POD Mounted to Minotaur Launch </a:t>
            </a:r>
            <a:r>
              <a:rPr lang="en-US" dirty="0"/>
              <a:t>V</a:t>
            </a:r>
            <a:r>
              <a:rPr lang="en-US" dirty="0" smtClean="0"/>
              <a:t>ehicle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SWaRMM</a:t>
            </a:r>
            <a:r>
              <a:rPr lang="en-US" dirty="0" smtClean="0"/>
              <a:t>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Primary Objective: Conduct space weather science that requires multipoint measurements</a:t>
            </a:r>
          </a:p>
          <a:p>
            <a:pPr lvl="1"/>
            <a:r>
              <a:rPr lang="en-US" sz="2400" dirty="0" smtClean="0"/>
              <a:t>Electromagnetic Ion Cyclotron (EMIC) waves at high latitude</a:t>
            </a:r>
          </a:p>
          <a:p>
            <a:pPr lvl="1"/>
            <a:r>
              <a:rPr lang="en-US" sz="2400" dirty="0"/>
              <a:t>Boom </a:t>
            </a:r>
            <a:r>
              <a:rPr lang="en-US" sz="2400" dirty="0" smtClean="0"/>
              <a:t>deployed mini fluxgate magnetometer </a:t>
            </a:r>
          </a:p>
          <a:p>
            <a:r>
              <a:rPr lang="en-US" sz="2800" dirty="0" smtClean="0"/>
              <a:t>Secondary Objective: Demonstrate the capabilities of a swarm of 0.5U </a:t>
            </a:r>
            <a:r>
              <a:rPr lang="en-US" sz="2800" dirty="0" err="1" smtClean="0"/>
              <a:t>CubeSats</a:t>
            </a:r>
            <a:endParaRPr lang="en-US" sz="2800" dirty="0" smtClean="0"/>
          </a:p>
          <a:p>
            <a:pPr lvl="1"/>
            <a:r>
              <a:rPr lang="en-US" sz="2400" dirty="0" smtClean="0"/>
              <a:t>Uncommon </a:t>
            </a:r>
          </a:p>
          <a:p>
            <a:pPr lvl="1"/>
            <a:r>
              <a:rPr lang="en-US" sz="2400" dirty="0" smtClean="0"/>
              <a:t>Low Cost</a:t>
            </a:r>
          </a:p>
          <a:p>
            <a:pPr lvl="1"/>
            <a:r>
              <a:rPr lang="en-US" sz="2400" dirty="0" smtClean="0"/>
              <a:t>Low Power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14800"/>
            <a:ext cx="4343400" cy="252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EMIC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Magnetosphere</a:t>
            </a:r>
          </a:p>
          <a:p>
            <a:pPr lvl="1"/>
            <a:r>
              <a:rPr lang="en-US" dirty="0" smtClean="0"/>
              <a:t>Plasma instabilities</a:t>
            </a:r>
          </a:p>
          <a:p>
            <a:pPr lvl="1"/>
            <a:r>
              <a:rPr lang="en-US" dirty="0" smtClean="0"/>
              <a:t>Energy from anisotropic protons (0.1-5 Hz)</a:t>
            </a:r>
          </a:p>
          <a:p>
            <a:pPr lvl="2"/>
            <a:r>
              <a:rPr lang="en-US" dirty="0" smtClean="0"/>
              <a:t>transferred from particles to waves when </a:t>
            </a:r>
            <a:r>
              <a:rPr lang="en-US" dirty="0" err="1" smtClean="0"/>
              <a:t>gyrofrequency</a:t>
            </a:r>
            <a:r>
              <a:rPr lang="en-US" dirty="0" smtClean="0"/>
              <a:t> matches Doppler shifted wave frequency</a:t>
            </a:r>
          </a:p>
          <a:p>
            <a:pPr lvl="1"/>
            <a:r>
              <a:rPr lang="en-US" dirty="0" smtClean="0"/>
              <a:t>Amplification based on time of propagation through finite growth region</a:t>
            </a:r>
          </a:p>
          <a:p>
            <a:pPr lvl="2"/>
            <a:r>
              <a:rPr lang="en-US" dirty="0" smtClean="0"/>
              <a:t>Multipoint measurements</a:t>
            </a:r>
          </a:p>
          <a:p>
            <a:pPr lvl="2"/>
            <a:r>
              <a:rPr lang="en-US" dirty="0" smtClean="0"/>
              <a:t>Reduction in density of magnetic field in propagation region</a:t>
            </a:r>
          </a:p>
          <a:p>
            <a:pPr lvl="2"/>
            <a:r>
              <a:rPr lang="en-US" dirty="0" smtClean="0"/>
              <a:t>Off-equator local minimum magnetic field regions not yet been extensively studied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8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609600"/>
            <a:ext cx="9141542" cy="564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26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647" y="152400"/>
            <a:ext cx="8229600" cy="1143000"/>
          </a:xfrm>
        </p:spPr>
        <p:txBody>
          <a:bodyPr/>
          <a:lstStyle/>
          <a:p>
            <a:r>
              <a:rPr lang="en-US" dirty="0" smtClean="0"/>
              <a:t>Fluxgate Magnetometer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2 half cores of ring with 2 coil windings</a:t>
            </a:r>
          </a:p>
          <a:p>
            <a:pPr lvl="1"/>
            <a:r>
              <a:rPr lang="en-US" dirty="0"/>
              <a:t>Current flows through windings</a:t>
            </a:r>
          </a:p>
          <a:p>
            <a:r>
              <a:rPr lang="en-US" dirty="0" smtClean="0"/>
              <a:t>No External field</a:t>
            </a:r>
          </a:p>
          <a:p>
            <a:pPr lvl="1"/>
            <a:r>
              <a:rPr lang="en-US" dirty="0" smtClean="0"/>
              <a:t>Cores saturate at same</a:t>
            </a:r>
          </a:p>
          <a:p>
            <a:pPr marL="457200" lvl="1" indent="0">
              <a:buNone/>
            </a:pPr>
            <a:r>
              <a:rPr lang="en-US" dirty="0" smtClean="0"/>
              <a:t>time</a:t>
            </a:r>
          </a:p>
          <a:p>
            <a:r>
              <a:rPr lang="en-US" dirty="0" smtClean="0"/>
              <a:t>External Field</a:t>
            </a:r>
          </a:p>
          <a:p>
            <a:pPr lvl="1"/>
            <a:r>
              <a:rPr lang="en-US" dirty="0" smtClean="0"/>
              <a:t>Core fields do not cancel</a:t>
            </a:r>
          </a:p>
          <a:p>
            <a:pPr marL="457200" lvl="1" indent="0">
              <a:buNone/>
            </a:pPr>
            <a:r>
              <a:rPr lang="en-US" sz="2800" dirty="0" smtClean="0"/>
              <a:t>and induce voltage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86200" cy="263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35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0.5U Size (5x10x10 cm)</a:t>
            </a:r>
          </a:p>
          <a:p>
            <a:r>
              <a:rPr lang="en-US" dirty="0" smtClean="0"/>
              <a:t>650 grams </a:t>
            </a:r>
            <a:r>
              <a:rPr lang="en-US" dirty="0" smtClean="0"/>
              <a:t>per </a:t>
            </a:r>
            <a:r>
              <a:rPr lang="en-US" dirty="0" err="1" smtClean="0"/>
              <a:t>CubeSat</a:t>
            </a:r>
            <a:endParaRPr lang="en-US" dirty="0" smtClean="0"/>
          </a:p>
          <a:p>
            <a:pPr lvl="1"/>
            <a:r>
              <a:rPr lang="en-US" dirty="0" smtClean="0"/>
              <a:t>6 units in one PPOD</a:t>
            </a:r>
          </a:p>
          <a:p>
            <a:r>
              <a:rPr lang="en-US" dirty="0" smtClean="0"/>
              <a:t>Utilize MSU Flight Heritage</a:t>
            </a:r>
          </a:p>
          <a:p>
            <a:pPr lvl="1"/>
            <a:r>
              <a:rPr lang="en-US" dirty="0" smtClean="0"/>
              <a:t>FIREBIRD 3 and 4</a:t>
            </a:r>
          </a:p>
          <a:p>
            <a:pPr lvl="1"/>
            <a:r>
              <a:rPr lang="en-US" dirty="0" smtClean="0"/>
              <a:t>ICE</a:t>
            </a:r>
          </a:p>
          <a:p>
            <a:r>
              <a:rPr lang="en-US" dirty="0" smtClean="0"/>
              <a:t>(1x1 cm) Solar Cells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91200" y="2362200"/>
            <a:ext cx="3161890" cy="2655332"/>
            <a:chOff x="5638800" y="4038600"/>
            <a:chExt cx="3161890" cy="26553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038600"/>
              <a:ext cx="2782872" cy="2322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638800" y="6324600"/>
              <a:ext cx="3161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0.5U </a:t>
              </a:r>
              <a:r>
                <a:rPr lang="en-US" dirty="0" err="1" smtClean="0"/>
                <a:t>SolidWorks</a:t>
              </a:r>
              <a:r>
                <a:rPr lang="en-US" dirty="0" smtClean="0"/>
                <a:t> Rendering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Swarm Design and Orbit 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String Of Pearls </a:t>
            </a:r>
          </a:p>
          <a:p>
            <a:pPr lvl="1"/>
            <a:r>
              <a:rPr lang="en-US" dirty="0" smtClean="0"/>
              <a:t>Slow Separation</a:t>
            </a:r>
          </a:p>
          <a:p>
            <a:pPr lvl="1"/>
            <a:r>
              <a:rPr lang="en-US" dirty="0" smtClean="0"/>
              <a:t>Linear Orbit dynamics </a:t>
            </a:r>
          </a:p>
          <a:p>
            <a:pPr marL="457200" lvl="1" indent="0">
              <a:buNone/>
            </a:pPr>
            <a:r>
              <a:rPr lang="en-US" dirty="0"/>
              <a:t>a</a:t>
            </a:r>
            <a:r>
              <a:rPr lang="en-US" dirty="0" smtClean="0"/>
              <a:t>llows passively </a:t>
            </a:r>
          </a:p>
          <a:p>
            <a:pPr marL="457200" lvl="1" indent="0">
              <a:buNone/>
            </a:pPr>
            <a:r>
              <a:rPr lang="en-US" dirty="0" smtClean="0"/>
              <a:t>stable formation flying</a:t>
            </a:r>
          </a:p>
          <a:p>
            <a:endParaRPr lang="en-US" dirty="0"/>
          </a:p>
          <a:p>
            <a:r>
              <a:rPr lang="en-US" dirty="0" smtClean="0"/>
              <a:t>Constraints</a:t>
            </a:r>
          </a:p>
          <a:p>
            <a:pPr lvl="1"/>
            <a:r>
              <a:rPr lang="en-US" dirty="0" smtClean="0"/>
              <a:t>6-12 0.5U </a:t>
            </a:r>
            <a:r>
              <a:rPr lang="en-US" dirty="0" err="1" smtClean="0"/>
              <a:t>CubeSats</a:t>
            </a:r>
            <a:endParaRPr lang="en-US" dirty="0" smtClean="0"/>
          </a:p>
          <a:p>
            <a:pPr lvl="1"/>
            <a:r>
              <a:rPr lang="en-US" dirty="0" smtClean="0"/>
              <a:t>400-600 km circular LEO</a:t>
            </a:r>
          </a:p>
          <a:p>
            <a:pPr lvl="1"/>
            <a:r>
              <a:rPr lang="en-US" dirty="0" smtClean="0"/>
              <a:t>High latitude</a:t>
            </a:r>
          </a:p>
          <a:p>
            <a:pPr marL="457200" lvl="1" indent="0">
              <a:buNone/>
            </a:pPr>
            <a:r>
              <a:rPr lang="en-US" dirty="0" smtClean="0"/>
              <a:t> inclination 60-80 </a:t>
            </a:r>
            <a:r>
              <a:rPr lang="en-US" dirty="0" err="1" smtClean="0"/>
              <a:t>deg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95400"/>
            <a:ext cx="3962400" cy="30491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3962400" cy="179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0200" y="4343400"/>
            <a:ext cx="316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STK 12 Sat Deployment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6488668"/>
            <a:ext cx="316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Orbit Inclination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2310</TotalTime>
  <Words>506</Words>
  <Application>Microsoft Office PowerPoint</Application>
  <PresentationFormat>On-screen Show (4:3)</PresentationFormat>
  <Paragraphs>163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Space Weather and Radiation Multi-point Magnetometry (SWaRMM): Cube Satellite Mission Design Study</vt:lpstr>
      <vt:lpstr>Outline</vt:lpstr>
      <vt:lpstr>CubeSat Introduction</vt:lpstr>
      <vt:lpstr>SWaRMM Mission</vt:lpstr>
      <vt:lpstr>EMIC Waves</vt:lpstr>
      <vt:lpstr>Slide 6</vt:lpstr>
      <vt:lpstr>Fluxgate Magnetometer</vt:lpstr>
      <vt:lpstr>Structure </vt:lpstr>
      <vt:lpstr>Swarm Design and Orbit Analysis </vt:lpstr>
      <vt:lpstr>Mass Budget </vt:lpstr>
      <vt:lpstr>Electrical Power System (EPS)</vt:lpstr>
      <vt:lpstr>EPS Sizing </vt:lpstr>
      <vt:lpstr>Command and Data Handleing (C&amp;DH)</vt:lpstr>
      <vt:lpstr>Downlink</vt:lpstr>
      <vt:lpstr>Attitude Determination and Control (ADCS)</vt:lpstr>
      <vt:lpstr>Conclusions</vt:lpstr>
      <vt:lpstr>Acknowledgments</vt:lpstr>
      <vt:lpstr>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EMIC Mission: Orbit Analysis and Systems Engineering</dc:title>
  <dc:creator>Tyler</dc:creator>
  <cp:lastModifiedBy>Tyler</cp:lastModifiedBy>
  <cp:revision>181</cp:revision>
  <dcterms:created xsi:type="dcterms:W3CDTF">2015-07-07T22:53:10Z</dcterms:created>
  <dcterms:modified xsi:type="dcterms:W3CDTF">2015-08-05T04:18:18Z</dcterms:modified>
</cp:coreProperties>
</file>