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9" r:id="rId4"/>
    <p:sldId id="268" r:id="rId5"/>
    <p:sldId id="257" r:id="rId6"/>
    <p:sldId id="260" r:id="rId7"/>
    <p:sldId id="271" r:id="rId8"/>
    <p:sldId id="261" r:id="rId9"/>
    <p:sldId id="272" r:id="rId10"/>
    <p:sldId id="273" r:id="rId11"/>
    <p:sldId id="262" r:id="rId12"/>
    <p:sldId id="264" r:id="rId13"/>
    <p:sldId id="265" r:id="rId14"/>
    <p:sldId id="278" r:id="rId15"/>
    <p:sldId id="267" r:id="rId16"/>
    <p:sldId id="277" r:id="rId17"/>
    <p:sldId id="274" r:id="rId18"/>
    <p:sldId id="276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55" autoAdjust="0"/>
  </p:normalViewPr>
  <p:slideViewPr>
    <p:cSldViewPr>
      <p:cViewPr>
        <p:scale>
          <a:sx n="131" d="100"/>
          <a:sy n="131" d="100"/>
        </p:scale>
        <p:origin x="-10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8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D9B4D-C839-4DC6-8737-84C0CAB00DA2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73127-A359-4F96-9A3A-2EE8EB493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15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73127-A359-4F96-9A3A-2EE8EB493E1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350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73127-A359-4F96-9A3A-2EE8EB493E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850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01776-EC03-44DC-B856-614E1135A129}" type="datetimeFigureOut">
              <a:rPr lang="en-US" smtClean="0"/>
              <a:pPr/>
              <a:t>7/13/2015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D9F6-1F7E-4DE1-983B-C32870CA9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-hd-planet-earth-seen-from-space-xpx-wallpaper-earth-from-space-direct-hd-download-for-iphone-ipad-borders-free-naruto-mobile-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/>
          <a:lstStyle/>
          <a:p>
            <a:r>
              <a:rPr lang="en-US" dirty="0" smtClean="0"/>
              <a:t>Space Engineering Mission Design: </a:t>
            </a:r>
            <a:r>
              <a:rPr lang="en-US" dirty="0" err="1" smtClean="0"/>
              <a:t>CubeSat</a:t>
            </a:r>
            <a:r>
              <a:rPr lang="en-US" dirty="0" smtClean="0"/>
              <a:t> Swarm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Tyler Croteau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MSU Solar Physics REU: SSEL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Mentor: Dr. </a:t>
            </a:r>
            <a:r>
              <a:rPr lang="en-US" dirty="0" err="1" smtClean="0">
                <a:solidFill>
                  <a:schemeClr val="tx1"/>
                </a:solidFill>
              </a:rPr>
              <a:t>Klumpar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13316" name="Picture 4" descr="http://solar.physics.montana.edu/spot/images/SS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486400"/>
            <a:ext cx="1827448" cy="1219200"/>
          </a:xfrm>
          <a:prstGeom prst="rect">
            <a:avLst/>
          </a:prstGeom>
          <a:noFill/>
        </p:spPr>
      </p:pic>
      <p:pic>
        <p:nvPicPr>
          <p:cNvPr id="14342" name="Picture 6" descr="http://www.cnortheysales.com/images/MSU00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5486400"/>
            <a:ext cx="1066800" cy="1152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 descr="Z:\EMIC\STK\Solar Panel Modeling\sunVecSpin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1295400"/>
            <a:ext cx="3276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to STK:</a:t>
            </a:r>
          </a:p>
          <a:p>
            <a:r>
              <a:rPr lang="en-US" dirty="0" smtClean="0"/>
              <a:t>%60 of 2.2W – 0.7 W = 600 </a:t>
            </a:r>
            <a:r>
              <a:rPr lang="en-US" dirty="0" err="1" smtClean="0"/>
              <a:t>mW</a:t>
            </a:r>
            <a:endParaRPr lang="en-US" dirty="0" smtClean="0"/>
          </a:p>
          <a:p>
            <a:r>
              <a:rPr lang="en-US" dirty="0" smtClean="0"/>
              <a:t>%60 of 0.85W – 0.4W = 100 </a:t>
            </a:r>
            <a:r>
              <a:rPr lang="en-US" dirty="0" err="1" smtClean="0"/>
              <a:t>mW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791200" y="2286000"/>
            <a:ext cx="23302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Budget:</a:t>
            </a:r>
          </a:p>
          <a:p>
            <a:r>
              <a:rPr lang="en-US" dirty="0" smtClean="0"/>
              <a:t>2.5W – 0.5W = </a:t>
            </a:r>
            <a:r>
              <a:rPr lang="en-US" dirty="0" smtClean="0">
                <a:solidFill>
                  <a:srgbClr val="00B050"/>
                </a:solidFill>
              </a:rPr>
              <a:t>+2W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1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Link Design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sz="2800" dirty="0" smtClean="0"/>
              <a:t>Determine feasibility of a radio link</a:t>
            </a:r>
            <a:endParaRPr lang="en-US" sz="2800" dirty="0"/>
          </a:p>
          <a:p>
            <a:pPr lvl="1"/>
            <a:r>
              <a:rPr lang="en-US" sz="2000" dirty="0" smtClean="0"/>
              <a:t>Relationship between data rate, antennae size, propagation path length, transmitter power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7742" y="2921725"/>
            <a:ext cx="3124200" cy="33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85101"/>
            <a:ext cx="4648200" cy="429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7742" y="2385101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/>
              <a:t>Defined by Link Budget: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Communications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534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Individual ground station relays Vs. Crosslink communications</a:t>
            </a:r>
          </a:p>
          <a:p>
            <a:pPr lvl="1"/>
            <a:r>
              <a:rPr lang="en-US" dirty="0"/>
              <a:t>Trade Studies:</a:t>
            </a:r>
          </a:p>
          <a:p>
            <a:pPr lvl="2"/>
            <a:r>
              <a:rPr lang="en-US" dirty="0"/>
              <a:t>Link distance </a:t>
            </a:r>
          </a:p>
          <a:p>
            <a:pPr marL="914400" lvl="2" indent="0">
              <a:buNone/>
            </a:pPr>
            <a:r>
              <a:rPr lang="en-US" dirty="0"/>
              <a:t>    Vs. Link bandwidth</a:t>
            </a:r>
          </a:p>
          <a:p>
            <a:pPr lvl="2"/>
            <a:r>
              <a:rPr lang="en-US" dirty="0"/>
              <a:t>Frequency </a:t>
            </a:r>
          </a:p>
          <a:p>
            <a:pPr marL="914400" lvl="2" indent="0">
              <a:buNone/>
            </a:pPr>
            <a:r>
              <a:rPr lang="en-US" dirty="0"/>
              <a:t>    Vs. Number of contacts</a:t>
            </a:r>
          </a:p>
          <a:p>
            <a:pPr lvl="2"/>
            <a:r>
              <a:rPr lang="en-US" dirty="0"/>
              <a:t>Short range wireless </a:t>
            </a:r>
          </a:p>
          <a:p>
            <a:pPr marL="914400" lvl="2" indent="0">
              <a:buNone/>
            </a:pPr>
            <a:r>
              <a:rPr lang="en-US" dirty="0"/>
              <a:t>    Vs. Long range </a:t>
            </a:r>
            <a:r>
              <a:rPr lang="en-US" dirty="0" smtClean="0"/>
              <a:t>crosslinks</a:t>
            </a:r>
          </a:p>
          <a:p>
            <a:r>
              <a:rPr lang="en-US" dirty="0" smtClean="0"/>
              <a:t>Prefer individual autonomous satellites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084" y="2401529"/>
            <a:ext cx="4419600" cy="328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Mission Focus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Orbit Analysis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Budget Characterization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Power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Link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Data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Telemetry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Mass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Trade Studies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Proposal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4495800"/>
            <a:ext cx="2743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Complete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In Progress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Not Started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Dave </a:t>
            </a:r>
            <a:r>
              <a:rPr lang="en-US" dirty="0" err="1" smtClean="0"/>
              <a:t>Klumpar</a:t>
            </a:r>
            <a:r>
              <a:rPr lang="en-US" dirty="0" smtClean="0"/>
              <a:t> - Advisor</a:t>
            </a:r>
          </a:p>
          <a:p>
            <a:pPr algn="ctr">
              <a:buNone/>
            </a:pPr>
            <a:r>
              <a:rPr lang="en-US" dirty="0" smtClean="0"/>
              <a:t>Keith </a:t>
            </a:r>
            <a:r>
              <a:rPr lang="en-US" dirty="0" err="1" smtClean="0"/>
              <a:t>Mashburn</a:t>
            </a:r>
            <a:r>
              <a:rPr lang="en-US" dirty="0" smtClean="0"/>
              <a:t> – SSEL Systems Engineer</a:t>
            </a:r>
          </a:p>
          <a:p>
            <a:pPr algn="ctr">
              <a:buNone/>
            </a:pPr>
            <a:r>
              <a:rPr lang="en-US" dirty="0" smtClean="0"/>
              <a:t>Kevin Zack – SSEL Grad Student</a:t>
            </a:r>
          </a:p>
          <a:p>
            <a:pPr algn="ctr">
              <a:buNone/>
            </a:pPr>
            <a:r>
              <a:rPr lang="en-US" dirty="0" smtClean="0"/>
              <a:t>Matthew Handley – SSEL Grad Student</a:t>
            </a:r>
          </a:p>
          <a:p>
            <a:pPr algn="ctr">
              <a:buNone/>
            </a:pP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bitewallpapers.com/space/part%203/space%20sunset%20over%20earth%20desktop%20wallpaper%20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Questions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Bonus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87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EMIC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Magnetosphere</a:t>
            </a:r>
          </a:p>
          <a:p>
            <a:pPr lvl="1"/>
            <a:r>
              <a:rPr lang="en-US" dirty="0" smtClean="0"/>
              <a:t>Plasma instabilities</a:t>
            </a:r>
          </a:p>
          <a:p>
            <a:pPr lvl="1"/>
            <a:r>
              <a:rPr lang="en-US" dirty="0" smtClean="0"/>
              <a:t>Energy from anisotropic protons (0.1-5 Hz)</a:t>
            </a:r>
          </a:p>
          <a:p>
            <a:pPr lvl="2"/>
            <a:r>
              <a:rPr lang="en-US" dirty="0" smtClean="0"/>
              <a:t>transferred from particles to waves when </a:t>
            </a:r>
            <a:r>
              <a:rPr lang="en-US" dirty="0" err="1" smtClean="0"/>
              <a:t>gyrofrequency</a:t>
            </a:r>
            <a:r>
              <a:rPr lang="en-US" dirty="0" smtClean="0"/>
              <a:t> matches Doppler shifted wave frequency</a:t>
            </a:r>
          </a:p>
          <a:p>
            <a:pPr lvl="1"/>
            <a:r>
              <a:rPr lang="en-US" dirty="0" smtClean="0"/>
              <a:t>Amplification based on time of propagation through finite growth region</a:t>
            </a:r>
          </a:p>
          <a:p>
            <a:pPr lvl="2"/>
            <a:r>
              <a:rPr lang="en-US" dirty="0" smtClean="0"/>
              <a:t>Multipoint measurements</a:t>
            </a:r>
          </a:p>
          <a:p>
            <a:pPr lvl="2"/>
            <a:r>
              <a:rPr lang="en-US" dirty="0" smtClean="0"/>
              <a:t>Reduction in density of magnetic field in propagation region</a:t>
            </a:r>
          </a:p>
          <a:p>
            <a:pPr lvl="2"/>
            <a:r>
              <a:rPr lang="en-US" dirty="0" smtClean="0"/>
              <a:t>Off-equator local minimum magnetic field regions not yet been extensively studied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8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" y="607142"/>
            <a:ext cx="9141542" cy="564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26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47" y="152400"/>
            <a:ext cx="8229600" cy="1143000"/>
          </a:xfrm>
        </p:spPr>
        <p:txBody>
          <a:bodyPr/>
          <a:lstStyle/>
          <a:p>
            <a:r>
              <a:rPr lang="en-US" dirty="0" smtClean="0"/>
              <a:t>Fluxgate Magnetometer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 half cores of ring with 2 coil windings</a:t>
            </a:r>
          </a:p>
          <a:p>
            <a:pPr lvl="1"/>
            <a:r>
              <a:rPr lang="en-US" dirty="0"/>
              <a:t>Current flows through windings</a:t>
            </a:r>
          </a:p>
          <a:p>
            <a:pPr lvl="1"/>
            <a:r>
              <a:rPr lang="en-US" dirty="0"/>
              <a:t>1 half core generates field in same direction as the external field while the other generates in the </a:t>
            </a:r>
            <a:r>
              <a:rPr lang="en-US" dirty="0" smtClean="0"/>
              <a:t>opposite</a:t>
            </a:r>
            <a:endParaRPr lang="en-US" dirty="0"/>
          </a:p>
          <a:p>
            <a:r>
              <a:rPr lang="en-US" dirty="0" smtClean="0"/>
              <a:t>No External field</a:t>
            </a:r>
          </a:p>
          <a:p>
            <a:pPr lvl="1"/>
            <a:r>
              <a:rPr lang="en-US" dirty="0" smtClean="0"/>
              <a:t>Cores saturate at same</a:t>
            </a:r>
          </a:p>
          <a:p>
            <a:pPr marL="457200" lvl="1" indent="0">
              <a:buNone/>
            </a:pPr>
            <a:r>
              <a:rPr lang="en-US" dirty="0" smtClean="0"/>
              <a:t>time</a:t>
            </a:r>
          </a:p>
          <a:p>
            <a:r>
              <a:rPr lang="en-US" dirty="0" smtClean="0"/>
              <a:t>External Field</a:t>
            </a:r>
          </a:p>
          <a:p>
            <a:pPr lvl="1"/>
            <a:r>
              <a:rPr lang="en-US" dirty="0" smtClean="0"/>
              <a:t>Core fields do not cancel</a:t>
            </a:r>
          </a:p>
          <a:p>
            <a:pPr marL="457200" lvl="1" indent="0">
              <a:buNone/>
            </a:pPr>
            <a:r>
              <a:rPr lang="en-US" sz="2800" dirty="0" smtClean="0"/>
              <a:t>and induce voltage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886200" cy="26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35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Introduction to </a:t>
            </a:r>
            <a:r>
              <a:rPr lang="en-US" dirty="0" err="1" smtClean="0"/>
              <a:t>CubeSats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Mission Focus</a:t>
            </a:r>
            <a:endParaRPr lang="en-US" dirty="0"/>
          </a:p>
          <a:p>
            <a:r>
              <a:rPr lang="en-US" dirty="0" smtClean="0"/>
              <a:t>Introduction to Mission and Design Process </a:t>
            </a:r>
          </a:p>
          <a:p>
            <a:r>
              <a:rPr lang="en-US" dirty="0" smtClean="0"/>
              <a:t>Mission Concept Characterization </a:t>
            </a:r>
          </a:p>
          <a:p>
            <a:pPr lvl="1"/>
            <a:r>
              <a:rPr lang="en-US" dirty="0" smtClean="0"/>
              <a:t>Orbit analysis</a:t>
            </a:r>
          </a:p>
          <a:p>
            <a:pPr lvl="1"/>
            <a:r>
              <a:rPr lang="en-US" dirty="0" smtClean="0"/>
              <a:t>Budget Estimates</a:t>
            </a:r>
          </a:p>
          <a:p>
            <a:pPr lvl="1"/>
            <a:r>
              <a:rPr lang="en-US" dirty="0" smtClean="0"/>
              <a:t>Link design</a:t>
            </a:r>
          </a:p>
          <a:p>
            <a:pPr lvl="1"/>
            <a:r>
              <a:rPr lang="en-US" dirty="0" smtClean="0"/>
              <a:t>Communication Architecture</a:t>
            </a:r>
          </a:p>
          <a:p>
            <a:r>
              <a:rPr lang="en-US" dirty="0" smtClean="0"/>
              <a:t>Timeline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CubeSat</a:t>
            </a:r>
            <a:r>
              <a:rPr lang="en-US" dirty="0" smtClean="0"/>
              <a:t>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Class of </a:t>
            </a:r>
            <a:r>
              <a:rPr lang="en-US" dirty="0" err="1" smtClean="0"/>
              <a:t>Nanosatellite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1U: (10x10x10 cm)</a:t>
            </a:r>
          </a:p>
          <a:p>
            <a:pPr lvl="1"/>
            <a:r>
              <a:rPr lang="en-US" dirty="0"/>
              <a:t>2U: (20x10x10 cm)</a:t>
            </a:r>
          </a:p>
          <a:p>
            <a:pPr lvl="1"/>
            <a:r>
              <a:rPr lang="en-US" dirty="0"/>
              <a:t>3U: (30x10x10 cm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Deploy from P-POD</a:t>
            </a:r>
          </a:p>
          <a:p>
            <a:pPr lvl="1"/>
            <a:r>
              <a:rPr lang="en-US" dirty="0" smtClean="0"/>
              <a:t>Low Earth Orbit (LEO)</a:t>
            </a:r>
          </a:p>
          <a:p>
            <a:pPr lvl="1"/>
            <a:r>
              <a:rPr lang="en-US" dirty="0" smtClean="0"/>
              <a:t>Science and space</a:t>
            </a:r>
          </a:p>
          <a:p>
            <a:pPr marL="457200" lvl="1" indent="0">
              <a:buNone/>
            </a:pPr>
            <a:r>
              <a:rPr lang="en-US" dirty="0" smtClean="0"/>
              <a:t> weather applications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710" y="1066800"/>
            <a:ext cx="3149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Z:\EMIC\STK\Solar Panel Modeling\pp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47494"/>
            <a:ext cx="3149600" cy="23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0710" y="3451123"/>
            <a:ext cx="31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MSU’s FIREBIRD 3 and 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6855" y="6255327"/>
            <a:ext cx="316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P-POD Mounted to Minotaur Launch </a:t>
            </a:r>
            <a:r>
              <a:rPr lang="en-US" dirty="0">
                <a:solidFill>
                  <a:srgbClr val="FFC000"/>
                </a:solidFill>
              </a:rPr>
              <a:t>V</a:t>
            </a:r>
            <a:r>
              <a:rPr lang="en-US" dirty="0" smtClean="0">
                <a:solidFill>
                  <a:srgbClr val="FFC000"/>
                </a:solidFill>
              </a:rPr>
              <a:t>ehicle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Mission: </a:t>
            </a:r>
            <a:r>
              <a:rPr lang="en-US" dirty="0" err="1" smtClean="0"/>
              <a:t>CubeSat</a:t>
            </a:r>
            <a:r>
              <a:rPr lang="en-US" dirty="0" smtClean="0"/>
              <a:t> Swarm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Primary Objective: Conduct space weather science that requires multipoint measurements</a:t>
            </a:r>
          </a:p>
          <a:p>
            <a:pPr lvl="1"/>
            <a:r>
              <a:rPr lang="en-US" sz="2400" dirty="0" smtClean="0"/>
              <a:t>Electromagnetic Ion Cyclotron (EMIC) waves at high latitude</a:t>
            </a:r>
          </a:p>
          <a:p>
            <a:pPr lvl="1"/>
            <a:r>
              <a:rPr lang="en-US" sz="2400" dirty="0"/>
              <a:t>Boom deployed </a:t>
            </a:r>
            <a:r>
              <a:rPr lang="en-US" sz="2400" dirty="0" smtClean="0"/>
              <a:t>magnetometer </a:t>
            </a:r>
          </a:p>
          <a:p>
            <a:r>
              <a:rPr lang="en-US" sz="2800" dirty="0" smtClean="0"/>
              <a:t>Secondary Objective: Demonstrate the capabilities of a swarm of 0.5U </a:t>
            </a:r>
            <a:r>
              <a:rPr lang="en-US" sz="2800" dirty="0" err="1" smtClean="0"/>
              <a:t>CubeSats</a:t>
            </a:r>
            <a:endParaRPr lang="en-US" sz="2800" dirty="0" smtClean="0"/>
          </a:p>
          <a:p>
            <a:pPr lvl="1"/>
            <a:r>
              <a:rPr lang="en-US" sz="2400" dirty="0" smtClean="0"/>
              <a:t>Uncommon </a:t>
            </a:r>
          </a:p>
          <a:p>
            <a:pPr lvl="1"/>
            <a:r>
              <a:rPr lang="en-US" sz="2400" dirty="0" smtClean="0"/>
              <a:t>Low Cost</a:t>
            </a:r>
          </a:p>
          <a:p>
            <a:pPr lvl="1"/>
            <a:r>
              <a:rPr lang="en-US" sz="2400" dirty="0" smtClean="0"/>
              <a:t>Low Power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68329"/>
            <a:ext cx="3466075" cy="289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2692" y="6373761"/>
            <a:ext cx="31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0.5U </a:t>
            </a:r>
            <a:r>
              <a:rPr lang="en-US" dirty="0" err="1" smtClean="0">
                <a:solidFill>
                  <a:srgbClr val="FFC000"/>
                </a:solidFill>
              </a:rPr>
              <a:t>SolidWorks</a:t>
            </a:r>
            <a:r>
              <a:rPr lang="en-US" dirty="0" smtClean="0">
                <a:solidFill>
                  <a:srgbClr val="FFC000"/>
                </a:solidFill>
              </a:rPr>
              <a:t> Rendering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Mission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029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Define Objectives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Preliminary Estimates</a:t>
            </a:r>
          </a:p>
          <a:p>
            <a:pPr marL="914400" lvl="1" indent="-514350"/>
            <a:r>
              <a:rPr lang="en-US" dirty="0" smtClean="0"/>
              <a:t>Functional: Orbit, Power</a:t>
            </a:r>
          </a:p>
          <a:p>
            <a:pPr marL="914400" lvl="1" indent="-514350"/>
            <a:r>
              <a:rPr lang="en-US" dirty="0" smtClean="0"/>
              <a:t>Operational: Data, Link, Communication architecture</a:t>
            </a:r>
          </a:p>
          <a:p>
            <a:pPr marL="914400" lvl="1" indent="-514350"/>
            <a:r>
              <a:rPr lang="en-US" dirty="0" smtClean="0"/>
              <a:t>Constraints: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Characterization and Alternatives</a:t>
            </a:r>
          </a:p>
          <a:p>
            <a:pPr marL="914400" lvl="1" indent="-514350"/>
            <a:r>
              <a:rPr lang="en-US" dirty="0" smtClean="0"/>
              <a:t>Trade Studies</a:t>
            </a:r>
          </a:p>
          <a:p>
            <a:pPr marL="914400" lvl="1" indent="-514350"/>
            <a:r>
              <a:rPr lang="en-US" dirty="0" smtClean="0"/>
              <a:t>Produce Budgets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Design for Proposal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Swarm Design and Orbit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String Of Pearls </a:t>
            </a:r>
          </a:p>
          <a:p>
            <a:pPr lvl="1"/>
            <a:r>
              <a:rPr lang="en-US" dirty="0" smtClean="0"/>
              <a:t>Slow Separation</a:t>
            </a:r>
          </a:p>
          <a:p>
            <a:pPr lvl="1"/>
            <a:r>
              <a:rPr lang="en-US" dirty="0" smtClean="0"/>
              <a:t>Linear Orbit dynamics </a:t>
            </a:r>
          </a:p>
          <a:p>
            <a:pPr marL="457200" lvl="1" indent="0">
              <a:buNone/>
            </a:pPr>
            <a:r>
              <a:rPr lang="en-US" dirty="0"/>
              <a:t>a</a:t>
            </a:r>
            <a:r>
              <a:rPr lang="en-US" dirty="0" smtClean="0"/>
              <a:t>llows passively </a:t>
            </a:r>
          </a:p>
          <a:p>
            <a:pPr marL="457200" lvl="1" indent="0">
              <a:buNone/>
            </a:pPr>
            <a:r>
              <a:rPr lang="en-US" dirty="0" smtClean="0"/>
              <a:t>stable formation flying</a:t>
            </a:r>
          </a:p>
          <a:p>
            <a:endParaRPr lang="en-US" dirty="0"/>
          </a:p>
          <a:p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6-12 0.5U </a:t>
            </a:r>
            <a:r>
              <a:rPr lang="en-US" dirty="0" err="1" smtClean="0"/>
              <a:t>CubeSats</a:t>
            </a:r>
            <a:endParaRPr lang="en-US" dirty="0" smtClean="0"/>
          </a:p>
          <a:p>
            <a:pPr lvl="1"/>
            <a:r>
              <a:rPr lang="en-US" dirty="0" smtClean="0"/>
              <a:t>400-600 km circular LEO</a:t>
            </a:r>
          </a:p>
          <a:p>
            <a:pPr lvl="1"/>
            <a:r>
              <a:rPr lang="en-US" dirty="0" smtClean="0"/>
              <a:t>High latitude</a:t>
            </a:r>
          </a:p>
          <a:p>
            <a:pPr marL="457200" lvl="1" indent="0">
              <a:buNone/>
            </a:pPr>
            <a:r>
              <a:rPr lang="en-US" dirty="0" smtClean="0"/>
              <a:t> inclination 60-80 </a:t>
            </a:r>
            <a:r>
              <a:rPr lang="en-US" dirty="0" err="1" smtClean="0"/>
              <a:t>deg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2561" y="1143000"/>
            <a:ext cx="3962400" cy="30491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477" y="4648200"/>
            <a:ext cx="3962400" cy="17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2816" y="4184760"/>
            <a:ext cx="31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STK 12 Sat Deployment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0710" y="6441227"/>
            <a:ext cx="31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Orbit Inclination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6U_PPOD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32393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581400"/>
            <a:ext cx="4953000" cy="2922727"/>
          </a:xfrm>
          <a:prstGeom prst="rect">
            <a:avLst/>
          </a:prstGeo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429000"/>
            <a:ext cx="3886201" cy="324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5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Budgets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Assumptions</a:t>
            </a:r>
          </a:p>
          <a:p>
            <a:pPr lvl="1"/>
            <a:r>
              <a:rPr lang="en-US" dirty="0"/>
              <a:t>0.5W </a:t>
            </a:r>
            <a:r>
              <a:rPr lang="en-US" dirty="0" smtClean="0"/>
              <a:t>payload</a:t>
            </a:r>
          </a:p>
          <a:p>
            <a:pPr lvl="2"/>
            <a:r>
              <a:rPr lang="en-US" dirty="0" smtClean="0"/>
              <a:t>Fluxgate Magnetometer</a:t>
            </a:r>
          </a:p>
          <a:p>
            <a:pPr lvl="1"/>
            <a:r>
              <a:rPr lang="en-US" dirty="0" smtClean="0"/>
              <a:t>10 Hz sample rate</a:t>
            </a:r>
          </a:p>
          <a:p>
            <a:pPr lvl="2"/>
            <a:r>
              <a:rPr lang="en-US" dirty="0" smtClean="0"/>
              <a:t>Range of EMIC events</a:t>
            </a:r>
          </a:p>
          <a:p>
            <a:pPr lvl="1"/>
            <a:r>
              <a:rPr lang="en-US" dirty="0" smtClean="0"/>
              <a:t>12 bit measurements</a:t>
            </a:r>
          </a:p>
          <a:p>
            <a:pPr lvl="1"/>
            <a:r>
              <a:rPr lang="en-US" dirty="0" smtClean="0"/>
              <a:t>Want 30 measurements/sec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sz="3200" dirty="0" smtClean="0"/>
              <a:t>=360 bits/sec</a:t>
            </a:r>
            <a:endParaRPr lang="en-US" sz="3200" dirty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Power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15400" cy="4906963"/>
          </a:xfrm>
        </p:spPr>
        <p:txBody>
          <a:bodyPr/>
          <a:lstStyle/>
          <a:p>
            <a:r>
              <a:rPr lang="en-US" sz="2400" dirty="0" smtClean="0"/>
              <a:t>Orbit Average Power (OAP) – Average Power Used</a:t>
            </a:r>
          </a:p>
          <a:p>
            <a:r>
              <a:rPr lang="en-US" sz="2400" dirty="0" smtClean="0"/>
              <a:t>In general OAP = 60% *(Power from one panel)</a:t>
            </a:r>
          </a:p>
          <a:p>
            <a:pPr lvl="1"/>
            <a:r>
              <a:rPr lang="en-US" sz="2000" dirty="0" smtClean="0"/>
              <a:t>1x1cm cells at 37% efficiency</a:t>
            </a:r>
          </a:p>
          <a:p>
            <a:pPr lvl="1"/>
            <a:r>
              <a:rPr lang="en-US" sz="2000" dirty="0" smtClean="0"/>
              <a:t>1361W/m^2*(0.37)*(0.0044m^2) = </a:t>
            </a:r>
            <a:r>
              <a:rPr lang="en-US" sz="2000" dirty="0" smtClean="0">
                <a:solidFill>
                  <a:srgbClr val="FF0000"/>
                </a:solidFill>
              </a:rPr>
              <a:t>2.2W</a:t>
            </a:r>
          </a:p>
          <a:p>
            <a:pPr lvl="1"/>
            <a:r>
              <a:rPr lang="en-US" sz="2000" dirty="0" smtClean="0"/>
              <a:t>1361W/m^2</a:t>
            </a:r>
            <a:r>
              <a:rPr lang="en-US" sz="2000" dirty="0"/>
              <a:t>*(0.37)*(</a:t>
            </a:r>
            <a:r>
              <a:rPr lang="en-US" sz="2000" dirty="0" smtClean="0"/>
              <a:t>0.0017m^2) = </a:t>
            </a:r>
            <a:r>
              <a:rPr lang="en-US" sz="2000" dirty="0" smtClean="0">
                <a:solidFill>
                  <a:srgbClr val="FF0000"/>
                </a:solidFill>
              </a:rPr>
              <a:t>0.85W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 descr="Z:\EMIC\STK\Solar Panel Modeling\panel-cu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3429000" cy="30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4191000" cy="307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325" y="1516017"/>
            <a:ext cx="1981391" cy="137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6400800"/>
            <a:ext cx="373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CTJ Photovoltaic Cell Characteristics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0075" y="2895289"/>
            <a:ext cx="31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SolAero</a:t>
            </a:r>
            <a:r>
              <a:rPr lang="en-US" dirty="0" smtClean="0">
                <a:solidFill>
                  <a:srgbClr val="FFC000"/>
                </a:solidFill>
              </a:rPr>
              <a:t> CTJ Cell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6400800"/>
            <a:ext cx="31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STK Solar Panel Tool Model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8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553</Words>
  <Application>Microsoft Office PowerPoint</Application>
  <PresentationFormat>On-screen Show (4:3)</PresentationFormat>
  <Paragraphs>143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Space Engineering Mission Design: CubeSat Swarm</vt:lpstr>
      <vt:lpstr>Outline</vt:lpstr>
      <vt:lpstr>CubeSat Introduction</vt:lpstr>
      <vt:lpstr>The Mission: CubeSat Swarm</vt:lpstr>
      <vt:lpstr>Introduction to Mission Design</vt:lpstr>
      <vt:lpstr>Swarm Design and Orbit Analysis </vt:lpstr>
      <vt:lpstr>Slide 7</vt:lpstr>
      <vt:lpstr>Preliminary Budgets</vt:lpstr>
      <vt:lpstr>Power Budget</vt:lpstr>
      <vt:lpstr>Slide 10</vt:lpstr>
      <vt:lpstr>Link Design</vt:lpstr>
      <vt:lpstr>Communications Architecture</vt:lpstr>
      <vt:lpstr>Timeline</vt:lpstr>
      <vt:lpstr>Acknowledgments</vt:lpstr>
      <vt:lpstr>Questions</vt:lpstr>
      <vt:lpstr>Bonus Slides</vt:lpstr>
      <vt:lpstr>EMIC Waves</vt:lpstr>
      <vt:lpstr>Slide 18</vt:lpstr>
      <vt:lpstr>Fluxgate Magnetometer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EMIC Mission: Orbit Analysis and Systems Engineering</dc:title>
  <dc:creator>Tyler</dc:creator>
  <cp:lastModifiedBy>Tyler</cp:lastModifiedBy>
  <cp:revision>120</cp:revision>
  <dcterms:created xsi:type="dcterms:W3CDTF">2015-07-07T22:53:10Z</dcterms:created>
  <dcterms:modified xsi:type="dcterms:W3CDTF">2015-07-13T16:59:03Z</dcterms:modified>
</cp:coreProperties>
</file>