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71" autoAdjust="0"/>
  </p:normalViewPr>
  <p:slideViewPr>
    <p:cSldViewPr>
      <p:cViewPr>
        <p:scale>
          <a:sx n="70" d="100"/>
          <a:sy n="70" d="100"/>
        </p:scale>
        <p:origin x="7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A1077-85C9-B44C-82AA-CB0F42EA2ED7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B5C89-77AB-2440-A64B-C7F2B6089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CADF9-2B5B-C545-9483-AF320A0BC313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A715-7B34-2143-9127-34165968F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5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324B6B-5BE9-1F49-AB3F-CED6C055D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9DE0E5-1375-5143-ABD4-6035A78359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562380-A56F-104F-A555-51A37AFED4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389F74-E1A0-E047-89F1-A4EA49C7B8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31 July 2013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FSW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21615D-A378-9446-947A-BFDE6697D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E4234F-A3C9-8C4F-A039-0AEFDBDAF1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 descr="nsf4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2960" y="115888"/>
            <a:ext cx="548640" cy="548640"/>
          </a:xfrm>
          <a:prstGeom prst="rect">
            <a:avLst/>
          </a:prstGeom>
          <a:noFill/>
        </p:spPr>
      </p:pic>
      <p:pic>
        <p:nvPicPr>
          <p:cNvPr id="3080" name="Picture 8" descr="Msu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625" y="6248400"/>
            <a:ext cx="546742" cy="5486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8863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2  August 2013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FIREBIRD Science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493528"/>
            <a:ext cx="24083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525A12-7A99-6245-85FF-454B7157F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003675" y="6373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76200" y="171450"/>
            <a:ext cx="8826500" cy="6686550"/>
          </a:xfrm>
          <a:prstGeom prst="roundRect">
            <a:avLst>
              <a:gd name="adj" fmla="val 253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firebird_32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76200"/>
            <a:ext cx="860612" cy="548640"/>
          </a:xfrm>
          <a:prstGeom prst="rect">
            <a:avLst/>
          </a:prstGeom>
        </p:spPr>
      </p:pic>
      <p:pic>
        <p:nvPicPr>
          <p:cNvPr id="41" name="Picture 40" descr="UNH_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6172200"/>
            <a:ext cx="423702" cy="548640"/>
          </a:xfrm>
          <a:prstGeom prst="rect">
            <a:avLst/>
          </a:prstGeom>
        </p:spPr>
      </p:pic>
      <p:pic>
        <p:nvPicPr>
          <p:cNvPr id="13" name="Picture 39" descr="Aero_logo.jpg"/>
          <p:cNvPicPr preferRelativeResize="0">
            <a:picLocks noChangeAspect="1"/>
          </p:cNvPicPr>
          <p:nvPr/>
        </p:nvPicPr>
        <p:blipFill>
          <a:blip r:embed="rId12"/>
          <a:srcRect r="75833"/>
          <a:stretch>
            <a:fillRect/>
          </a:stretch>
        </p:blipFill>
        <p:spPr bwMode="auto">
          <a:xfrm>
            <a:off x="2667000" y="6477000"/>
            <a:ext cx="1033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43600" y="6397851"/>
            <a:ext cx="838200" cy="38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4B6B-5BE9-1F49-AB3F-CED6C055D1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403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en-US" kern="0" dirty="0" smtClean="0"/>
              <a:t>FIREBIRD Science Overview</a:t>
            </a:r>
            <a:endParaRPr lang="en-US" kern="0" dirty="0"/>
          </a:p>
        </p:txBody>
      </p:sp>
      <p:pic>
        <p:nvPicPr>
          <p:cNvPr id="9" name="Picture 8" descr="firebird_8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34854"/>
            <a:ext cx="4953000" cy="315134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52578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600" kern="0" dirty="0" smtClean="0"/>
              <a:t>Marcello </a:t>
            </a:r>
            <a:r>
              <a:rPr lang="en-US" sz="1600" kern="0" dirty="0" err="1" smtClean="0"/>
              <a:t>Ruffolo</a:t>
            </a:r>
            <a:endParaRPr lang="en-US" sz="1600" kern="0" dirty="0" smtClean="0"/>
          </a:p>
          <a:p>
            <a:pPr eaLnBrk="1" hangingPunct="1"/>
            <a:r>
              <a:rPr lang="en-US" sz="1600" kern="0" dirty="0" smtClean="0"/>
              <a:t>Nathan Hyatt</a:t>
            </a:r>
          </a:p>
          <a:p>
            <a:pPr eaLnBrk="1" hangingPunct="1"/>
            <a:r>
              <a:rPr lang="en-US" sz="1600" kern="0" dirty="0" smtClean="0"/>
              <a:t>Jordan Maxwell</a:t>
            </a:r>
            <a:endParaRPr lang="en-US" sz="1600" kern="0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66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  August 2013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FIREBIRD Science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Whistler-Mode Chorus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800600"/>
          </a:xfrm>
        </p:spPr>
        <p:txBody>
          <a:bodyPr/>
          <a:lstStyle/>
          <a:p>
            <a:pPr lvl="0"/>
            <a:r>
              <a:rPr lang="en-US" dirty="0" smtClean="0"/>
              <a:t>Bursts of very-low frequency (VLF) electromagnetic emissions</a:t>
            </a:r>
          </a:p>
          <a:p>
            <a:pPr lvl="0"/>
            <a:r>
              <a:rPr lang="en-US" dirty="0" smtClean="0"/>
              <a:t>Propagate within plasma in radiation belts</a:t>
            </a:r>
          </a:p>
          <a:p>
            <a:pPr lvl="0"/>
            <a:r>
              <a:rPr lang="en-US" dirty="0" smtClean="0"/>
              <a:t>Frequencies range from hundreds of Hz to several kHz</a:t>
            </a:r>
          </a:p>
          <a:p>
            <a:pPr lvl="0"/>
            <a:r>
              <a:rPr lang="en-US" dirty="0" smtClean="0"/>
              <a:t>Timescale of ~1s, but may occur in trains</a:t>
            </a:r>
          </a:p>
          <a:p>
            <a:pPr lvl="1" hangingPunct="0"/>
            <a:r>
              <a:rPr lang="en-US" dirty="0" smtClean="0"/>
              <a:t>Train timescales match those of microbursts</a:t>
            </a:r>
          </a:p>
          <a:p>
            <a:pPr lvl="0"/>
            <a:r>
              <a:rPr lang="en-US" dirty="0" smtClean="0"/>
              <a:t>Right-hand polarized (RHP) waves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Whistler-Mode Chorus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71900"/>
            <a:ext cx="5114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orus-cluster2-gurne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21350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Whistler-Mode Chorus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Chorus appears in two bands</a:t>
            </a:r>
          </a:p>
          <a:p>
            <a:pPr lvl="1"/>
            <a:r>
              <a:rPr lang="en-US" dirty="0" smtClean="0"/>
              <a:t>Upper-Band Chorus</a:t>
            </a:r>
          </a:p>
          <a:p>
            <a:pPr lvl="1"/>
            <a:r>
              <a:rPr lang="en-US" dirty="0" smtClean="0"/>
              <a:t>Lower-Band Chorus</a:t>
            </a:r>
            <a:endParaRPr lang="en-US" dirty="0"/>
          </a:p>
          <a:p>
            <a:r>
              <a:rPr lang="en-US" dirty="0" smtClean="0"/>
              <a:t>Correlation with energy bands of microbursts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070" y="2895600"/>
            <a:ext cx="4743450" cy="293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9513" y="5895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Bell et al 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94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Belt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Electrons have right-hand cyclotron motion about field lines</a:t>
            </a:r>
          </a:p>
          <a:p>
            <a:pPr lvl="0"/>
            <a:r>
              <a:rPr lang="en-US" dirty="0" smtClean="0"/>
              <a:t>Cyclotron frequency: </a:t>
            </a:r>
          </a:p>
          <a:p>
            <a:pPr lvl="0"/>
            <a:r>
              <a:rPr lang="en-US" dirty="0" smtClean="0"/>
              <a:t>Electrons &gt;1 </a:t>
            </a:r>
            <a:r>
              <a:rPr lang="en-US" dirty="0" err="1" smtClean="0"/>
              <a:t>MeV</a:t>
            </a:r>
            <a:r>
              <a:rPr lang="en-US" dirty="0" smtClean="0"/>
              <a:t> are relativistic: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5741" t="40515" r="68289" b="52041"/>
          <a:stretch>
            <a:fillRect/>
          </a:stretch>
        </p:blipFill>
        <p:spPr bwMode="auto">
          <a:xfrm>
            <a:off x="4038600" y="1828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71635" t="40400" r="22115" b="52000"/>
          <a:stretch>
            <a:fillRect/>
          </a:stretch>
        </p:blipFill>
        <p:spPr bwMode="auto">
          <a:xfrm>
            <a:off x="5791200" y="2286000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0"/>
            <a:ext cx="3886200" cy="293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Shape in velocity space</a:t>
            </a:r>
          </a:p>
          <a:p>
            <a:pPr lvl="1" hangingPunct="0"/>
            <a:r>
              <a:rPr lang="en-US" dirty="0" smtClean="0"/>
              <a:t>Represents probability that electrons will precipitate off the magnetic field lines</a:t>
            </a:r>
          </a:p>
          <a:p>
            <a:pPr lvl="1" hangingPunct="0"/>
            <a:r>
              <a:rPr lang="en-US" dirty="0" smtClean="0"/>
              <a:t>Dimensions determined by angle between velocity and magnetic field lines (pitch angle)</a:t>
            </a:r>
          </a:p>
          <a:p>
            <a:pPr lvl="0"/>
            <a:r>
              <a:rPr lang="en-US" dirty="0" smtClean="0"/>
              <a:t>Condition for a loss cone: </a:t>
            </a:r>
          </a:p>
          <a:p>
            <a:pPr lvl="1"/>
            <a:r>
              <a:rPr lang="en-US" dirty="0" smtClean="0"/>
              <a:t>Where         is measured on a specific </a:t>
            </a:r>
          </a:p>
          <a:p>
            <a:pPr lvl="1">
              <a:buNone/>
            </a:pPr>
            <a:r>
              <a:rPr lang="en-US" dirty="0" smtClean="0"/>
              <a:t>    L-shell</a:t>
            </a:r>
          </a:p>
          <a:p>
            <a:pPr lvl="1"/>
            <a:r>
              <a:rPr lang="en-US" dirty="0" smtClean="0"/>
              <a:t>Pitch angle: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75309" t="31714" r="21942" b="58400"/>
          <a:stretch>
            <a:fillRect/>
          </a:stretch>
        </p:blipFill>
        <p:spPr bwMode="auto">
          <a:xfrm>
            <a:off x="2514600" y="32766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1800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 l="69872" t="26000" r="19551" b="62000"/>
          <a:stretch>
            <a:fillRect/>
          </a:stretch>
        </p:blipFill>
        <p:spPr bwMode="auto">
          <a:xfrm>
            <a:off x="4724400" y="2895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 l="62340" t="34085" r="30609" b="59935"/>
          <a:stretch>
            <a:fillRect/>
          </a:stretch>
        </p:blipFill>
        <p:spPr bwMode="auto">
          <a:xfrm>
            <a:off x="3048001" y="4114801"/>
            <a:ext cx="129539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0"/>
            <a:ext cx="3543300" cy="172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Gyro-Resonant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Interaction between radiation-belt electrons and whistler-mode chorus waves</a:t>
            </a:r>
          </a:p>
          <a:p>
            <a:pPr lvl="0"/>
            <a:r>
              <a:rPr lang="en-US" dirty="0" smtClean="0"/>
              <a:t>Conditions for interaction</a:t>
            </a:r>
          </a:p>
          <a:p>
            <a:pPr lvl="1"/>
            <a:r>
              <a:rPr lang="en-US" dirty="0" smtClean="0"/>
              <a:t>Wave frequency equals electron gyro-resonant frequency</a:t>
            </a:r>
          </a:p>
          <a:p>
            <a:pPr lvl="2"/>
            <a:r>
              <a:rPr lang="en-US" dirty="0" smtClean="0"/>
              <a:t>Wave frequency less than electron cyclotron frequency</a:t>
            </a:r>
          </a:p>
          <a:p>
            <a:pPr lvl="2"/>
            <a:r>
              <a:rPr lang="en-US" dirty="0" smtClean="0"/>
              <a:t>Requires that wave and electron be travelling toward each other, so that Doppler-shift can allow for comparable frequencies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Wave and electron must be similarly polarized</a:t>
            </a:r>
          </a:p>
          <a:p>
            <a:pPr lvl="2"/>
            <a:r>
              <a:rPr lang="en-US" dirty="0" smtClean="0"/>
              <a:t>Whistler-mode chorus and electron cyclotron both RHP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70900"/>
            <a:ext cx="5105400" cy="12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Gyro-Resonant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Gyro-resonant interaction scatters electron pitch angles</a:t>
            </a:r>
          </a:p>
          <a:p>
            <a:pPr lvl="1"/>
            <a:r>
              <a:rPr lang="en-US" dirty="0" smtClean="0"/>
              <a:t>Some electrons have low enough pitch angles to enter loss cone and precipitate into ionosphere</a:t>
            </a:r>
          </a:p>
          <a:p>
            <a:pPr lvl="2"/>
            <a:r>
              <a:rPr lang="en-US" dirty="0" smtClean="0"/>
              <a:t>This precipitation is an electron </a:t>
            </a:r>
            <a:r>
              <a:rPr lang="en-US" dirty="0" smtClean="0"/>
              <a:t>microburst</a:t>
            </a:r>
          </a:p>
          <a:p>
            <a:r>
              <a:rPr lang="en-US" dirty="0" smtClean="0"/>
              <a:t>Most accepted </a:t>
            </a:r>
            <a:r>
              <a:rPr lang="en-US" smtClean="0"/>
              <a:t>theory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FIREBIRD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FIREBIRD mission consists of two satellites operating simultaneously to answer the following: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the spatial scale size of an individual microburst?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the energy dependence of an individual microburst?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much total electron loss from the radiation belts do microburst's produce globally?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Scale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Multi-point measurement required to determine spatial scale size</a:t>
            </a:r>
          </a:p>
          <a:p>
            <a:pPr lvl="0"/>
            <a:r>
              <a:rPr lang="en-US" dirty="0" smtClean="0"/>
              <a:t>FIREBIRD payloads separate at ~8 cm/s</a:t>
            </a:r>
          </a:p>
          <a:p>
            <a:pPr lvl="1"/>
            <a:r>
              <a:rPr lang="en-US" dirty="0" smtClean="0"/>
              <a:t>Current orbital scenarios estimate payloads will exceed 150 km (a landmark value mentioned in the FIREBIRD proposal) after about 2.5 months</a:t>
            </a:r>
          </a:p>
          <a:p>
            <a:r>
              <a:rPr lang="en-US" dirty="0" smtClean="0"/>
              <a:t>GPS coordinates resolved with science data will provide estimates of spatial scale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Lower energy bursts (tens to hundreds of </a:t>
            </a:r>
            <a:r>
              <a:rPr lang="en-US" dirty="0" err="1" smtClean="0"/>
              <a:t>keV</a:t>
            </a:r>
            <a:r>
              <a:rPr lang="en-US" dirty="0" smtClean="0"/>
              <a:t>) can resonate at the equator with whistler-mode chorus waves</a:t>
            </a:r>
          </a:p>
          <a:p>
            <a:pPr lvl="0"/>
            <a:r>
              <a:rPr lang="en-US" dirty="0" smtClean="0"/>
              <a:t> Higher energy bursts typically occur between 60º- 66º latitude</a:t>
            </a:r>
          </a:p>
          <a:p>
            <a:pPr lvl="0"/>
            <a:r>
              <a:rPr lang="en-US" dirty="0" smtClean="0"/>
              <a:t>Energy of microburst's correlated with chorus bands.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800600"/>
          </a:xfrm>
        </p:spPr>
        <p:txBody>
          <a:bodyPr/>
          <a:lstStyle/>
          <a:p>
            <a:pPr lvl="0"/>
            <a:r>
              <a:rPr lang="en-US" dirty="0" smtClean="0"/>
              <a:t>Focused Investigations of Relativistic Electron Burst Intensity, Range, and Dynamics</a:t>
            </a:r>
          </a:p>
          <a:p>
            <a:pPr lvl="0"/>
            <a:r>
              <a:rPr lang="en-US" dirty="0" smtClean="0"/>
              <a:t>1.5-unit cube-satellite mission investigating relativistic electron microbursts</a:t>
            </a:r>
          </a:p>
          <a:p>
            <a:pPr lvl="0"/>
            <a:r>
              <a:rPr lang="en-US" dirty="0" smtClean="0"/>
              <a:t>Two low-earth-orbiting satellites studying radiation belt dynamics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Electron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data from RBSP and BARREL to complement FIREBIRD</a:t>
            </a:r>
          </a:p>
          <a:p>
            <a:pPr lvl="0"/>
            <a:r>
              <a:rPr lang="en-US" dirty="0" smtClean="0"/>
              <a:t>Microbursts are believed to be a primary loss mechanism of radiation-belt electrons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54145" y="2913255"/>
            <a:ext cx="3733800" cy="32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Electron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Remove charged particles from the radiation belts</a:t>
            </a:r>
          </a:p>
          <a:p>
            <a:pPr lvl="0"/>
            <a:r>
              <a:rPr lang="en-US" dirty="0" smtClean="0"/>
              <a:t>Various mechanisms</a:t>
            </a:r>
          </a:p>
          <a:p>
            <a:pPr lvl="1"/>
            <a:r>
              <a:rPr lang="en-US" dirty="0" smtClean="0"/>
              <a:t>Microbursts</a:t>
            </a:r>
          </a:p>
          <a:p>
            <a:pPr lvl="1"/>
            <a:r>
              <a:rPr lang="en-US" dirty="0" smtClean="0"/>
              <a:t>General precipitation</a:t>
            </a:r>
          </a:p>
          <a:p>
            <a:pPr lvl="1"/>
            <a:r>
              <a:rPr lang="en-US" dirty="0" smtClean="0"/>
              <a:t>Other less prevalent mechanisms (account for small percentage of loss)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Fill in gaps in understanding of radiation-belt phenomena</a:t>
            </a:r>
          </a:p>
          <a:p>
            <a:pPr lvl="0"/>
            <a:r>
              <a:rPr lang="en-US" dirty="0" smtClean="0"/>
              <a:t>Strengthening correlation between EMBs and whistler-mode chorus</a:t>
            </a:r>
          </a:p>
          <a:p>
            <a:pPr lvl="0"/>
            <a:r>
              <a:rPr lang="en-US" dirty="0" smtClean="0"/>
              <a:t>Enhancing conclusions drawn by past and present satellite missions by providing missing information</a:t>
            </a:r>
          </a:p>
          <a:p>
            <a:pPr lvl="0"/>
            <a:r>
              <a:rPr lang="en-US" dirty="0" smtClean="0"/>
              <a:t>Educational opportunity for students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14600"/>
            <a:ext cx="64008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Radiation Belts</a:t>
            </a:r>
          </a:p>
          <a:p>
            <a:pPr lvl="0"/>
            <a:r>
              <a:rPr lang="en-US" dirty="0" smtClean="0"/>
              <a:t>L-Shell</a:t>
            </a:r>
          </a:p>
          <a:p>
            <a:pPr lvl="0"/>
            <a:r>
              <a:rPr lang="en-US" dirty="0" smtClean="0"/>
              <a:t>Electron Microbursts</a:t>
            </a:r>
          </a:p>
          <a:p>
            <a:pPr lvl="0"/>
            <a:r>
              <a:rPr lang="en-US" dirty="0" smtClean="0"/>
              <a:t>Whistler-Mode Chorus</a:t>
            </a:r>
          </a:p>
          <a:p>
            <a:pPr lvl="0"/>
            <a:r>
              <a:rPr lang="en-US" dirty="0" smtClean="0"/>
              <a:t>Radiation Belt Electrons</a:t>
            </a:r>
          </a:p>
          <a:p>
            <a:pPr lvl="0"/>
            <a:r>
              <a:rPr lang="en-US" dirty="0" smtClean="0"/>
              <a:t>Loss Cone</a:t>
            </a:r>
          </a:p>
          <a:p>
            <a:pPr lvl="0"/>
            <a:r>
              <a:rPr lang="en-US" dirty="0" smtClean="0"/>
              <a:t>Gyro-Resonant Interaction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 t="9473" b="3456"/>
          <a:stretch>
            <a:fillRect/>
          </a:stretch>
        </p:blipFill>
        <p:spPr bwMode="auto">
          <a:xfrm>
            <a:off x="1143000" y="1676400"/>
            <a:ext cx="6942137" cy="45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11363" y="914400"/>
            <a:ext cx="5365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Magnetic field strength calculated using </a:t>
            </a:r>
            <a:br>
              <a:rPr lang="en-US" sz="2000" dirty="0" smtClean="0"/>
            </a:br>
            <a:r>
              <a:rPr lang="en-US" sz="2000" dirty="0" smtClean="0"/>
              <a:t>L-shell, location,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" y="914400"/>
            <a:ext cx="6878550" cy="53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1752600"/>
          </a:xfrm>
        </p:spPr>
        <p:txBody>
          <a:bodyPr/>
          <a:lstStyle/>
          <a:p>
            <a:pPr lvl="0"/>
            <a:r>
              <a:rPr lang="en-US" sz="2800" dirty="0" smtClean="0"/>
              <a:t>Bands of charged particles trapped in Earth’s magnetic fields</a:t>
            </a:r>
          </a:p>
          <a:p>
            <a:pPr lvl="1"/>
            <a:r>
              <a:rPr lang="en-US" dirty="0" smtClean="0"/>
              <a:t>Inner belt from L=1.5 to L=2</a:t>
            </a:r>
          </a:p>
          <a:p>
            <a:pPr lvl="1"/>
            <a:r>
              <a:rPr lang="en-US" dirty="0" smtClean="0"/>
              <a:t>Outer belt from L=4 to L=6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6" descr="350px-Van_Allen_radiation_bel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248400" cy="344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Local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1143000"/>
          </a:xfrm>
        </p:spPr>
        <p:txBody>
          <a:bodyPr/>
          <a:lstStyle/>
          <a:p>
            <a:pPr lvl="0"/>
            <a:r>
              <a:rPr lang="en-US" sz="2800" dirty="0" smtClean="0"/>
              <a:t>Measurement of time with axis about the magnetic pole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32" y="2286000"/>
            <a:ext cx="3628935" cy="35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Localized region of precipitating electrons</a:t>
            </a:r>
          </a:p>
          <a:p>
            <a:pPr lvl="1" hangingPunct="0"/>
            <a:r>
              <a:rPr lang="en-US" dirty="0" smtClean="0"/>
              <a:t>Lost from the Van Allen radiation belts and precipitate down onto the ionosphere (upper atmosphere)</a:t>
            </a:r>
          </a:p>
          <a:p>
            <a:pPr lvl="0"/>
            <a:r>
              <a:rPr lang="en-US" dirty="0" smtClean="0"/>
              <a:t>Occur on a short timescale (~0.2s)</a:t>
            </a:r>
          </a:p>
          <a:p>
            <a:pPr lvl="0"/>
            <a:r>
              <a:rPr lang="en-US" dirty="0" smtClean="0"/>
              <a:t>Observed predominantly from L=4 to L=6 in the morning sector (3MLT to 9MLT)</a:t>
            </a:r>
          </a:p>
          <a:p>
            <a:pPr lvl="0"/>
            <a:r>
              <a:rPr lang="en-US" dirty="0" smtClean="0"/>
              <a:t>Believed to be correlated to chorus waves generated in the near equatorial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May occur in trains ranging from 10s to several hours with ~0.5s spacing between bursts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E0E5-1375-5143-ABD4-6035A78359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  August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FIREBIRD Science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5638800" cy="381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02312" y="2209800"/>
            <a:ext cx="3036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1800" dirty="0" smtClean="0"/>
              <a:t>Black-dashed line: Estimate of locally-trapped population</a:t>
            </a:r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Blue-dotted line: Position in L-Shell</a:t>
            </a:r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Orange spikes: Relativistic Microburst events</a:t>
            </a:r>
          </a:p>
          <a:p>
            <a:pPr lvl="0"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i="1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IRD_SRR_template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FIREBIRD_SRR_template.potx</Template>
  <TotalTime>132</TotalTime>
  <Words>795</Words>
  <Application>Microsoft Office PowerPoint</Application>
  <PresentationFormat>On-screen Show (4:3)</PresentationFormat>
  <Paragraphs>180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FIREBIRD_SRR_template</vt:lpstr>
      <vt:lpstr>PowerPoint Presentation</vt:lpstr>
      <vt:lpstr>FIREBIRD</vt:lpstr>
      <vt:lpstr>Fundamental Concepts</vt:lpstr>
      <vt:lpstr>L-Shell</vt:lpstr>
      <vt:lpstr>L-Shell</vt:lpstr>
      <vt:lpstr>Radiation Belts</vt:lpstr>
      <vt:lpstr>Magnetic Local Time</vt:lpstr>
      <vt:lpstr>Electron Microbursts</vt:lpstr>
      <vt:lpstr>Electron Microbursts</vt:lpstr>
      <vt:lpstr>Whistler-Mode Chorus</vt:lpstr>
      <vt:lpstr>Whistler-Mode Chorus</vt:lpstr>
      <vt:lpstr>Whistler-Mode Chorus</vt:lpstr>
      <vt:lpstr>Radiation Belt Electrons</vt:lpstr>
      <vt:lpstr>Loss Cone</vt:lpstr>
      <vt:lpstr>Gyro-Resonant Interaction</vt:lpstr>
      <vt:lpstr>Gyro-Resonant Interaction</vt:lpstr>
      <vt:lpstr>FIREBIRD Mission</vt:lpstr>
      <vt:lpstr>Spatial Scale Size</vt:lpstr>
      <vt:lpstr>Energy Dependence</vt:lpstr>
      <vt:lpstr>Global Electron Loss</vt:lpstr>
      <vt:lpstr>Global Electron Loss</vt:lpstr>
      <vt:lpstr>Why do we care?</vt:lpstr>
      <vt:lpstr>Questions?</vt:lpstr>
    </vt:vector>
  </TitlesOfParts>
  <Company>Los Alamos National Laboratory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Larsen</dc:creator>
  <cp:lastModifiedBy>MRuffolo</cp:lastModifiedBy>
  <cp:revision>34</cp:revision>
  <dcterms:created xsi:type="dcterms:W3CDTF">2010-09-10T16:22:02Z</dcterms:created>
  <dcterms:modified xsi:type="dcterms:W3CDTF">2013-08-05T19:36:27Z</dcterms:modified>
</cp:coreProperties>
</file>