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mp4" ContentType="video/unknown"/>
  <Override PartName="/ppt/media/media2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this ridge that we see? We understand some basic properties of this plasma ridge, but what causes this? There are competing theories about why (evaporation vs shocks)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" name="Shape 1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Field line retraction turns magnetic energy into kinetic energy which is dispensed as thermal energy via shocks.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 to KE to TE. </a:t>
            </a:r>
          </a:p>
          <a:p>
            <a:pPr/>
            <a:r>
              <a:t>Point to equations that update tube props</a:t>
            </a:r>
          </a:p>
          <a:p>
            <a:pPr/>
          </a:p>
          <a:p>
            <a:pPr/>
            <a:r>
              <a:t>WRITE EXPLICITLY THAT THIS SIMULATES WHAT WE JUST TALKED ABOUT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Temp recovered from Fe 24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Bend of tube is what we’re looking at. Also point out T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gif"/><Relationship Id="rId6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TestMovie" descr="TestMovie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789600" y="-299422"/>
            <a:ext cx="10723200" cy="7147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0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67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67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6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Results of Drag PREFT Runs</a:t>
            </a:r>
          </a:p>
        </p:txBody>
      </p:sp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03602"/>
            <a:ext cx="9144000" cy="253497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extBox 18"/>
          <p:cNvSpPr txBox="1"/>
          <p:nvPr/>
        </p:nvSpPr>
        <p:spPr>
          <a:xfrm>
            <a:off x="3265658" y="1182650"/>
            <a:ext cx="2864162" cy="36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Results of Simulation Runs</a:t>
            </a:r>
          </a:p>
        </p:txBody>
      </p:sp>
      <p:sp>
        <p:nvSpPr>
          <p:cNvPr id="173" name="TextBox 4"/>
          <p:cNvSpPr txBox="1"/>
          <p:nvPr/>
        </p:nvSpPr>
        <p:spPr>
          <a:xfrm>
            <a:off x="45720" y="4246800"/>
            <a:ext cx="8931790" cy="176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Needs improvement/No agreement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Velocities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Densities</a:t>
            </a:r>
          </a:p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Decent Agreement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Temperatures</a:t>
            </a:r>
          </a:p>
          <a:p>
            <a:pPr lvl="2" marL="12001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Very difficult to get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Conclusions and the Future</a:t>
            </a:r>
          </a:p>
        </p:txBody>
      </p:sp>
      <p:sp>
        <p:nvSpPr>
          <p:cNvPr id="177" name="TextBox 7"/>
          <p:cNvSpPr txBox="1"/>
          <p:nvPr/>
        </p:nvSpPr>
        <p:spPr>
          <a:xfrm>
            <a:off x="106105" y="1190444"/>
            <a:ext cx="7965632" cy="454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Slow magentosonic shocks may not be able to produce the necessary high temperatures and densities that we need while also replicating reasonable retraction velocities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Future</a:t>
            </a:r>
          </a:p>
          <a:p>
            <a:pPr lvl="1" marL="7429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Look further at non-drag</a:t>
            </a:r>
          </a:p>
          <a:p>
            <a:pPr lvl="2" marL="12001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Gave reasonable results</a:t>
            </a:r>
          </a:p>
          <a:p>
            <a:pPr lvl="1" marL="7429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Look at other parameters</a:t>
            </a:r>
          </a:p>
          <a:p>
            <a:pPr lvl="2" marL="12001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Magnetic field strength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6"/>
          <p:cNvSpPr txBox="1"/>
          <p:nvPr/>
        </p:nvSpPr>
        <p:spPr>
          <a:xfrm>
            <a:off x="45719" y="343292"/>
            <a:ext cx="6138140" cy="575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181" name="TextBox 7"/>
          <p:cNvSpPr txBox="1"/>
          <p:nvPr/>
        </p:nvSpPr>
        <p:spPr>
          <a:xfrm>
            <a:off x="45719" y="1247564"/>
            <a:ext cx="9052561" cy="9635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“Evidence for Downflows in the Narrow Plasma Sheet of 2017 September 10 and Their Significance for Flare Reconnection” </a:t>
            </a:r>
            <a:r>
              <a:rPr i="0"/>
              <a:t>Dana Longcope, John Unverferth, Courtney Klein, Marika McCarthy, and Eric Priest</a:t>
            </a:r>
            <a:endParaRPr i="0"/>
          </a:p>
          <a:p>
            <a:pPr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50000"/>
              </a:lnSpc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“How Gas-Dynamic Flare Models Powered By Petschek Reconnection Differ From Those With Ad Hoc Energy Sources” </a:t>
            </a:r>
            <a:r>
              <a:rPr i="0"/>
              <a:t>D. W. Longcope and J. A. Klimchuk</a:t>
            </a:r>
            <a:endParaRPr i="0"/>
          </a:p>
          <a:p>
            <a:pPr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50000"/>
              </a:lnSpc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“Gas-Dynamic Shock Heating of Post-Flare Loops due to Retraction Following Localized, Impulsive Reconnection” </a:t>
            </a:r>
            <a:r>
              <a:rPr i="0"/>
              <a:t>D. W. Longcope, S. E. Guidoni, and M. G. Linton</a:t>
            </a:r>
            <a:endParaRPr i="0"/>
          </a:p>
          <a:p>
            <a:pPr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lnSpc>
                <a:spcPct val="150000"/>
              </a:lnSpc>
              <a:defRPr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“Shocks and Thermal Conduction Fronts in Retracting Reconnected Flux Tubes”</a:t>
            </a:r>
          </a:p>
          <a:p>
            <a:pPr>
              <a:lnSpc>
                <a:spcPct val="15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S. E. Guidoni and D. W. Longcope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>
              <a:defRPr i="1"/>
            </a:pPr>
          </a:p>
          <a:p>
            <a:pPr/>
          </a:p>
          <a:p>
            <a:pPr>
              <a:defRPr b="1" i="1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106104" y="353682"/>
            <a:ext cx="7491181" cy="57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pPr>
            <a:r>
              <a:t>Bastille Day Flare </a:t>
            </a:r>
            <a:r>
              <a:rPr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rPr>
              <a:t>(Motivation)</a:t>
            </a:r>
          </a:p>
        </p:txBody>
      </p:sp>
      <p:sp>
        <p:nvSpPr>
          <p:cNvPr id="98" name="TextBox 7"/>
          <p:cNvSpPr txBox="1"/>
          <p:nvPr/>
        </p:nvSpPr>
        <p:spPr>
          <a:xfrm>
            <a:off x="106105" y="1190444"/>
            <a:ext cx="7965632" cy="376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Classic Flare:</a:t>
            </a:r>
          </a:p>
        </p:txBody>
      </p:sp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6338" y="1559776"/>
            <a:ext cx="8851324" cy="4830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Solar Flare Model</a:t>
            </a:r>
          </a:p>
        </p:txBody>
      </p:sp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093266"/>
            <a:ext cx="2643952" cy="484447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0"/>
          <p:cNvSpPr txBox="1"/>
          <p:nvPr/>
        </p:nvSpPr>
        <p:spPr>
          <a:xfrm>
            <a:off x="45720" y="5922090"/>
            <a:ext cx="2737697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Image by Dana Longcope</a:t>
            </a:r>
          </a:p>
        </p:txBody>
      </p:sp>
      <p:pic>
        <p:nvPicPr>
          <p:cNvPr id="107" name="Picture 12" descr="Picture 12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9111" y="1215108"/>
            <a:ext cx="3372772" cy="463756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extBox 13"/>
          <p:cNvSpPr txBox="1"/>
          <p:nvPr/>
        </p:nvSpPr>
        <p:spPr>
          <a:xfrm>
            <a:off x="3132109" y="1030109"/>
            <a:ext cx="5196179" cy="2859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Flares powered by magnetic reconnection</a:t>
            </a:r>
          </a:p>
          <a:p>
            <a:pPr lvl="1" marL="7429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Energy released via change in magnetic topology</a:t>
            </a:r>
          </a:p>
          <a:p>
            <a:pPr lvl="1" marL="7429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Field line retraction and shock heating post-rearrangement (Petschek Reconnection)</a:t>
            </a:r>
          </a:p>
        </p:txBody>
      </p:sp>
      <p:pic>
        <p:nvPicPr>
          <p:cNvPr id="109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59179" y="3756662"/>
            <a:ext cx="2737698" cy="963049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urved Connector 15"/>
          <p:cNvSpPr/>
          <p:nvPr/>
        </p:nvSpPr>
        <p:spPr>
          <a:xfrm flipV="1" rot="10800000">
            <a:off x="6191110" y="3693505"/>
            <a:ext cx="1411533" cy="1139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597" y="0"/>
                  <a:pt x="21195" y="5400"/>
                  <a:pt x="21195" y="10800"/>
                </a:cubicBezTo>
                <a:cubicBezTo>
                  <a:pt x="21195" y="16200"/>
                  <a:pt x="21397" y="21600"/>
                  <a:pt x="21600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" name="TextBox 16"/>
          <p:cNvSpPr txBox="1"/>
          <p:nvPr/>
        </p:nvSpPr>
        <p:spPr>
          <a:xfrm>
            <a:off x="3150583" y="4734790"/>
            <a:ext cx="1746069" cy="54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Retraction releases energy shortening the flux tube.</a:t>
            </a:r>
          </a:p>
        </p:txBody>
      </p:sp>
      <p:sp>
        <p:nvSpPr>
          <p:cNvPr id="112" name="Curved Connector 17"/>
          <p:cNvSpPr/>
          <p:nvPr/>
        </p:nvSpPr>
        <p:spPr>
          <a:xfrm flipH="1" flipV="1" rot="5400000">
            <a:off x="3721377" y="4239981"/>
            <a:ext cx="439597" cy="4360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" name="TextBox 18"/>
          <p:cNvSpPr txBox="1"/>
          <p:nvPr/>
        </p:nvSpPr>
        <p:spPr>
          <a:xfrm>
            <a:off x="7583816" y="3562701"/>
            <a:ext cx="1746069" cy="239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Energy along field line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6"/>
      <p:bldP build="whole" bldLvl="1" animBg="1" rev="0" advAuto="0" spid="108" grpId="3"/>
      <p:bldP build="whole" bldLvl="1" animBg="1" rev="0" advAuto="0" spid="110" grpId="7"/>
      <p:bldP build="whole" bldLvl="1" animBg="1" rev="0" advAuto="0" spid="109" grpId="4"/>
      <p:bldP build="whole" bldLvl="1" animBg="1" rev="0" advAuto="0" spid="112" grpId="5"/>
      <p:bldP build="whole" bldLvl="1" animBg="1" rev="0" advAuto="0" spid="113" grpId="8"/>
      <p:bldP build="whole" bldLvl="1" animBg="1" rev="0" advAuto="0" spid="107" grpId="1"/>
      <p:bldP build="whole" bldLvl="1" animBg="1" rev="0" advAuto="0" spid="10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PREFT (Reconnection Simulation)</a:t>
            </a:r>
          </a:p>
        </p:txBody>
      </p:sp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644600"/>
            <a:ext cx="9144000" cy="92421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urved Connector 9"/>
          <p:cNvSpPr/>
          <p:nvPr/>
        </p:nvSpPr>
        <p:spPr>
          <a:xfrm flipV="1">
            <a:off x="1811384" y="3548641"/>
            <a:ext cx="688795" cy="11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21203" y="21600"/>
                  <a:pt x="20806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TextBox 10"/>
          <p:cNvSpPr txBox="1"/>
          <p:nvPr/>
        </p:nvSpPr>
        <p:spPr>
          <a:xfrm>
            <a:off x="351340" y="3525030"/>
            <a:ext cx="1746069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Adiabatic work (-p dV)</a:t>
            </a:r>
          </a:p>
        </p:txBody>
      </p:sp>
      <p:sp>
        <p:nvSpPr>
          <p:cNvPr id="122" name="Curved Connector 11"/>
          <p:cNvSpPr/>
          <p:nvPr/>
        </p:nvSpPr>
        <p:spPr>
          <a:xfrm flipV="1">
            <a:off x="4033139" y="3532821"/>
            <a:ext cx="688795" cy="11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21203" y="21600"/>
                  <a:pt x="20806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TextBox 12"/>
          <p:cNvSpPr txBox="1"/>
          <p:nvPr/>
        </p:nvSpPr>
        <p:spPr>
          <a:xfrm>
            <a:off x="3160106" y="3514352"/>
            <a:ext cx="827315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Conduction</a:t>
            </a:r>
          </a:p>
        </p:txBody>
      </p:sp>
      <p:sp>
        <p:nvSpPr>
          <p:cNvPr id="124" name="Curved Connector 13"/>
          <p:cNvSpPr/>
          <p:nvPr/>
        </p:nvSpPr>
        <p:spPr>
          <a:xfrm rot="5400000">
            <a:off x="5822281" y="2635899"/>
            <a:ext cx="416820" cy="252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2015" y="0"/>
                  <a:pt x="4031" y="5400"/>
                  <a:pt x="4031" y="10800"/>
                </a:cubicBezTo>
                <a:cubicBezTo>
                  <a:pt x="4031" y="16200"/>
                  <a:pt x="12815" y="21600"/>
                  <a:pt x="21600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TextBox 14"/>
          <p:cNvSpPr txBox="1"/>
          <p:nvPr/>
        </p:nvSpPr>
        <p:spPr>
          <a:xfrm>
            <a:off x="5596856" y="2192276"/>
            <a:ext cx="1746069" cy="39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Radiative loss w/ loss function</a:t>
            </a:r>
          </a:p>
        </p:txBody>
      </p:sp>
      <p:sp>
        <p:nvSpPr>
          <p:cNvPr id="126" name="Curved Connector 15"/>
          <p:cNvSpPr/>
          <p:nvPr/>
        </p:nvSpPr>
        <p:spPr>
          <a:xfrm flipV="1">
            <a:off x="6651713" y="3519311"/>
            <a:ext cx="688795" cy="11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0800" y="0"/>
                  <a:pt x="21600" y="5400"/>
                  <a:pt x="21600" y="10800"/>
                </a:cubicBezTo>
                <a:cubicBezTo>
                  <a:pt x="21600" y="16200"/>
                  <a:pt x="21203" y="21600"/>
                  <a:pt x="20806" y="21600"/>
                </a:cubicBezTo>
              </a:path>
            </a:pathLst>
          </a:custGeom>
          <a:ln w="6350">
            <a:solidFill>
              <a:srgbClr val="0C2C6C"/>
            </a:solidFill>
            <a:miter/>
            <a:tailEnd type="triangle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TextBox 16"/>
          <p:cNvSpPr txBox="1"/>
          <p:nvPr/>
        </p:nvSpPr>
        <p:spPr>
          <a:xfrm>
            <a:off x="5596857" y="3500842"/>
            <a:ext cx="1205069" cy="225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100"/>
            </a:lvl1pPr>
          </a:lstStyle>
          <a:p>
            <a:pPr/>
            <a:r>
              <a:t>Viscous Heating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4462176"/>
            <a:ext cx="9144000" cy="85480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8"/>
          <p:cNvSpPr txBox="1"/>
          <p:nvPr/>
        </p:nvSpPr>
        <p:spPr>
          <a:xfrm>
            <a:off x="106105" y="1143283"/>
            <a:ext cx="8931790" cy="11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Simulation of magnetosonic shock heating from discussed model</a:t>
            </a:r>
          </a:p>
          <a:p>
            <a:pPr marL="285750" indent="-285750">
              <a:lnSpc>
                <a:spcPct val="150000"/>
              </a:lnSpc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PREFT uses the governing equations to advance the properties it computes (such as temperature)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8"/>
      <p:bldP build="whole" bldLvl="1" animBg="1" rev="0" advAuto="0" spid="122" grpId="4"/>
      <p:bldP build="whole" bldLvl="1" animBg="1" rev="0" advAuto="0" spid="119" grpId="1"/>
      <p:bldP build="whole" bldLvl="1" animBg="1" rev="0" advAuto="0" spid="127" grpId="9"/>
      <p:bldP build="whole" bldLvl="1" animBg="1" rev="0" advAuto="0" spid="128" grpId="10"/>
      <p:bldP build="whole" bldLvl="1" animBg="1" rev="0" advAuto="0" spid="125" grpId="6"/>
      <p:bldP build="whole" bldLvl="1" animBg="1" rev="0" advAuto="0" spid="121" grpId="3"/>
      <p:bldP build="whole" bldLvl="1" animBg="1" rev="0" advAuto="0" spid="120" grpId="2"/>
      <p:bldP build="whole" bldLvl="1" animBg="1" rev="0" advAuto="0" spid="124" grpId="7"/>
      <p:bldP build="whole" bldLvl="1" animBg="1" rev="0" advAuto="0" spid="123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Summer Work</a:t>
            </a:r>
          </a:p>
        </p:txBody>
      </p:sp>
      <p:sp>
        <p:nvSpPr>
          <p:cNvPr id="135" name="TextBox 7"/>
          <p:cNvSpPr txBox="1"/>
          <p:nvPr/>
        </p:nvSpPr>
        <p:spPr>
          <a:xfrm>
            <a:off x="45720" y="1044478"/>
            <a:ext cx="7965632" cy="1786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Purpose: </a:t>
            </a:r>
            <a:r>
              <a:rPr b="1"/>
              <a:t>Run PREFT to attempt to explain possible mechanism for plasma ridge properties</a:t>
            </a:r>
            <a:r>
              <a:t> in observed solar flare 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We have observed number density, final loop-top temp, and possible retraction speeds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Look at different free parameters in PREFT</a:t>
            </a:r>
          </a:p>
          <a:p>
            <a:pPr lvl="2" marL="12001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Bend angle, Initial loop-top temp, (Drag coefficient)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85" y="2798803"/>
            <a:ext cx="4707467" cy="3386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2992" y="3139606"/>
            <a:ext cx="3605868" cy="270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11" descr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06974" y="3639034"/>
            <a:ext cx="3921092" cy="1893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1"/>
      <p:bldP build="whole" bldLvl="1" animBg="1" rev="0" advAuto="0" spid="13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run8Movie" descr="run8Movie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0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4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Results of PREFT Runs</a:t>
            </a:r>
          </a:p>
        </p:txBody>
      </p:sp>
      <p:pic>
        <p:nvPicPr>
          <p:cNvPr id="14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857" y="2055713"/>
            <a:ext cx="7621277" cy="398117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8"/>
          <p:cNvSpPr txBox="1"/>
          <p:nvPr/>
        </p:nvSpPr>
        <p:spPr>
          <a:xfrm>
            <a:off x="3651394" y="5955472"/>
            <a:ext cx="1841212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Theta (degrees)</a:t>
            </a:r>
          </a:p>
        </p:txBody>
      </p:sp>
      <p:sp>
        <p:nvSpPr>
          <p:cNvPr id="150" name="TextBox 9"/>
          <p:cNvSpPr txBox="1"/>
          <p:nvPr/>
        </p:nvSpPr>
        <p:spPr>
          <a:xfrm rot="16200000">
            <a:off x="-1069697" y="3585635"/>
            <a:ext cx="3075711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Initial Max Temperature (MK)</a:t>
            </a:r>
          </a:p>
        </p:txBody>
      </p:sp>
      <p:sp>
        <p:nvSpPr>
          <p:cNvPr id="151" name="TextBox 19"/>
          <p:cNvSpPr txBox="1"/>
          <p:nvPr/>
        </p:nvSpPr>
        <p:spPr>
          <a:xfrm>
            <a:off x="201283" y="1234595"/>
            <a:ext cx="6919705" cy="6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Search parameter space of initial bend angle and initial loop-top temps for final temperatures of about 20 MK: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3"/>
      <p:bldP build="whole" bldLvl="1" animBg="1" rev="0" advAuto="0" spid="149" grpId="2"/>
      <p:bldP build="whole" bldLvl="1" animBg="1" rev="0" advAuto="0" spid="151" grpId="4"/>
      <p:bldP build="whole" bldLvl="1" animBg="1" rev="0" advAuto="0" spid="1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Results of PREFT Runs (cont.)</a:t>
            </a:r>
          </a:p>
        </p:txBody>
      </p:sp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168678"/>
            <a:ext cx="9144000" cy="2115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Graphic 4" descr="Graphic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924988">
            <a:off x="576178" y="4940618"/>
            <a:ext cx="333036" cy="33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raphic 8" descr="Graphic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924988">
            <a:off x="576178" y="5165719"/>
            <a:ext cx="333036" cy="33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raphic 9" descr="Graphic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924988">
            <a:off x="576176" y="4290085"/>
            <a:ext cx="333036" cy="33303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Box 10"/>
          <p:cNvSpPr txBox="1"/>
          <p:nvPr/>
        </p:nvSpPr>
        <p:spPr>
          <a:xfrm>
            <a:off x="3265658" y="3799347"/>
            <a:ext cx="3335898" cy="36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Results of Simulation Runs</a:t>
            </a:r>
          </a:p>
        </p:txBody>
      </p:sp>
      <p:sp>
        <p:nvSpPr>
          <p:cNvPr id="160" name="TextBox 11"/>
          <p:cNvSpPr txBox="1"/>
          <p:nvPr/>
        </p:nvSpPr>
        <p:spPr>
          <a:xfrm>
            <a:off x="106105" y="1156676"/>
            <a:ext cx="8474580" cy="23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Good agreement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Final temperatures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Number densities</a:t>
            </a:r>
          </a:p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Potential Improvements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Retraction speeds ( ~ 10^3 km/s is a bit too high)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What physical process can typically slow objects down and has been idealized here? Drag!</a:t>
            </a:r>
          </a:p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Note: we’re mainly interested in (relatively) low initial loop-top temperatures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22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44"/>
                            </p:stCondLst>
                            <p:childTnLst>
                              <p:par>
                                <p:cTn id="15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7" grpId="3"/>
      <p:bldP build="whole" bldLvl="1" animBg="1" rev="0" advAuto="0" spid="15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6"/>
          <p:cNvSpPr txBox="1"/>
          <p:nvPr/>
        </p:nvSpPr>
        <p:spPr>
          <a:xfrm>
            <a:off x="106104" y="353682"/>
            <a:ext cx="7491181" cy="57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</a:lstStyle>
          <a:p>
            <a:pPr/>
            <a:r>
              <a:t>Summer Work (cont.)</a:t>
            </a:r>
          </a:p>
        </p:txBody>
      </p:sp>
      <p:sp>
        <p:nvSpPr>
          <p:cNvPr id="164" name="TextBox 7"/>
          <p:cNvSpPr txBox="1"/>
          <p:nvPr/>
        </p:nvSpPr>
        <p:spPr>
          <a:xfrm>
            <a:off x="106104" y="1117998"/>
            <a:ext cx="8188612" cy="1202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Drag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Not run extensively before</a:t>
            </a:r>
          </a:p>
          <a:p>
            <a:pPr lvl="1" marL="7429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Another parameter that we can change to achieve necessary properties</a:t>
            </a:r>
          </a:p>
          <a:p>
            <a:pPr lvl="2" marL="1200150" indent="-285750">
              <a:buSzPct val="100000"/>
              <a:buChar char="➢"/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 we reproduce observed properties with the inclusion of drag?</a:t>
            </a:r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574195"/>
            <a:ext cx="9144000" cy="8548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