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7" r:id="rId3"/>
    <p:sldId id="268" r:id="rId4"/>
    <p:sldId id="257" r:id="rId5"/>
    <p:sldId id="261" r:id="rId6"/>
    <p:sldId id="270" r:id="rId7"/>
    <p:sldId id="269" r:id="rId8"/>
    <p:sldId id="263" r:id="rId9"/>
    <p:sldId id="272"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C6C"/>
    <a:srgbClr val="F1A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p:restoredTop sz="88315"/>
  </p:normalViewPr>
  <p:slideViewPr>
    <p:cSldViewPr snapToGrid="0" snapToObjects="1">
      <p:cViewPr varScale="1">
        <p:scale>
          <a:sx n="138" d="100"/>
          <a:sy n="138" d="100"/>
        </p:scale>
        <p:origin x="1608" y="176"/>
      </p:cViewPr>
      <p:guideLst/>
    </p:cSldViewPr>
  </p:slideViewPr>
  <p:notesTextViewPr>
    <p:cViewPr>
      <p:scale>
        <a:sx n="165" d="100"/>
        <a:sy n="16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D18AF-31A0-F442-84F9-1F36827DF002}" type="datetimeFigureOut">
              <a:rPr lang="en-US" smtClean="0"/>
              <a:t>7/9/21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E044C-1EE5-4E4B-9599-AF24FD6B9898}" type="slidenum">
              <a:rPr lang="en-US" smtClean="0"/>
              <a:t>‹#›</a:t>
            </a:fld>
            <a:endParaRPr lang="en-US"/>
          </a:p>
        </p:txBody>
      </p:sp>
    </p:spTree>
    <p:extLst>
      <p:ext uri="{BB962C8B-B14F-4D97-AF65-F5344CB8AC3E}">
        <p14:creationId xmlns:p14="http://schemas.microsoft.com/office/powerpoint/2010/main" val="290933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E044C-1EE5-4E4B-9599-AF24FD6B9898}" type="slidenum">
              <a:rPr lang="en-US" smtClean="0"/>
              <a:t>1</a:t>
            </a:fld>
            <a:endParaRPr lang="en-US"/>
          </a:p>
        </p:txBody>
      </p:sp>
    </p:spTree>
    <p:extLst>
      <p:ext uri="{BB962C8B-B14F-4D97-AF65-F5344CB8AC3E}">
        <p14:creationId xmlns:p14="http://schemas.microsoft.com/office/powerpoint/2010/main" val="149098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we will use the TFT model to introduce energy through magnetic retraction and shocks, as in </a:t>
            </a:r>
            <a:r>
              <a:rPr lang="en-US" sz="1200" kern="1200" dirty="0" err="1">
                <a:solidFill>
                  <a:schemeClr val="tx1"/>
                </a:solidFill>
                <a:effectLst/>
                <a:latin typeface="+mn-lt"/>
                <a:ea typeface="+mn-ea"/>
                <a:cs typeface="+mn-cs"/>
              </a:rPr>
              <a:t>Petschek</a:t>
            </a:r>
            <a:r>
              <a:rPr lang="en-US" sz="1200" kern="1200" dirty="0">
                <a:solidFill>
                  <a:schemeClr val="tx1"/>
                </a:solidFill>
                <a:effectLst/>
                <a:latin typeface="+mn-lt"/>
                <a:ea typeface="+mn-ea"/>
                <a:cs typeface="+mn-cs"/>
              </a:rPr>
              <a:t> reconnection. This energy input will be accompanied by a force in the momentum equation, the force that generates the retraction, which will enhance plasma density near the loop top. The retraction will generate shocks whose heating will drive evaporation, thereby enhancing the coronal density still further.</a:t>
            </a:r>
          </a:p>
          <a:p>
            <a:endParaRPr lang="en-US" dirty="0"/>
          </a:p>
        </p:txBody>
      </p:sp>
      <p:sp>
        <p:nvSpPr>
          <p:cNvPr id="4" name="Slide Number Placeholder 3"/>
          <p:cNvSpPr>
            <a:spLocks noGrp="1"/>
          </p:cNvSpPr>
          <p:nvPr>
            <p:ph type="sldNum" sz="quarter" idx="5"/>
          </p:nvPr>
        </p:nvSpPr>
        <p:spPr/>
        <p:txBody>
          <a:bodyPr/>
          <a:lstStyle/>
          <a:p>
            <a:fld id="{F34E044C-1EE5-4E4B-9599-AF24FD6B9898}" type="slidenum">
              <a:rPr lang="en-US" smtClean="0"/>
              <a:t>2</a:t>
            </a:fld>
            <a:endParaRPr lang="en-US"/>
          </a:p>
        </p:txBody>
      </p:sp>
    </p:spTree>
    <p:extLst>
      <p:ext uri="{BB962C8B-B14F-4D97-AF65-F5344CB8AC3E}">
        <p14:creationId xmlns:p14="http://schemas.microsoft.com/office/powerpoint/2010/main" val="15749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E044C-1EE5-4E4B-9599-AF24FD6B9898}" type="slidenum">
              <a:rPr lang="en-US" smtClean="0"/>
              <a:t>4</a:t>
            </a:fld>
            <a:endParaRPr lang="en-US"/>
          </a:p>
        </p:txBody>
      </p:sp>
    </p:spTree>
    <p:extLst>
      <p:ext uri="{BB962C8B-B14F-4D97-AF65-F5344CB8AC3E}">
        <p14:creationId xmlns:p14="http://schemas.microsoft.com/office/powerpoint/2010/main" val="330071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has plots of the drag we’ve introduced</a:t>
            </a:r>
          </a:p>
          <a:p>
            <a:endParaRPr lang="en-US" dirty="0"/>
          </a:p>
          <a:p>
            <a:endParaRPr lang="en-US" dirty="0"/>
          </a:p>
        </p:txBody>
      </p:sp>
      <p:sp>
        <p:nvSpPr>
          <p:cNvPr id="4" name="Slide Number Placeholder 3"/>
          <p:cNvSpPr>
            <a:spLocks noGrp="1"/>
          </p:cNvSpPr>
          <p:nvPr>
            <p:ph type="sldNum" sz="quarter" idx="5"/>
          </p:nvPr>
        </p:nvSpPr>
        <p:spPr/>
        <p:txBody>
          <a:bodyPr/>
          <a:lstStyle/>
          <a:p>
            <a:fld id="{F34E044C-1EE5-4E4B-9599-AF24FD6B9898}" type="slidenum">
              <a:rPr lang="en-US" smtClean="0"/>
              <a:t>5</a:t>
            </a:fld>
            <a:endParaRPr lang="en-US"/>
          </a:p>
        </p:txBody>
      </p:sp>
    </p:spTree>
    <p:extLst>
      <p:ext uri="{BB962C8B-B14F-4D97-AF65-F5344CB8AC3E}">
        <p14:creationId xmlns:p14="http://schemas.microsoft.com/office/powerpoint/2010/main" val="384918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E044C-1EE5-4E4B-9599-AF24FD6B9898}" type="slidenum">
              <a:rPr lang="en-US" smtClean="0"/>
              <a:t>6</a:t>
            </a:fld>
            <a:endParaRPr lang="en-US"/>
          </a:p>
        </p:txBody>
      </p:sp>
    </p:spTree>
    <p:extLst>
      <p:ext uri="{BB962C8B-B14F-4D97-AF65-F5344CB8AC3E}">
        <p14:creationId xmlns:p14="http://schemas.microsoft.com/office/powerpoint/2010/main" val="20132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E044C-1EE5-4E4B-9599-AF24FD6B9898}" type="slidenum">
              <a:rPr lang="en-US" smtClean="0"/>
              <a:t>7</a:t>
            </a:fld>
            <a:endParaRPr lang="en-US"/>
          </a:p>
        </p:txBody>
      </p:sp>
    </p:spTree>
    <p:extLst>
      <p:ext uri="{BB962C8B-B14F-4D97-AF65-F5344CB8AC3E}">
        <p14:creationId xmlns:p14="http://schemas.microsoft.com/office/powerpoint/2010/main" val="87722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too fast:</a:t>
            </a:r>
          </a:p>
          <a:p>
            <a:pPr marL="171450" indent="-171450">
              <a:buFontTx/>
              <a:buChar char="-"/>
            </a:pPr>
            <a:r>
              <a:rPr lang="en-US" dirty="0"/>
              <a:t>Want to finish the contours</a:t>
            </a:r>
          </a:p>
          <a:p>
            <a:pPr marL="171450" indent="-171450">
              <a:buFontTx/>
              <a:buChar char="-"/>
            </a:pPr>
            <a:r>
              <a:rPr lang="en-US" dirty="0"/>
              <a:t>Need to find densities</a:t>
            </a:r>
          </a:p>
          <a:p>
            <a:pPr marL="628650" lvl="1" indent="-171450">
              <a:buFontTx/>
              <a:buChar char="-"/>
            </a:pPr>
            <a:r>
              <a:rPr lang="en-US" dirty="0"/>
              <a:t>Currently a crude estimation, need to improve it</a:t>
            </a:r>
          </a:p>
          <a:p>
            <a:pPr marL="171450" indent="-171450">
              <a:buFontTx/>
              <a:buChar char="-"/>
            </a:pPr>
            <a:r>
              <a:rPr lang="en-US" dirty="0"/>
              <a:t>Perhaps find other ways to confirm if a point on the contour is “physically” reasonable</a:t>
            </a:r>
          </a:p>
        </p:txBody>
      </p:sp>
      <p:sp>
        <p:nvSpPr>
          <p:cNvPr id="4" name="Slide Number Placeholder 3"/>
          <p:cNvSpPr>
            <a:spLocks noGrp="1"/>
          </p:cNvSpPr>
          <p:nvPr>
            <p:ph type="sldNum" sz="quarter" idx="5"/>
          </p:nvPr>
        </p:nvSpPr>
        <p:spPr/>
        <p:txBody>
          <a:bodyPr/>
          <a:lstStyle/>
          <a:p>
            <a:fld id="{F34E044C-1EE5-4E4B-9599-AF24FD6B9898}" type="slidenum">
              <a:rPr lang="en-US" smtClean="0"/>
              <a:t>8</a:t>
            </a:fld>
            <a:endParaRPr lang="en-US"/>
          </a:p>
        </p:txBody>
      </p:sp>
    </p:spTree>
    <p:extLst>
      <p:ext uri="{BB962C8B-B14F-4D97-AF65-F5344CB8AC3E}">
        <p14:creationId xmlns:p14="http://schemas.microsoft.com/office/powerpoint/2010/main" val="35850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D4AD0-9C7F-FA48-A7DF-FA50868EDB56}"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55121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D4AD0-9C7F-FA48-A7DF-FA50868EDB56}"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18362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D4AD0-9C7F-FA48-A7DF-FA50868EDB56}"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392926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D4AD0-9C7F-FA48-A7DF-FA50868EDB56}"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336555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8D4AD0-9C7F-FA48-A7DF-FA50868EDB56}"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175545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D4AD0-9C7F-FA48-A7DF-FA50868EDB56}" type="datetimeFigureOut">
              <a:rPr lang="en-US" smtClean="0"/>
              <a:t>7/9/21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107684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D4AD0-9C7F-FA48-A7DF-FA50868EDB56}" type="datetimeFigureOut">
              <a:rPr lang="en-US" smtClean="0"/>
              <a:t>7/9/21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352595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D4AD0-9C7F-FA48-A7DF-FA50868EDB56}" type="datetimeFigureOut">
              <a:rPr lang="en-US" smtClean="0"/>
              <a:t>7/9/21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209529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D4AD0-9C7F-FA48-A7DF-FA50868EDB56}" type="datetimeFigureOut">
              <a:rPr lang="en-US" smtClean="0"/>
              <a:t>7/9/21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189570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D4AD0-9C7F-FA48-A7DF-FA50868EDB56}" type="datetimeFigureOut">
              <a:rPr lang="en-US" smtClean="0"/>
              <a:t>7/9/21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216054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D4AD0-9C7F-FA48-A7DF-FA50868EDB56}" type="datetimeFigureOut">
              <a:rPr lang="en-US" smtClean="0"/>
              <a:t>7/9/21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316F0-44DB-524F-A052-1C8B7A548F33}" type="slidenum">
              <a:rPr lang="en-US" smtClean="0"/>
              <a:t>‹#›</a:t>
            </a:fld>
            <a:endParaRPr lang="en-US"/>
          </a:p>
        </p:txBody>
      </p:sp>
    </p:spTree>
    <p:extLst>
      <p:ext uri="{BB962C8B-B14F-4D97-AF65-F5344CB8AC3E}">
        <p14:creationId xmlns:p14="http://schemas.microsoft.com/office/powerpoint/2010/main" val="36370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D4AD0-9C7F-FA48-A7DF-FA50868EDB56}" type="datetimeFigureOut">
              <a:rPr lang="en-US" smtClean="0"/>
              <a:t>7/9/21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16F0-44DB-524F-A052-1C8B7A548F33}" type="slidenum">
              <a:rPr lang="en-US" smtClean="0"/>
              <a:t>‹#›</a:t>
            </a:fld>
            <a:endParaRPr lang="en-US"/>
          </a:p>
        </p:txBody>
      </p:sp>
    </p:spTree>
    <p:extLst>
      <p:ext uri="{BB962C8B-B14F-4D97-AF65-F5344CB8AC3E}">
        <p14:creationId xmlns:p14="http://schemas.microsoft.com/office/powerpoint/2010/main" val="70552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56117801-8D28-EA44-86E5-398E8B60B9CB}"/>
              </a:ext>
            </a:extLst>
          </p:cNvPr>
          <p:cNvSpPr txBox="1"/>
          <p:nvPr/>
        </p:nvSpPr>
        <p:spPr>
          <a:xfrm>
            <a:off x="7914770" y="6488668"/>
            <a:ext cx="2599553" cy="369332"/>
          </a:xfrm>
          <a:prstGeom prst="rect">
            <a:avLst/>
          </a:prstGeom>
          <a:noFill/>
        </p:spPr>
        <p:txBody>
          <a:bodyPr wrap="square" rtlCol="0">
            <a:spAutoFit/>
          </a:bodyPr>
          <a:lstStyle/>
          <a:p>
            <a:r>
              <a:rPr lang="en-US" dirty="0">
                <a:solidFill>
                  <a:schemeClr val="bg1"/>
                </a:solidFill>
              </a:rPr>
              <a:t>9 July 2021</a:t>
            </a:r>
          </a:p>
        </p:txBody>
      </p:sp>
      <p:pic>
        <p:nvPicPr>
          <p:cNvPr id="3" name="Picture 2" descr="Graphical user interface, application&#10;&#10;Description automatically generated">
            <a:extLst>
              <a:ext uri="{FF2B5EF4-FFF2-40B4-BE49-F238E27FC236}">
                <a16:creationId xmlns:a16="http://schemas.microsoft.com/office/drawing/2014/main" id="{88ECC358-E00F-624B-914C-97C916BB1F8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68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1A70698-C2B9-AC46-8DE8-4D1B02ACD3BB}"/>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F348744-6FBC-2A41-B766-ACD764DECA9C}"/>
              </a:ext>
            </a:extLst>
          </p:cNvPr>
          <p:cNvSpPr txBox="1"/>
          <p:nvPr/>
        </p:nvSpPr>
        <p:spPr>
          <a:xfrm>
            <a:off x="0" y="386562"/>
            <a:ext cx="6291743"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References</a:t>
            </a:r>
          </a:p>
        </p:txBody>
      </p:sp>
      <p:sp>
        <p:nvSpPr>
          <p:cNvPr id="6" name="Rectangle 5">
            <a:extLst>
              <a:ext uri="{FF2B5EF4-FFF2-40B4-BE49-F238E27FC236}">
                <a16:creationId xmlns:a16="http://schemas.microsoft.com/office/drawing/2014/main" id="{7607640F-3B05-8640-AFE6-D5BD798DBDE3}"/>
              </a:ext>
            </a:extLst>
          </p:cNvPr>
          <p:cNvSpPr/>
          <p:nvPr/>
        </p:nvSpPr>
        <p:spPr>
          <a:xfrm>
            <a:off x="178525" y="1218587"/>
            <a:ext cx="7885611" cy="923330"/>
          </a:xfrm>
          <a:prstGeom prst="rect">
            <a:avLst/>
          </a:prstGeom>
        </p:spPr>
        <p:txBody>
          <a:bodyPr wrap="square">
            <a:spAutoFit/>
          </a:bodyPr>
          <a:lstStyle/>
          <a:p>
            <a:r>
              <a:rPr lang="en-US" dirty="0">
                <a:latin typeface="Times" pitchFamily="2" charset="0"/>
              </a:rPr>
              <a:t>“</a:t>
            </a:r>
            <a:r>
              <a:rPr lang="en-US" i="1" dirty="0">
                <a:latin typeface="Times" pitchFamily="2" charset="0"/>
              </a:rPr>
              <a:t>HOW GAS-DYNAMIC FLARE MODELS POWERED BY PETSCHEK RECONNECTION DIFFER FROM THOSE WITH AD HOC ENERGY SOURCES</a:t>
            </a:r>
            <a:r>
              <a:rPr lang="en-US" dirty="0">
                <a:latin typeface="Times" pitchFamily="2" charset="0"/>
              </a:rPr>
              <a:t>”</a:t>
            </a:r>
          </a:p>
          <a:p>
            <a:r>
              <a:rPr lang="en-US" dirty="0">
                <a:effectLst/>
                <a:latin typeface="Times" pitchFamily="2" charset="0"/>
              </a:rPr>
              <a:t>D.</a:t>
            </a:r>
            <a:r>
              <a:rPr lang="en-US" dirty="0">
                <a:latin typeface="Times" pitchFamily="2" charset="0"/>
              </a:rPr>
              <a:t>W. </a:t>
            </a:r>
            <a:r>
              <a:rPr lang="en-US" dirty="0" err="1">
                <a:latin typeface="Times" pitchFamily="2" charset="0"/>
              </a:rPr>
              <a:t>Longcope</a:t>
            </a:r>
            <a:r>
              <a:rPr lang="en-US" dirty="0">
                <a:latin typeface="Times" pitchFamily="2" charset="0"/>
              </a:rPr>
              <a:t>, J.A. Klimchuk</a:t>
            </a:r>
            <a:endParaRPr lang="en-US" dirty="0">
              <a:effectLst/>
              <a:latin typeface="Times" pitchFamily="2" charset="0"/>
            </a:endParaRPr>
          </a:p>
        </p:txBody>
      </p:sp>
      <p:sp>
        <p:nvSpPr>
          <p:cNvPr id="7" name="Rectangle 6">
            <a:extLst>
              <a:ext uri="{FF2B5EF4-FFF2-40B4-BE49-F238E27FC236}">
                <a16:creationId xmlns:a16="http://schemas.microsoft.com/office/drawing/2014/main" id="{02CF3C20-E920-D041-91BC-8C9AEBF0CB74}"/>
              </a:ext>
            </a:extLst>
          </p:cNvPr>
          <p:cNvSpPr/>
          <p:nvPr/>
        </p:nvSpPr>
        <p:spPr>
          <a:xfrm>
            <a:off x="178525" y="2683561"/>
            <a:ext cx="7801693" cy="923330"/>
          </a:xfrm>
          <a:prstGeom prst="rect">
            <a:avLst/>
          </a:prstGeom>
        </p:spPr>
        <p:txBody>
          <a:bodyPr wrap="square">
            <a:spAutoFit/>
          </a:bodyPr>
          <a:lstStyle/>
          <a:p>
            <a:r>
              <a:rPr lang="en-US" dirty="0">
                <a:latin typeface="Times" pitchFamily="2" charset="0"/>
              </a:rPr>
              <a:t>“</a:t>
            </a:r>
            <a:r>
              <a:rPr lang="en-US" i="1" dirty="0">
                <a:latin typeface="Times" pitchFamily="2" charset="0"/>
              </a:rPr>
              <a:t>GAS-DYNAMIC SHOCK HEATING OF POST-FLARE LOOPS DUE TO RETRACTION FOLLOWING LOCALIZED, IMPULSIVE RECONNECTION”</a:t>
            </a:r>
            <a:endParaRPr lang="en-US" dirty="0">
              <a:latin typeface="Times" pitchFamily="2" charset="0"/>
            </a:endParaRPr>
          </a:p>
          <a:p>
            <a:r>
              <a:rPr lang="en-US" dirty="0">
                <a:effectLst/>
                <a:latin typeface="Times" pitchFamily="2" charset="0"/>
              </a:rPr>
              <a:t>D.W. </a:t>
            </a:r>
            <a:r>
              <a:rPr lang="en-US" dirty="0" err="1">
                <a:effectLst/>
                <a:latin typeface="Times" pitchFamily="2" charset="0"/>
              </a:rPr>
              <a:t>Longcope</a:t>
            </a:r>
            <a:r>
              <a:rPr lang="en-US" dirty="0">
                <a:effectLst/>
                <a:latin typeface="Times" pitchFamily="2" charset="0"/>
              </a:rPr>
              <a:t>, S.E. </a:t>
            </a:r>
            <a:r>
              <a:rPr lang="en-US" dirty="0" err="1">
                <a:effectLst/>
                <a:latin typeface="Times" pitchFamily="2" charset="0"/>
              </a:rPr>
              <a:t>Guidoni</a:t>
            </a:r>
            <a:r>
              <a:rPr lang="en-US" dirty="0">
                <a:effectLst/>
                <a:latin typeface="Times" pitchFamily="2" charset="0"/>
              </a:rPr>
              <a:t>, M.G. Linton</a:t>
            </a:r>
          </a:p>
        </p:txBody>
      </p:sp>
    </p:spTree>
    <p:extLst>
      <p:ext uri="{BB962C8B-B14F-4D97-AF65-F5344CB8AC3E}">
        <p14:creationId xmlns:p14="http://schemas.microsoft.com/office/powerpoint/2010/main" val="346602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46043321-44E4-5D4C-A529-8F6D1069FB39}"/>
              </a:ext>
            </a:extLst>
          </p:cNvPr>
          <p:cNvPicPr>
            <a:picLocks noChangeAspect="1"/>
          </p:cNvPicPr>
          <p:nvPr/>
        </p:nvPicPr>
        <p:blipFill>
          <a:blip r:embed="rId4"/>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8566F9B-FF41-C245-BB4C-3A955E787C1A}"/>
              </a:ext>
            </a:extLst>
          </p:cNvPr>
          <p:cNvSpPr txBox="1"/>
          <p:nvPr/>
        </p:nvSpPr>
        <p:spPr>
          <a:xfrm>
            <a:off x="0" y="386562"/>
            <a:ext cx="7739270"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Overlying Physics of Flare Modeling (Background)</a:t>
            </a:r>
          </a:p>
        </p:txBody>
      </p:sp>
      <p:pic>
        <p:nvPicPr>
          <p:cNvPr id="5" name="Picture 4">
            <a:extLst>
              <a:ext uri="{FF2B5EF4-FFF2-40B4-BE49-F238E27FC236}">
                <a16:creationId xmlns:a16="http://schemas.microsoft.com/office/drawing/2014/main" id="{E07ED39F-F508-E44E-9B54-7F90A6D3C4F1}"/>
              </a:ext>
            </a:extLst>
          </p:cNvPr>
          <p:cNvPicPr>
            <a:picLocks noChangeAspect="1"/>
          </p:cNvPicPr>
          <p:nvPr/>
        </p:nvPicPr>
        <p:blipFill>
          <a:blip r:embed="rId5"/>
          <a:stretch>
            <a:fillRect/>
          </a:stretch>
        </p:blipFill>
        <p:spPr>
          <a:xfrm>
            <a:off x="5823945" y="1827390"/>
            <a:ext cx="3269688" cy="4140711"/>
          </a:xfrm>
          <a:prstGeom prst="rect">
            <a:avLst/>
          </a:prstGeom>
        </p:spPr>
      </p:pic>
      <p:sp>
        <p:nvSpPr>
          <p:cNvPr id="3" name="TextBox 2">
            <a:extLst>
              <a:ext uri="{FF2B5EF4-FFF2-40B4-BE49-F238E27FC236}">
                <a16:creationId xmlns:a16="http://schemas.microsoft.com/office/drawing/2014/main" id="{82DC0E1C-F716-164B-BF86-A7B98E88D0C6}"/>
              </a:ext>
            </a:extLst>
          </p:cNvPr>
          <p:cNvSpPr txBox="1"/>
          <p:nvPr/>
        </p:nvSpPr>
        <p:spPr>
          <a:xfrm>
            <a:off x="106017" y="1192696"/>
            <a:ext cx="5287618" cy="2446824"/>
          </a:xfrm>
          <a:prstGeom prst="rect">
            <a:avLst/>
          </a:prstGeom>
          <a:noFill/>
        </p:spPr>
        <p:txBody>
          <a:bodyPr wrap="square" rtlCol="0">
            <a:spAutoFit/>
          </a:bodyPr>
          <a:lstStyle/>
          <a:p>
            <a:pPr marL="285750" indent="-285750">
              <a:lnSpc>
                <a:spcPct val="150000"/>
              </a:lnSpc>
              <a:buFont typeface="Wingdings" pitchFamily="2" charset="2"/>
              <a:buChar char="Ø"/>
            </a:pPr>
            <a:r>
              <a:rPr lang="en-US" dirty="0"/>
              <a:t>Flares powered by magnetic reconnection</a:t>
            </a:r>
          </a:p>
          <a:p>
            <a:pPr marL="742950" lvl="1" indent="-285750">
              <a:lnSpc>
                <a:spcPct val="150000"/>
              </a:lnSpc>
              <a:buFont typeface="Wingdings" pitchFamily="2" charset="2"/>
              <a:buChar char="Ø"/>
            </a:pPr>
            <a:r>
              <a:rPr lang="en-US" dirty="0"/>
              <a:t>Energy released via change in magnetic topology</a:t>
            </a:r>
          </a:p>
          <a:p>
            <a:pPr marL="742950" lvl="1" indent="-285750">
              <a:lnSpc>
                <a:spcPct val="150000"/>
              </a:lnSpc>
              <a:buFont typeface="Wingdings" pitchFamily="2" charset="2"/>
              <a:buChar char="Ø"/>
            </a:pPr>
            <a:r>
              <a:rPr lang="en-US" dirty="0"/>
              <a:t>Field line retraction and shock heating post-rearrangement</a:t>
            </a:r>
          </a:p>
          <a:p>
            <a:pPr marL="285750" indent="-285750">
              <a:buFont typeface="Wingdings" pitchFamily="2" charset="2"/>
              <a:buChar char="Ø"/>
            </a:pPr>
            <a:endParaRPr lang="en-US" dirty="0"/>
          </a:p>
        </p:txBody>
      </p:sp>
      <p:pic>
        <p:nvPicPr>
          <p:cNvPr id="7" name="Picture 6" descr="Diagram&#10;&#10;Description automatically generated with medium confidence">
            <a:extLst>
              <a:ext uri="{FF2B5EF4-FFF2-40B4-BE49-F238E27FC236}">
                <a16:creationId xmlns:a16="http://schemas.microsoft.com/office/drawing/2014/main" id="{780B191E-EAEE-564B-AA1D-C5F33A87C87A}"/>
              </a:ext>
            </a:extLst>
          </p:cNvPr>
          <p:cNvPicPr>
            <a:picLocks noChangeAspect="1"/>
          </p:cNvPicPr>
          <p:nvPr/>
        </p:nvPicPr>
        <p:blipFill>
          <a:blip r:embed="rId6"/>
          <a:stretch>
            <a:fillRect/>
          </a:stretch>
        </p:blipFill>
        <p:spPr>
          <a:xfrm>
            <a:off x="1054317" y="3486689"/>
            <a:ext cx="2737697" cy="963048"/>
          </a:xfrm>
          <a:prstGeom prst="rect">
            <a:avLst/>
          </a:prstGeom>
        </p:spPr>
      </p:pic>
      <p:cxnSp>
        <p:nvCxnSpPr>
          <p:cNvPr id="13" name="Curved Connector 12">
            <a:extLst>
              <a:ext uri="{FF2B5EF4-FFF2-40B4-BE49-F238E27FC236}">
                <a16:creationId xmlns:a16="http://schemas.microsoft.com/office/drawing/2014/main" id="{EB9F58F6-420D-E346-8A8B-0B8ECFF2403E}"/>
              </a:ext>
            </a:extLst>
          </p:cNvPr>
          <p:cNvCxnSpPr>
            <a:cxnSpLocks/>
          </p:cNvCxnSpPr>
          <p:nvPr/>
        </p:nvCxnSpPr>
        <p:spPr>
          <a:xfrm rot="10800000" flipV="1">
            <a:off x="3086248" y="3423532"/>
            <a:ext cx="1411532" cy="113911"/>
          </a:xfrm>
          <a:prstGeom prst="curvedConnector3">
            <a:avLst>
              <a:gd name="adj1" fmla="val 98123"/>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9D19FE5-0740-9041-81E8-7AE53F46DC7D}"/>
              </a:ext>
            </a:extLst>
          </p:cNvPr>
          <p:cNvSpPr txBox="1"/>
          <p:nvPr/>
        </p:nvSpPr>
        <p:spPr>
          <a:xfrm>
            <a:off x="0" y="4464817"/>
            <a:ext cx="1837508" cy="430887"/>
          </a:xfrm>
          <a:prstGeom prst="rect">
            <a:avLst/>
          </a:prstGeom>
          <a:noFill/>
        </p:spPr>
        <p:txBody>
          <a:bodyPr wrap="square" rtlCol="0">
            <a:spAutoFit/>
          </a:bodyPr>
          <a:lstStyle/>
          <a:p>
            <a:r>
              <a:rPr lang="en-US" sz="1100" dirty="0"/>
              <a:t>Retraction releases energy shortening the flux tube.</a:t>
            </a:r>
          </a:p>
        </p:txBody>
      </p:sp>
      <p:cxnSp>
        <p:nvCxnSpPr>
          <p:cNvPr id="21" name="Curved Connector 20">
            <a:extLst>
              <a:ext uri="{FF2B5EF4-FFF2-40B4-BE49-F238E27FC236}">
                <a16:creationId xmlns:a16="http://schemas.microsoft.com/office/drawing/2014/main" id="{0533364A-8A72-5040-A7C5-4B36140455A3}"/>
              </a:ext>
            </a:extLst>
          </p:cNvPr>
          <p:cNvCxnSpPr>
            <a:cxnSpLocks/>
          </p:cNvCxnSpPr>
          <p:nvPr/>
        </p:nvCxnSpPr>
        <p:spPr>
          <a:xfrm rot="5400000" flipH="1" flipV="1">
            <a:off x="616515" y="3970007"/>
            <a:ext cx="439596" cy="436008"/>
          </a:xfrm>
          <a:prstGeom prst="curvedConnector2">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3484B1F-93BE-894C-A0CE-6897FD6A9CCA}"/>
              </a:ext>
            </a:extLst>
          </p:cNvPr>
          <p:cNvSpPr txBox="1"/>
          <p:nvPr/>
        </p:nvSpPr>
        <p:spPr>
          <a:xfrm>
            <a:off x="4433234" y="3292727"/>
            <a:ext cx="1837508" cy="261610"/>
          </a:xfrm>
          <a:prstGeom prst="rect">
            <a:avLst/>
          </a:prstGeom>
          <a:noFill/>
        </p:spPr>
        <p:txBody>
          <a:bodyPr wrap="square" rtlCol="0">
            <a:spAutoFit/>
          </a:bodyPr>
          <a:lstStyle/>
          <a:p>
            <a:r>
              <a:rPr lang="en-US" sz="1100" dirty="0"/>
              <a:t>Energy along field line</a:t>
            </a:r>
          </a:p>
        </p:txBody>
      </p:sp>
      <p:sp>
        <p:nvSpPr>
          <p:cNvPr id="32" name="TextBox 31">
            <a:extLst>
              <a:ext uri="{FF2B5EF4-FFF2-40B4-BE49-F238E27FC236}">
                <a16:creationId xmlns:a16="http://schemas.microsoft.com/office/drawing/2014/main" id="{815E1DCD-80F4-B94C-B723-7B4F12F27131}"/>
              </a:ext>
            </a:extLst>
          </p:cNvPr>
          <p:cNvSpPr txBox="1"/>
          <p:nvPr/>
        </p:nvSpPr>
        <p:spPr>
          <a:xfrm>
            <a:off x="62474" y="4925000"/>
            <a:ext cx="5287618" cy="1615827"/>
          </a:xfrm>
          <a:prstGeom prst="rect">
            <a:avLst/>
          </a:prstGeom>
          <a:noFill/>
        </p:spPr>
        <p:txBody>
          <a:bodyPr wrap="square" rtlCol="0">
            <a:spAutoFit/>
          </a:bodyPr>
          <a:lstStyle/>
          <a:p>
            <a:pPr marL="285750" indent="-285750">
              <a:lnSpc>
                <a:spcPct val="150000"/>
              </a:lnSpc>
              <a:buFont typeface="Wingdings" pitchFamily="2" charset="2"/>
              <a:buChar char="Ø"/>
            </a:pPr>
            <a:r>
              <a:rPr lang="en-US" dirty="0"/>
              <a:t>Chromospheric evaporation occurs when the feet of the loop are driven via shock heating</a:t>
            </a:r>
          </a:p>
          <a:p>
            <a:pPr marL="742950" lvl="1" indent="-285750">
              <a:lnSpc>
                <a:spcPct val="150000"/>
              </a:lnSpc>
              <a:buFont typeface="Wingdings" pitchFamily="2" charset="2"/>
              <a:buChar char="Ø"/>
            </a:pPr>
            <a:r>
              <a:rPr lang="en-US" dirty="0"/>
              <a:t>Impacts the density at the top of the loop</a:t>
            </a:r>
          </a:p>
          <a:p>
            <a:pPr marL="285750" indent="-285750">
              <a:buFont typeface="Wingdings" pitchFamily="2" charset="2"/>
              <a:buChar char="Ø"/>
            </a:pPr>
            <a:endParaRPr lang="en-US" dirty="0"/>
          </a:p>
        </p:txBody>
      </p:sp>
      <p:pic>
        <p:nvPicPr>
          <p:cNvPr id="8" name="Picture 7" descr="Diagram&#10;&#10;Description automatically generated">
            <a:extLst>
              <a:ext uri="{FF2B5EF4-FFF2-40B4-BE49-F238E27FC236}">
                <a16:creationId xmlns:a16="http://schemas.microsoft.com/office/drawing/2014/main" id="{CF816455-1244-3842-BF9C-54067F5E865C}"/>
              </a:ext>
            </a:extLst>
          </p:cNvPr>
          <p:cNvPicPr>
            <a:picLocks noChangeAspect="1"/>
          </p:cNvPicPr>
          <p:nvPr/>
        </p:nvPicPr>
        <p:blipFill>
          <a:blip r:embed="rId7"/>
          <a:stretch>
            <a:fillRect/>
          </a:stretch>
        </p:blipFill>
        <p:spPr>
          <a:xfrm>
            <a:off x="5884393" y="1744546"/>
            <a:ext cx="3234423" cy="4447333"/>
          </a:xfrm>
          <a:prstGeom prst="rect">
            <a:avLst/>
          </a:prstGeom>
        </p:spPr>
      </p:pic>
    </p:spTree>
    <p:extLst>
      <p:ext uri="{BB962C8B-B14F-4D97-AF65-F5344CB8AC3E}">
        <p14:creationId xmlns:p14="http://schemas.microsoft.com/office/powerpoint/2010/main" val="219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DD0705A5-7F51-E040-A08F-A81921DA41C0}"/>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421BF55-B3C8-964B-9711-0EF43A0021D5}"/>
              </a:ext>
            </a:extLst>
          </p:cNvPr>
          <p:cNvSpPr txBox="1"/>
          <p:nvPr/>
        </p:nvSpPr>
        <p:spPr>
          <a:xfrm>
            <a:off x="0" y="386562"/>
            <a:ext cx="3800213"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PREFT -- In a Nutshell</a:t>
            </a:r>
          </a:p>
        </p:txBody>
      </p:sp>
      <p:sp>
        <p:nvSpPr>
          <p:cNvPr id="3" name="TextBox 2">
            <a:extLst>
              <a:ext uri="{FF2B5EF4-FFF2-40B4-BE49-F238E27FC236}">
                <a16:creationId xmlns:a16="http://schemas.microsoft.com/office/drawing/2014/main" id="{95CEB2BE-1916-B846-9AB8-886C1513DEAE}"/>
              </a:ext>
            </a:extLst>
          </p:cNvPr>
          <p:cNvSpPr txBox="1"/>
          <p:nvPr/>
        </p:nvSpPr>
        <p:spPr>
          <a:xfrm>
            <a:off x="0" y="1069769"/>
            <a:ext cx="8747185" cy="1477328"/>
          </a:xfrm>
          <a:prstGeom prst="rect">
            <a:avLst/>
          </a:prstGeom>
          <a:noFill/>
        </p:spPr>
        <p:txBody>
          <a:bodyPr wrap="square" rtlCol="0">
            <a:spAutoFit/>
          </a:bodyPr>
          <a:lstStyle/>
          <a:p>
            <a:pPr marL="285750" indent="-285750">
              <a:buFont typeface="Wingdings" pitchFamily="2" charset="2"/>
              <a:buChar char="Ø"/>
            </a:pPr>
            <a:r>
              <a:rPr lang="en-US" dirty="0"/>
              <a:t>Simulates the retraction of field lines post-reconnection in current sheet</a:t>
            </a:r>
          </a:p>
          <a:p>
            <a:pPr marL="742950" lvl="1" indent="-285750">
              <a:buFont typeface="Wingdings" pitchFamily="2" charset="2"/>
              <a:buChar char="Ø"/>
            </a:pPr>
            <a:r>
              <a:rPr lang="en-US" dirty="0"/>
              <a:t>MHD and compressive shocks</a:t>
            </a:r>
          </a:p>
          <a:p>
            <a:pPr marL="742950" lvl="1" indent="-285750">
              <a:buFont typeface="Wingdings" pitchFamily="2" charset="2"/>
              <a:buChar char="Ø"/>
            </a:pPr>
            <a:r>
              <a:rPr lang="en-US" dirty="0"/>
              <a:t>Includes chromosphere at feet for evaporating material to continue simulation post-retraction </a:t>
            </a:r>
          </a:p>
          <a:p>
            <a:pPr marL="285750" indent="-285750">
              <a:buFont typeface="Wingdings" pitchFamily="2" charset="2"/>
              <a:buChar char="Ø"/>
            </a:pPr>
            <a:r>
              <a:rPr lang="en-US" dirty="0"/>
              <a:t>Energy Equation:</a:t>
            </a:r>
          </a:p>
        </p:txBody>
      </p:sp>
      <p:pic>
        <p:nvPicPr>
          <p:cNvPr id="8" name="Picture 7">
            <a:extLst>
              <a:ext uri="{FF2B5EF4-FFF2-40B4-BE49-F238E27FC236}">
                <a16:creationId xmlns:a16="http://schemas.microsoft.com/office/drawing/2014/main" id="{F645E8F3-6C69-5E40-81B8-A63DFB76205E}"/>
              </a:ext>
            </a:extLst>
          </p:cNvPr>
          <p:cNvPicPr>
            <a:picLocks noChangeAspect="1"/>
          </p:cNvPicPr>
          <p:nvPr/>
        </p:nvPicPr>
        <p:blipFill>
          <a:blip r:embed="rId4"/>
          <a:stretch>
            <a:fillRect/>
          </a:stretch>
        </p:blipFill>
        <p:spPr>
          <a:xfrm>
            <a:off x="-2" y="2609929"/>
            <a:ext cx="9144000" cy="924215"/>
          </a:xfrm>
          <a:prstGeom prst="rect">
            <a:avLst/>
          </a:prstGeom>
        </p:spPr>
      </p:pic>
      <p:pic>
        <p:nvPicPr>
          <p:cNvPr id="10" name="Picture 9">
            <a:extLst>
              <a:ext uri="{FF2B5EF4-FFF2-40B4-BE49-F238E27FC236}">
                <a16:creationId xmlns:a16="http://schemas.microsoft.com/office/drawing/2014/main" id="{5D582E54-D174-2C4E-BC83-B2014228EE6A}"/>
              </a:ext>
            </a:extLst>
          </p:cNvPr>
          <p:cNvPicPr>
            <a:picLocks noChangeAspect="1"/>
          </p:cNvPicPr>
          <p:nvPr/>
        </p:nvPicPr>
        <p:blipFill>
          <a:blip r:embed="rId5"/>
          <a:stretch>
            <a:fillRect/>
          </a:stretch>
        </p:blipFill>
        <p:spPr>
          <a:xfrm>
            <a:off x="0" y="4876203"/>
            <a:ext cx="9144000" cy="956553"/>
          </a:xfrm>
          <a:prstGeom prst="rect">
            <a:avLst/>
          </a:prstGeom>
        </p:spPr>
      </p:pic>
      <p:cxnSp>
        <p:nvCxnSpPr>
          <p:cNvPr id="12" name="Curved Connector 11">
            <a:extLst>
              <a:ext uri="{FF2B5EF4-FFF2-40B4-BE49-F238E27FC236}">
                <a16:creationId xmlns:a16="http://schemas.microsoft.com/office/drawing/2014/main" id="{CED88E2E-30ED-EA48-BD46-66C9521821BD}"/>
              </a:ext>
            </a:extLst>
          </p:cNvPr>
          <p:cNvCxnSpPr>
            <a:cxnSpLocks/>
          </p:cNvCxnSpPr>
          <p:nvPr/>
        </p:nvCxnSpPr>
        <p:spPr>
          <a:xfrm flipV="1">
            <a:off x="1811382" y="3513971"/>
            <a:ext cx="663489" cy="112335"/>
          </a:xfrm>
          <a:prstGeom prst="curvedConnector3">
            <a:avLst>
              <a:gd name="adj1" fmla="val 103814"/>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6B6902A-21E6-CE43-9CFF-4F4FFFF1E4A1}"/>
              </a:ext>
            </a:extLst>
          </p:cNvPr>
          <p:cNvSpPr txBox="1"/>
          <p:nvPr/>
        </p:nvSpPr>
        <p:spPr>
          <a:xfrm>
            <a:off x="305618" y="3490359"/>
            <a:ext cx="1837508" cy="261610"/>
          </a:xfrm>
          <a:prstGeom prst="rect">
            <a:avLst/>
          </a:prstGeom>
          <a:noFill/>
        </p:spPr>
        <p:txBody>
          <a:bodyPr wrap="square" rtlCol="0">
            <a:spAutoFit/>
          </a:bodyPr>
          <a:lstStyle/>
          <a:p>
            <a:r>
              <a:rPr lang="en-US" sz="1100" dirty="0"/>
              <a:t>Adiabatic work (-p </a:t>
            </a:r>
            <a:r>
              <a:rPr lang="en-US" sz="1100" dirty="0" err="1"/>
              <a:t>dV</a:t>
            </a:r>
            <a:r>
              <a:rPr lang="en-US" sz="1100" dirty="0"/>
              <a:t>)</a:t>
            </a:r>
          </a:p>
        </p:txBody>
      </p:sp>
      <p:cxnSp>
        <p:nvCxnSpPr>
          <p:cNvPr id="24" name="Curved Connector 23">
            <a:extLst>
              <a:ext uri="{FF2B5EF4-FFF2-40B4-BE49-F238E27FC236}">
                <a16:creationId xmlns:a16="http://schemas.microsoft.com/office/drawing/2014/main" id="{349C88ED-1A47-3648-BB83-14EE8AA12651}"/>
              </a:ext>
            </a:extLst>
          </p:cNvPr>
          <p:cNvCxnSpPr>
            <a:cxnSpLocks/>
          </p:cNvCxnSpPr>
          <p:nvPr/>
        </p:nvCxnSpPr>
        <p:spPr>
          <a:xfrm flipV="1">
            <a:off x="4033138" y="3498151"/>
            <a:ext cx="663489" cy="112335"/>
          </a:xfrm>
          <a:prstGeom prst="curvedConnector3">
            <a:avLst>
              <a:gd name="adj1" fmla="val 103814"/>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1460A1-7929-6449-AE3E-80DCB9E089EA}"/>
              </a:ext>
            </a:extLst>
          </p:cNvPr>
          <p:cNvSpPr txBox="1"/>
          <p:nvPr/>
        </p:nvSpPr>
        <p:spPr>
          <a:xfrm>
            <a:off x="3114384" y="3479681"/>
            <a:ext cx="918754" cy="261610"/>
          </a:xfrm>
          <a:prstGeom prst="rect">
            <a:avLst/>
          </a:prstGeom>
          <a:noFill/>
        </p:spPr>
        <p:txBody>
          <a:bodyPr wrap="square" rtlCol="0">
            <a:spAutoFit/>
          </a:bodyPr>
          <a:lstStyle/>
          <a:p>
            <a:r>
              <a:rPr lang="en-US" sz="1100" dirty="0"/>
              <a:t>Conduction</a:t>
            </a:r>
          </a:p>
        </p:txBody>
      </p:sp>
      <p:cxnSp>
        <p:nvCxnSpPr>
          <p:cNvPr id="29" name="Curved Connector 28">
            <a:extLst>
              <a:ext uri="{FF2B5EF4-FFF2-40B4-BE49-F238E27FC236}">
                <a16:creationId xmlns:a16="http://schemas.microsoft.com/office/drawing/2014/main" id="{23940658-1FE3-6842-A10B-E5E6D7635886}"/>
              </a:ext>
            </a:extLst>
          </p:cNvPr>
          <p:cNvCxnSpPr>
            <a:cxnSpLocks/>
          </p:cNvCxnSpPr>
          <p:nvPr/>
        </p:nvCxnSpPr>
        <p:spPr>
          <a:xfrm rot="5400000">
            <a:off x="5822279" y="2601229"/>
            <a:ext cx="416819" cy="252545"/>
          </a:xfrm>
          <a:prstGeom prst="curvedConnector3">
            <a:avLst>
              <a:gd name="adj1" fmla="val 18661"/>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BAE69E0-6395-5C46-BD65-94653CD97897}"/>
              </a:ext>
            </a:extLst>
          </p:cNvPr>
          <p:cNvSpPr txBox="1"/>
          <p:nvPr/>
        </p:nvSpPr>
        <p:spPr>
          <a:xfrm>
            <a:off x="5608324" y="2129356"/>
            <a:ext cx="1837508" cy="430887"/>
          </a:xfrm>
          <a:prstGeom prst="rect">
            <a:avLst/>
          </a:prstGeom>
          <a:noFill/>
        </p:spPr>
        <p:txBody>
          <a:bodyPr wrap="square" rtlCol="0">
            <a:spAutoFit/>
          </a:bodyPr>
          <a:lstStyle/>
          <a:p>
            <a:r>
              <a:rPr lang="en-US" sz="1100" dirty="0"/>
              <a:t>Radiative loss w/ loss function</a:t>
            </a:r>
          </a:p>
        </p:txBody>
      </p:sp>
      <p:cxnSp>
        <p:nvCxnSpPr>
          <p:cNvPr id="40" name="Curved Connector 39">
            <a:extLst>
              <a:ext uri="{FF2B5EF4-FFF2-40B4-BE49-F238E27FC236}">
                <a16:creationId xmlns:a16="http://schemas.microsoft.com/office/drawing/2014/main" id="{128236DE-31AB-D847-87A4-1ADAC545BF3C}"/>
              </a:ext>
            </a:extLst>
          </p:cNvPr>
          <p:cNvCxnSpPr>
            <a:cxnSpLocks/>
          </p:cNvCxnSpPr>
          <p:nvPr/>
        </p:nvCxnSpPr>
        <p:spPr>
          <a:xfrm flipV="1">
            <a:off x="6651711" y="3484641"/>
            <a:ext cx="663489" cy="112335"/>
          </a:xfrm>
          <a:prstGeom prst="curvedConnector3">
            <a:avLst>
              <a:gd name="adj1" fmla="val 103814"/>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E5CBEBF-301E-EA4E-86D1-C9B83BA5E774}"/>
              </a:ext>
            </a:extLst>
          </p:cNvPr>
          <p:cNvSpPr txBox="1"/>
          <p:nvPr/>
        </p:nvSpPr>
        <p:spPr>
          <a:xfrm>
            <a:off x="5551136" y="3466171"/>
            <a:ext cx="1296507" cy="261610"/>
          </a:xfrm>
          <a:prstGeom prst="rect">
            <a:avLst/>
          </a:prstGeom>
          <a:noFill/>
        </p:spPr>
        <p:txBody>
          <a:bodyPr wrap="square" rtlCol="0">
            <a:spAutoFit/>
          </a:bodyPr>
          <a:lstStyle/>
          <a:p>
            <a:r>
              <a:rPr lang="en-US" sz="1100" dirty="0"/>
              <a:t>Viscous Heating</a:t>
            </a:r>
          </a:p>
        </p:txBody>
      </p:sp>
      <p:cxnSp>
        <p:nvCxnSpPr>
          <p:cNvPr id="42" name="Curved Connector 41">
            <a:extLst>
              <a:ext uri="{FF2B5EF4-FFF2-40B4-BE49-F238E27FC236}">
                <a16:creationId xmlns:a16="http://schemas.microsoft.com/office/drawing/2014/main" id="{51F56739-E961-7042-BFC2-5C2861FD4CED}"/>
              </a:ext>
            </a:extLst>
          </p:cNvPr>
          <p:cNvCxnSpPr>
            <a:cxnSpLocks/>
          </p:cNvCxnSpPr>
          <p:nvPr/>
        </p:nvCxnSpPr>
        <p:spPr>
          <a:xfrm rot="5400000">
            <a:off x="8273741" y="2577142"/>
            <a:ext cx="416819" cy="252545"/>
          </a:xfrm>
          <a:prstGeom prst="curvedConnector3">
            <a:avLst>
              <a:gd name="adj1" fmla="val 18661"/>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66D7D37-1AEC-C947-9235-614E7476ED2E}"/>
              </a:ext>
            </a:extLst>
          </p:cNvPr>
          <p:cNvSpPr txBox="1"/>
          <p:nvPr/>
        </p:nvSpPr>
        <p:spPr>
          <a:xfrm>
            <a:off x="7626536" y="2276976"/>
            <a:ext cx="1837508" cy="261610"/>
          </a:xfrm>
          <a:prstGeom prst="rect">
            <a:avLst/>
          </a:prstGeom>
          <a:noFill/>
        </p:spPr>
        <p:txBody>
          <a:bodyPr wrap="square" rtlCol="0">
            <a:spAutoFit/>
          </a:bodyPr>
          <a:lstStyle/>
          <a:p>
            <a:r>
              <a:rPr lang="en-US" sz="1100" dirty="0"/>
              <a:t>Heat not yet understood</a:t>
            </a:r>
          </a:p>
        </p:txBody>
      </p:sp>
      <p:sp>
        <p:nvSpPr>
          <p:cNvPr id="44" name="TextBox 43">
            <a:extLst>
              <a:ext uri="{FF2B5EF4-FFF2-40B4-BE49-F238E27FC236}">
                <a16:creationId xmlns:a16="http://schemas.microsoft.com/office/drawing/2014/main" id="{356CB5BD-C9ED-A643-B1AB-A636243769C5}"/>
              </a:ext>
            </a:extLst>
          </p:cNvPr>
          <p:cNvSpPr txBox="1"/>
          <p:nvPr/>
        </p:nvSpPr>
        <p:spPr>
          <a:xfrm>
            <a:off x="-2" y="3718531"/>
            <a:ext cx="8747185" cy="1200329"/>
          </a:xfrm>
          <a:prstGeom prst="rect">
            <a:avLst/>
          </a:prstGeom>
          <a:noFill/>
        </p:spPr>
        <p:txBody>
          <a:bodyPr wrap="square" rtlCol="0">
            <a:spAutoFit/>
          </a:bodyPr>
          <a:lstStyle/>
          <a:p>
            <a:pPr marL="285750" indent="-285750">
              <a:buFont typeface="Wingdings" pitchFamily="2" charset="2"/>
              <a:buChar char="Ø"/>
            </a:pPr>
            <a:r>
              <a:rPr lang="en-US" dirty="0"/>
              <a:t>Ad-hoc heating is ambient heat that maintains the corona’s temperature</a:t>
            </a:r>
          </a:p>
          <a:p>
            <a:pPr marL="742950" lvl="1" indent="-285750">
              <a:buFont typeface="Wingdings" pitchFamily="2" charset="2"/>
              <a:buChar char="Ø"/>
            </a:pPr>
            <a:r>
              <a:rPr lang="en-US" dirty="0"/>
              <a:t>Some models use ad-hoc heating to replace the physics of thermalizing a flare, but not PREFT </a:t>
            </a:r>
          </a:p>
          <a:p>
            <a:pPr marL="285750" indent="-285750">
              <a:buFont typeface="Wingdings" pitchFamily="2" charset="2"/>
              <a:buChar char="Ø"/>
            </a:pPr>
            <a:r>
              <a:rPr lang="en-US" dirty="0"/>
              <a:t>Momentum Equation:</a:t>
            </a:r>
          </a:p>
        </p:txBody>
      </p:sp>
      <p:cxnSp>
        <p:nvCxnSpPr>
          <p:cNvPr id="48" name="Curved Connector 47">
            <a:extLst>
              <a:ext uri="{FF2B5EF4-FFF2-40B4-BE49-F238E27FC236}">
                <a16:creationId xmlns:a16="http://schemas.microsoft.com/office/drawing/2014/main" id="{E6459109-B8F4-A648-ACD9-026CC4B2AE30}"/>
              </a:ext>
            </a:extLst>
          </p:cNvPr>
          <p:cNvCxnSpPr/>
          <p:nvPr/>
        </p:nvCxnSpPr>
        <p:spPr>
          <a:xfrm rot="5400000" flipH="1" flipV="1">
            <a:off x="1233255" y="5670820"/>
            <a:ext cx="285397" cy="130629"/>
          </a:xfrm>
          <a:prstGeom prst="curvedConnector3">
            <a:avLst>
              <a:gd name="adj1" fmla="val 31692"/>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F9F8427-7103-8A46-AE22-6EFC99A25FFB}"/>
              </a:ext>
            </a:extLst>
          </p:cNvPr>
          <p:cNvSpPr txBox="1"/>
          <p:nvPr/>
        </p:nvSpPr>
        <p:spPr>
          <a:xfrm>
            <a:off x="526869" y="5832756"/>
            <a:ext cx="1837508" cy="461665"/>
          </a:xfrm>
          <a:prstGeom prst="rect">
            <a:avLst/>
          </a:prstGeom>
          <a:noFill/>
        </p:spPr>
        <p:txBody>
          <a:bodyPr wrap="square" rtlCol="0">
            <a:spAutoFit/>
          </a:bodyPr>
          <a:lstStyle/>
          <a:p>
            <a:r>
              <a:rPr lang="en-US" sz="1200" dirty="0"/>
              <a:t>Magnetic tension drives retraction!</a:t>
            </a:r>
          </a:p>
        </p:txBody>
      </p:sp>
    </p:spTree>
    <p:extLst>
      <p:ext uri="{BB962C8B-B14F-4D97-AF65-F5344CB8AC3E}">
        <p14:creationId xmlns:p14="http://schemas.microsoft.com/office/powerpoint/2010/main" val="22213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9" grpId="0"/>
      <p:bldP spid="41" grpId="0"/>
      <p:bldP spid="43" grpId="0"/>
      <p:bldP spid="44"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DE66B19-A6B0-0340-A56F-926E3331A46E}"/>
              </a:ext>
            </a:extLst>
          </p:cNvPr>
          <p:cNvPicPr>
            <a:picLocks noChangeAspect="1"/>
          </p:cNvPicPr>
          <p:nvPr/>
        </p:nvPicPr>
        <p:blipFill>
          <a:blip r:embed="rId4"/>
          <a:stretch>
            <a:fillRect/>
          </a:stretch>
        </p:blipFill>
        <p:spPr>
          <a:xfrm>
            <a:off x="0" y="0"/>
            <a:ext cx="9144000" cy="6858000"/>
          </a:xfrm>
          <a:prstGeom prst="rect">
            <a:avLst/>
          </a:prstGeom>
        </p:spPr>
      </p:pic>
      <p:pic>
        <p:nvPicPr>
          <p:cNvPr id="8" name="Picture 7" descr="Chart, line chart&#10;&#10;Description automatically generated">
            <a:extLst>
              <a:ext uri="{FF2B5EF4-FFF2-40B4-BE49-F238E27FC236}">
                <a16:creationId xmlns:a16="http://schemas.microsoft.com/office/drawing/2014/main" id="{80BEC84A-7A06-384B-A367-5A7D37545E33}"/>
              </a:ext>
            </a:extLst>
          </p:cNvPr>
          <p:cNvPicPr>
            <a:picLocks noChangeAspect="1"/>
          </p:cNvPicPr>
          <p:nvPr/>
        </p:nvPicPr>
        <p:blipFill>
          <a:blip r:embed="rId5"/>
          <a:stretch>
            <a:fillRect/>
          </a:stretch>
        </p:blipFill>
        <p:spPr>
          <a:xfrm>
            <a:off x="3463636" y="1090085"/>
            <a:ext cx="3605868" cy="2704401"/>
          </a:xfrm>
          <a:prstGeom prst="rect">
            <a:avLst/>
          </a:prstGeom>
        </p:spPr>
      </p:pic>
      <p:sp>
        <p:nvSpPr>
          <p:cNvPr id="6" name="TextBox 5">
            <a:extLst>
              <a:ext uri="{FF2B5EF4-FFF2-40B4-BE49-F238E27FC236}">
                <a16:creationId xmlns:a16="http://schemas.microsoft.com/office/drawing/2014/main" id="{C978E3D8-4DEC-7B44-8173-C6D4815EC96F}"/>
              </a:ext>
            </a:extLst>
          </p:cNvPr>
          <p:cNvSpPr txBox="1"/>
          <p:nvPr/>
        </p:nvSpPr>
        <p:spPr>
          <a:xfrm>
            <a:off x="0" y="386562"/>
            <a:ext cx="4511615"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Project Overview (Objective)</a:t>
            </a:r>
          </a:p>
        </p:txBody>
      </p:sp>
      <p:sp>
        <p:nvSpPr>
          <p:cNvPr id="5" name="TextBox 4">
            <a:extLst>
              <a:ext uri="{FF2B5EF4-FFF2-40B4-BE49-F238E27FC236}">
                <a16:creationId xmlns:a16="http://schemas.microsoft.com/office/drawing/2014/main" id="{A1B2095A-F52E-E942-9B54-F5BEA7E58C3D}"/>
              </a:ext>
            </a:extLst>
          </p:cNvPr>
          <p:cNvSpPr txBox="1"/>
          <p:nvPr/>
        </p:nvSpPr>
        <p:spPr>
          <a:xfrm>
            <a:off x="0" y="1147163"/>
            <a:ext cx="3463636" cy="6601807"/>
          </a:xfrm>
          <a:prstGeom prst="rect">
            <a:avLst/>
          </a:prstGeom>
          <a:noFill/>
        </p:spPr>
        <p:txBody>
          <a:bodyPr wrap="square" rtlCol="0">
            <a:spAutoFit/>
          </a:bodyPr>
          <a:lstStyle/>
          <a:p>
            <a:pPr marL="285750" indent="-285750">
              <a:lnSpc>
                <a:spcPct val="150000"/>
              </a:lnSpc>
              <a:buFont typeface="Wingdings" pitchFamily="2" charset="2"/>
              <a:buChar char="Ø"/>
            </a:pPr>
            <a:r>
              <a:rPr lang="en-US" sz="1400" dirty="0"/>
              <a:t>Understand basic properties of an observed solar flare</a:t>
            </a:r>
          </a:p>
          <a:p>
            <a:pPr marL="742950" lvl="1" indent="-285750">
              <a:lnSpc>
                <a:spcPct val="150000"/>
              </a:lnSpc>
              <a:buFont typeface="Wingdings" pitchFamily="2" charset="2"/>
              <a:buChar char="Ø"/>
            </a:pPr>
            <a:r>
              <a:rPr lang="en-US" sz="1400" dirty="0"/>
              <a:t>Magnetic field strength, initial flux tube length, final temperature in the tube</a:t>
            </a:r>
          </a:p>
          <a:p>
            <a:pPr marL="285750" indent="-285750">
              <a:lnSpc>
                <a:spcPct val="150000"/>
              </a:lnSpc>
              <a:buFont typeface="Wingdings" pitchFamily="2" charset="2"/>
              <a:buChar char="Ø"/>
            </a:pPr>
            <a:r>
              <a:rPr lang="en-US" sz="1400" dirty="0"/>
              <a:t>Run simulations to try to understand other initial conditions</a:t>
            </a:r>
          </a:p>
          <a:p>
            <a:pPr marL="742950" lvl="1" indent="-285750">
              <a:lnSpc>
                <a:spcPct val="150000"/>
              </a:lnSpc>
              <a:buFont typeface="Wingdings" pitchFamily="2" charset="2"/>
              <a:buChar char="Ø"/>
            </a:pPr>
            <a:r>
              <a:rPr lang="en-US" sz="1400" dirty="0"/>
              <a:t>Initial tube temperature, bend angle, (drag coefficient)</a:t>
            </a:r>
          </a:p>
          <a:p>
            <a:pPr marL="285750" indent="-285750">
              <a:lnSpc>
                <a:spcPct val="150000"/>
              </a:lnSpc>
              <a:buFont typeface="Wingdings" pitchFamily="2" charset="2"/>
              <a:buChar char="Ø"/>
            </a:pPr>
            <a:r>
              <a:rPr lang="en-US" sz="1400" dirty="0"/>
              <a:t>Approximate number density also understood (~7x10^10 – 10^11 cm^-3)</a:t>
            </a:r>
          </a:p>
          <a:p>
            <a:pPr marL="742950" lvl="1" indent="-285750">
              <a:lnSpc>
                <a:spcPct val="150000"/>
              </a:lnSpc>
              <a:buFont typeface="Wingdings" pitchFamily="2" charset="2"/>
              <a:buChar char="Ø"/>
            </a:pPr>
            <a:r>
              <a:rPr lang="en-US" sz="1400" dirty="0"/>
              <a:t>A way to look at which conditions that provide 20 MK final temperatures are physically possible</a:t>
            </a:r>
          </a:p>
          <a:p>
            <a:endParaRPr lang="en-US" dirty="0"/>
          </a:p>
          <a:p>
            <a:pPr marL="742950" lvl="1" indent="-285750">
              <a:buFont typeface="Wingdings" pitchFamily="2" charset="2"/>
              <a:buChar char="Ø"/>
            </a:pPr>
            <a:endParaRPr lang="en-US" dirty="0"/>
          </a:p>
          <a:p>
            <a:pPr marL="742950" lvl="1" indent="-285750">
              <a:buFont typeface="Wingdings" pitchFamily="2" charset="2"/>
              <a:buChar char="Ø"/>
            </a:pPr>
            <a:endParaRPr lang="en-US" dirty="0"/>
          </a:p>
          <a:p>
            <a:pPr marL="742950" lvl="1" indent="-285750">
              <a:buFont typeface="Wingdings" pitchFamily="2" charset="2"/>
              <a:buChar char="Ø"/>
            </a:pPr>
            <a:endParaRPr lang="en-US" dirty="0"/>
          </a:p>
          <a:p>
            <a:pPr marL="742950" lvl="1" indent="-285750">
              <a:buFont typeface="Wingdings" pitchFamily="2" charset="2"/>
              <a:buChar char="Ø"/>
            </a:pPr>
            <a:endParaRPr lang="en-US" dirty="0"/>
          </a:p>
          <a:p>
            <a:pPr marL="742950" lvl="1" indent="-285750">
              <a:buFont typeface="Wingdings" pitchFamily="2" charset="2"/>
              <a:buChar char="Ø"/>
            </a:pPr>
            <a:endParaRPr lang="en-US" dirty="0"/>
          </a:p>
        </p:txBody>
      </p:sp>
      <p:pic>
        <p:nvPicPr>
          <p:cNvPr id="4" name="Picture 3" descr="Diagram&#10;&#10;Description automatically generated">
            <a:extLst>
              <a:ext uri="{FF2B5EF4-FFF2-40B4-BE49-F238E27FC236}">
                <a16:creationId xmlns:a16="http://schemas.microsoft.com/office/drawing/2014/main" id="{A0F2E92E-B585-0146-9A2B-F36B7E8F29C0}"/>
              </a:ext>
            </a:extLst>
          </p:cNvPr>
          <p:cNvPicPr>
            <a:picLocks noChangeAspect="1"/>
          </p:cNvPicPr>
          <p:nvPr/>
        </p:nvPicPr>
        <p:blipFill>
          <a:blip r:embed="rId6"/>
          <a:stretch>
            <a:fillRect/>
          </a:stretch>
        </p:blipFill>
        <p:spPr>
          <a:xfrm>
            <a:off x="5403274" y="3794486"/>
            <a:ext cx="3463636" cy="2432363"/>
          </a:xfrm>
          <a:prstGeom prst="rect">
            <a:avLst/>
          </a:prstGeom>
        </p:spPr>
      </p:pic>
      <p:cxnSp>
        <p:nvCxnSpPr>
          <p:cNvPr id="10" name="Curved Connector 9">
            <a:extLst>
              <a:ext uri="{FF2B5EF4-FFF2-40B4-BE49-F238E27FC236}">
                <a16:creationId xmlns:a16="http://schemas.microsoft.com/office/drawing/2014/main" id="{B3A42417-634B-3541-9BDF-666C75D93D3F}"/>
              </a:ext>
            </a:extLst>
          </p:cNvPr>
          <p:cNvCxnSpPr>
            <a:cxnSpLocks/>
          </p:cNvCxnSpPr>
          <p:nvPr/>
        </p:nvCxnSpPr>
        <p:spPr>
          <a:xfrm rot="16200000" flipH="1">
            <a:off x="4069924" y="4236176"/>
            <a:ext cx="1497950" cy="614569"/>
          </a:xfrm>
          <a:prstGeom prst="curvedConnector3">
            <a:avLst>
              <a:gd name="adj1" fmla="val 98711"/>
            </a:avLst>
          </a:prstGeom>
          <a:ln>
            <a:solidFill>
              <a:srgbClr val="0C2C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7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C9A75936-330C-8842-B94B-0151DA03C96E}"/>
              </a:ext>
            </a:extLst>
          </p:cNvPr>
          <p:cNvPicPr>
            <a:picLocks noChangeAspect="1"/>
          </p:cNvPicPr>
          <p:nvPr/>
        </p:nvPicPr>
        <p:blipFill>
          <a:blip r:embed="rId3"/>
          <a:stretch>
            <a:fillRect/>
          </a:stretch>
        </p:blipFill>
        <p:spPr>
          <a:xfrm>
            <a:off x="0" y="0"/>
            <a:ext cx="9144000" cy="6858000"/>
          </a:xfrm>
          <a:prstGeom prst="rect">
            <a:avLst/>
          </a:prstGeom>
        </p:spPr>
      </p:pic>
      <p:pic>
        <p:nvPicPr>
          <p:cNvPr id="4" name="Picture 3" descr="Chart, scatter chart&#10;&#10;Description automatically generated">
            <a:extLst>
              <a:ext uri="{FF2B5EF4-FFF2-40B4-BE49-F238E27FC236}">
                <a16:creationId xmlns:a16="http://schemas.microsoft.com/office/drawing/2014/main" id="{117D3FF7-2ACF-B54E-A261-1DBE8A49BCFE}"/>
              </a:ext>
            </a:extLst>
          </p:cNvPr>
          <p:cNvPicPr>
            <a:picLocks noChangeAspect="1"/>
          </p:cNvPicPr>
          <p:nvPr/>
        </p:nvPicPr>
        <p:blipFill>
          <a:blip r:embed="rId4"/>
          <a:stretch>
            <a:fillRect/>
          </a:stretch>
        </p:blipFill>
        <p:spPr>
          <a:xfrm>
            <a:off x="957458" y="1890228"/>
            <a:ext cx="7621276" cy="3981170"/>
          </a:xfrm>
          <a:prstGeom prst="rect">
            <a:avLst/>
          </a:prstGeom>
        </p:spPr>
      </p:pic>
      <p:sp>
        <p:nvSpPr>
          <p:cNvPr id="7" name="TextBox 6">
            <a:extLst>
              <a:ext uri="{FF2B5EF4-FFF2-40B4-BE49-F238E27FC236}">
                <a16:creationId xmlns:a16="http://schemas.microsoft.com/office/drawing/2014/main" id="{11A5C0A5-8FE3-8740-9DBF-21639B44CFE2}"/>
              </a:ext>
            </a:extLst>
          </p:cNvPr>
          <p:cNvSpPr txBox="1"/>
          <p:nvPr/>
        </p:nvSpPr>
        <p:spPr>
          <a:xfrm>
            <a:off x="3941938" y="5781522"/>
            <a:ext cx="1932651" cy="646331"/>
          </a:xfrm>
          <a:prstGeom prst="rect">
            <a:avLst/>
          </a:prstGeom>
          <a:noFill/>
        </p:spPr>
        <p:txBody>
          <a:bodyPr wrap="square" rtlCol="0">
            <a:spAutoFit/>
          </a:bodyPr>
          <a:lstStyle/>
          <a:p>
            <a:r>
              <a:rPr lang="en-US" dirty="0"/>
              <a:t>Theta (degrees)</a:t>
            </a:r>
          </a:p>
          <a:p>
            <a:endParaRPr lang="en-US" dirty="0"/>
          </a:p>
        </p:txBody>
      </p:sp>
      <p:sp>
        <p:nvSpPr>
          <p:cNvPr id="8" name="TextBox 7">
            <a:extLst>
              <a:ext uri="{FF2B5EF4-FFF2-40B4-BE49-F238E27FC236}">
                <a16:creationId xmlns:a16="http://schemas.microsoft.com/office/drawing/2014/main" id="{4D2FCF36-73E2-D54B-9707-A5E2821336A9}"/>
              </a:ext>
            </a:extLst>
          </p:cNvPr>
          <p:cNvSpPr txBox="1"/>
          <p:nvPr/>
        </p:nvSpPr>
        <p:spPr>
          <a:xfrm rot="16200000">
            <a:off x="-624461" y="3414089"/>
            <a:ext cx="3167150" cy="646331"/>
          </a:xfrm>
          <a:prstGeom prst="rect">
            <a:avLst/>
          </a:prstGeom>
          <a:noFill/>
        </p:spPr>
        <p:txBody>
          <a:bodyPr wrap="square" rtlCol="0">
            <a:spAutoFit/>
          </a:bodyPr>
          <a:lstStyle/>
          <a:p>
            <a:r>
              <a:rPr lang="en-US" dirty="0"/>
              <a:t>Initial Max Temperature (MK)</a:t>
            </a:r>
          </a:p>
          <a:p>
            <a:endParaRPr lang="en-US" dirty="0"/>
          </a:p>
        </p:txBody>
      </p:sp>
      <p:sp>
        <p:nvSpPr>
          <p:cNvPr id="11" name="TextBox 10">
            <a:extLst>
              <a:ext uri="{FF2B5EF4-FFF2-40B4-BE49-F238E27FC236}">
                <a16:creationId xmlns:a16="http://schemas.microsoft.com/office/drawing/2014/main" id="{099EB381-FBD9-9548-AF7A-5E0CC55290CC}"/>
              </a:ext>
            </a:extLst>
          </p:cNvPr>
          <p:cNvSpPr txBox="1"/>
          <p:nvPr/>
        </p:nvSpPr>
        <p:spPr>
          <a:xfrm>
            <a:off x="0" y="386562"/>
            <a:ext cx="3800213"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Using PREFT</a:t>
            </a:r>
          </a:p>
        </p:txBody>
      </p:sp>
      <p:sp>
        <p:nvSpPr>
          <p:cNvPr id="2" name="TextBox 1">
            <a:extLst>
              <a:ext uri="{FF2B5EF4-FFF2-40B4-BE49-F238E27FC236}">
                <a16:creationId xmlns:a16="http://schemas.microsoft.com/office/drawing/2014/main" id="{67C4028F-8077-9D46-9A5C-FA084582B65D}"/>
              </a:ext>
            </a:extLst>
          </p:cNvPr>
          <p:cNvSpPr txBox="1"/>
          <p:nvPr/>
        </p:nvSpPr>
        <p:spPr>
          <a:xfrm>
            <a:off x="120770" y="1243897"/>
            <a:ext cx="8065772" cy="646331"/>
          </a:xfrm>
          <a:prstGeom prst="rect">
            <a:avLst/>
          </a:prstGeom>
          <a:noFill/>
        </p:spPr>
        <p:txBody>
          <a:bodyPr wrap="square" rtlCol="0">
            <a:spAutoFit/>
          </a:bodyPr>
          <a:lstStyle/>
          <a:p>
            <a:pPr marL="285750" indent="-285750">
              <a:buFont typeface="Wingdings" pitchFamily="2" charset="2"/>
              <a:buChar char="Ø"/>
            </a:pPr>
            <a:r>
              <a:rPr lang="en-US" dirty="0"/>
              <a:t>We want initial conditions that result in ~20 MK final temps</a:t>
            </a:r>
          </a:p>
          <a:p>
            <a:pPr marL="285750" indent="-285750">
              <a:buFont typeface="Wingdings" pitchFamily="2" charset="2"/>
              <a:buChar char="Ø"/>
            </a:pPr>
            <a:r>
              <a:rPr lang="en-US" dirty="0"/>
              <a:t>After searching for parameters:</a:t>
            </a:r>
          </a:p>
        </p:txBody>
      </p:sp>
    </p:spTree>
    <p:extLst>
      <p:ext uri="{BB962C8B-B14F-4D97-AF65-F5344CB8AC3E}">
        <p14:creationId xmlns:p14="http://schemas.microsoft.com/office/powerpoint/2010/main" val="86610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5A0E-7547-F542-A5E4-1D1A7ACDFA38}"/>
              </a:ext>
            </a:extLst>
          </p:cNvPr>
          <p:cNvSpPr>
            <a:spLocks noGrp="1"/>
          </p:cNvSpPr>
          <p:nvPr>
            <p:ph type="title"/>
          </p:nvPr>
        </p:nvSpPr>
        <p:spPr/>
        <p:txBody>
          <a:bodyPr/>
          <a:lstStyle/>
          <a:p>
            <a:endParaRPr lang="en-US"/>
          </a:p>
        </p:txBody>
      </p:sp>
      <p:pic>
        <p:nvPicPr>
          <p:cNvPr id="5" name="Content Placeholder 4" descr="Chart, line chart&#10;&#10;Description automatically generated">
            <a:extLst>
              <a:ext uri="{FF2B5EF4-FFF2-40B4-BE49-F238E27FC236}">
                <a16:creationId xmlns:a16="http://schemas.microsoft.com/office/drawing/2014/main" id="{D9256463-FF1F-E84A-A1C1-7FDF0651F8A2}"/>
              </a:ext>
            </a:extLst>
          </p:cNvPr>
          <p:cNvPicPr>
            <a:picLocks noGrp="1" noChangeAspect="1"/>
          </p:cNvPicPr>
          <p:nvPr>
            <p:ph idx="1"/>
          </p:nvPr>
        </p:nvPicPr>
        <p:blipFill>
          <a:blip r:embed="rId3"/>
          <a:stretch>
            <a:fillRect/>
          </a:stretch>
        </p:blipFill>
        <p:spPr>
          <a:xfrm>
            <a:off x="-212748" y="239168"/>
            <a:ext cx="9569495" cy="6379663"/>
          </a:xfrm>
        </p:spPr>
      </p:pic>
      <p:sp>
        <p:nvSpPr>
          <p:cNvPr id="6" name="TextBox 5">
            <a:extLst>
              <a:ext uri="{FF2B5EF4-FFF2-40B4-BE49-F238E27FC236}">
                <a16:creationId xmlns:a16="http://schemas.microsoft.com/office/drawing/2014/main" id="{97AA9181-87C4-0E4D-831A-62BE696CD3D1}"/>
              </a:ext>
            </a:extLst>
          </p:cNvPr>
          <p:cNvSpPr txBox="1"/>
          <p:nvPr/>
        </p:nvSpPr>
        <p:spPr>
          <a:xfrm>
            <a:off x="3309257" y="103516"/>
            <a:ext cx="4511615"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Impact of Drag</a:t>
            </a:r>
          </a:p>
        </p:txBody>
      </p:sp>
    </p:spTree>
    <p:extLst>
      <p:ext uri="{BB962C8B-B14F-4D97-AF65-F5344CB8AC3E}">
        <p14:creationId xmlns:p14="http://schemas.microsoft.com/office/powerpoint/2010/main" val="410678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7008-3CE5-6841-8622-4447E0F3388C}"/>
              </a:ext>
            </a:extLst>
          </p:cNvPr>
          <p:cNvSpPr>
            <a:spLocks noGrp="1"/>
          </p:cNvSpPr>
          <p:nvPr>
            <p:ph type="title"/>
          </p:nvPr>
        </p:nvSpPr>
        <p:spPr/>
        <p:txBody>
          <a:bodyPr/>
          <a:lstStyle/>
          <a:p>
            <a:endParaRPr lang="en-US"/>
          </a:p>
        </p:txBody>
      </p:sp>
      <p:pic>
        <p:nvPicPr>
          <p:cNvPr id="8" name="TestMovie" descr="TestMovie">
            <a:hlinkClick r:id="" action="ppaction://media"/>
            <a:extLst>
              <a:ext uri="{FF2B5EF4-FFF2-40B4-BE49-F238E27FC236}">
                <a16:creationId xmlns:a16="http://schemas.microsoft.com/office/drawing/2014/main" id="{4611B897-6391-844C-8E5B-5A6E5854DCE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98247" y="182563"/>
            <a:ext cx="9740494" cy="6492874"/>
          </a:xfrm>
        </p:spPr>
      </p:pic>
    </p:spTree>
    <p:extLst>
      <p:ext uri="{BB962C8B-B14F-4D97-AF65-F5344CB8AC3E}">
        <p14:creationId xmlns:p14="http://schemas.microsoft.com/office/powerpoint/2010/main" val="9201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C7E0027-4F45-3D45-B1C3-2BCB82C75B54}"/>
              </a:ext>
            </a:extLst>
          </p:cNvPr>
          <p:cNvPicPr>
            <a:picLocks noChangeAspect="1"/>
          </p:cNvPicPr>
          <p:nvPr/>
        </p:nvPicPr>
        <p:blipFill>
          <a:blip r:embed="rId3"/>
          <a:stretch>
            <a:fillRect/>
          </a:stretch>
        </p:blipFill>
        <p:spPr>
          <a:xfrm>
            <a:off x="0" y="0"/>
            <a:ext cx="9144000" cy="6858000"/>
          </a:xfrm>
          <a:prstGeom prst="rect">
            <a:avLst/>
          </a:prstGeom>
        </p:spPr>
      </p:pic>
      <p:sp>
        <p:nvSpPr>
          <p:cNvPr id="11" name="TextBox 10">
            <a:extLst>
              <a:ext uri="{FF2B5EF4-FFF2-40B4-BE49-F238E27FC236}">
                <a16:creationId xmlns:a16="http://schemas.microsoft.com/office/drawing/2014/main" id="{6351D29B-D8F6-8E4F-8451-7D3867579EEC}"/>
              </a:ext>
            </a:extLst>
          </p:cNvPr>
          <p:cNvSpPr txBox="1"/>
          <p:nvPr/>
        </p:nvSpPr>
        <p:spPr>
          <a:xfrm>
            <a:off x="0" y="386562"/>
            <a:ext cx="6291743"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Using PREFT (now w/ drag!)</a:t>
            </a:r>
          </a:p>
        </p:txBody>
      </p:sp>
      <p:pic>
        <p:nvPicPr>
          <p:cNvPr id="3" name="Picture 2" descr="A picture containing text&#10;&#10;Description automatically generated">
            <a:extLst>
              <a:ext uri="{FF2B5EF4-FFF2-40B4-BE49-F238E27FC236}">
                <a16:creationId xmlns:a16="http://schemas.microsoft.com/office/drawing/2014/main" id="{9C226CD4-6BAE-B341-BC4B-B30B42E73278}"/>
              </a:ext>
            </a:extLst>
          </p:cNvPr>
          <p:cNvPicPr>
            <a:picLocks noChangeAspect="1"/>
          </p:cNvPicPr>
          <p:nvPr/>
        </p:nvPicPr>
        <p:blipFill>
          <a:blip r:embed="rId4"/>
          <a:stretch>
            <a:fillRect/>
          </a:stretch>
        </p:blipFill>
        <p:spPr>
          <a:xfrm>
            <a:off x="4934835" y="354700"/>
            <a:ext cx="2713815" cy="621192"/>
          </a:xfrm>
          <a:prstGeom prst="rect">
            <a:avLst/>
          </a:prstGeom>
        </p:spPr>
      </p:pic>
      <p:pic>
        <p:nvPicPr>
          <p:cNvPr id="6" name="Picture 5" descr="Chart, scatter chart&#10;&#10;Description automatically generated">
            <a:extLst>
              <a:ext uri="{FF2B5EF4-FFF2-40B4-BE49-F238E27FC236}">
                <a16:creationId xmlns:a16="http://schemas.microsoft.com/office/drawing/2014/main" id="{2DEA1E3A-89C2-D74E-8E71-F28BA76402C7}"/>
              </a:ext>
            </a:extLst>
          </p:cNvPr>
          <p:cNvPicPr>
            <a:picLocks noChangeAspect="1"/>
          </p:cNvPicPr>
          <p:nvPr/>
        </p:nvPicPr>
        <p:blipFill>
          <a:blip r:embed="rId5"/>
          <a:stretch>
            <a:fillRect/>
          </a:stretch>
        </p:blipFill>
        <p:spPr>
          <a:xfrm>
            <a:off x="538356" y="1970225"/>
            <a:ext cx="6435006" cy="3885959"/>
          </a:xfrm>
          <a:prstGeom prst="rect">
            <a:avLst/>
          </a:prstGeom>
        </p:spPr>
      </p:pic>
      <p:sp>
        <p:nvSpPr>
          <p:cNvPr id="9" name="TextBox 8">
            <a:extLst>
              <a:ext uri="{FF2B5EF4-FFF2-40B4-BE49-F238E27FC236}">
                <a16:creationId xmlns:a16="http://schemas.microsoft.com/office/drawing/2014/main" id="{9A44B46F-6AC0-8241-8AEB-0EB67CE6EA97}"/>
              </a:ext>
            </a:extLst>
          </p:cNvPr>
          <p:cNvSpPr txBox="1"/>
          <p:nvPr/>
        </p:nvSpPr>
        <p:spPr>
          <a:xfrm rot="16200000">
            <a:off x="-1134922" y="3525453"/>
            <a:ext cx="3167150" cy="646331"/>
          </a:xfrm>
          <a:prstGeom prst="rect">
            <a:avLst/>
          </a:prstGeom>
          <a:noFill/>
        </p:spPr>
        <p:txBody>
          <a:bodyPr wrap="square" rtlCol="0">
            <a:spAutoFit/>
          </a:bodyPr>
          <a:lstStyle/>
          <a:p>
            <a:r>
              <a:rPr lang="en-US" dirty="0"/>
              <a:t>Initial Max Temperature (MK)</a:t>
            </a:r>
          </a:p>
          <a:p>
            <a:endParaRPr lang="en-US" dirty="0"/>
          </a:p>
        </p:txBody>
      </p:sp>
      <p:sp>
        <p:nvSpPr>
          <p:cNvPr id="12" name="TextBox 11">
            <a:extLst>
              <a:ext uri="{FF2B5EF4-FFF2-40B4-BE49-F238E27FC236}">
                <a16:creationId xmlns:a16="http://schemas.microsoft.com/office/drawing/2014/main" id="{239828BB-9491-6243-9038-624DB63ACBD0}"/>
              </a:ext>
            </a:extLst>
          </p:cNvPr>
          <p:cNvSpPr txBox="1"/>
          <p:nvPr/>
        </p:nvSpPr>
        <p:spPr>
          <a:xfrm>
            <a:off x="2789533" y="5825107"/>
            <a:ext cx="1932651" cy="646331"/>
          </a:xfrm>
          <a:prstGeom prst="rect">
            <a:avLst/>
          </a:prstGeom>
          <a:noFill/>
        </p:spPr>
        <p:txBody>
          <a:bodyPr wrap="square" rtlCol="0">
            <a:spAutoFit/>
          </a:bodyPr>
          <a:lstStyle/>
          <a:p>
            <a:r>
              <a:rPr lang="en-US" dirty="0"/>
              <a:t>Theta (degrees)</a:t>
            </a:r>
          </a:p>
          <a:p>
            <a:endParaRPr lang="en-US" dirty="0"/>
          </a:p>
        </p:txBody>
      </p:sp>
      <p:sp>
        <p:nvSpPr>
          <p:cNvPr id="7" name="Rectangle 6">
            <a:extLst>
              <a:ext uri="{FF2B5EF4-FFF2-40B4-BE49-F238E27FC236}">
                <a16:creationId xmlns:a16="http://schemas.microsoft.com/office/drawing/2014/main" id="{F237F6D0-7EAF-DB44-B9C0-89001B0A6AD4}"/>
              </a:ext>
            </a:extLst>
          </p:cNvPr>
          <p:cNvSpPr/>
          <p:nvPr/>
        </p:nvSpPr>
        <p:spPr>
          <a:xfrm>
            <a:off x="-2" y="1060443"/>
            <a:ext cx="8081555" cy="646331"/>
          </a:xfrm>
          <a:prstGeom prst="rect">
            <a:avLst/>
          </a:prstGeom>
        </p:spPr>
        <p:txBody>
          <a:bodyPr wrap="square">
            <a:spAutoFit/>
          </a:bodyPr>
          <a:lstStyle/>
          <a:p>
            <a:pPr marL="285750" indent="-285750">
              <a:buFont typeface="Wingdings" pitchFamily="2" charset="2"/>
              <a:buChar char="Ø"/>
            </a:pPr>
            <a:r>
              <a:rPr lang="en-US" dirty="0"/>
              <a:t>We want initial conditions that result in ~20 MK final temps</a:t>
            </a:r>
          </a:p>
          <a:p>
            <a:pPr marL="285750" indent="-285750">
              <a:buFont typeface="Wingdings" pitchFamily="2" charset="2"/>
              <a:buChar char="Ø"/>
            </a:pPr>
            <a:r>
              <a:rPr lang="en-US" dirty="0"/>
              <a:t>Drag coefficient lumps together some terms in F_D</a:t>
            </a:r>
          </a:p>
        </p:txBody>
      </p:sp>
      <p:sp>
        <p:nvSpPr>
          <p:cNvPr id="14" name="TextBox 13">
            <a:extLst>
              <a:ext uri="{FF2B5EF4-FFF2-40B4-BE49-F238E27FC236}">
                <a16:creationId xmlns:a16="http://schemas.microsoft.com/office/drawing/2014/main" id="{80924548-7643-2841-86D5-5923D4B126C4}"/>
              </a:ext>
            </a:extLst>
          </p:cNvPr>
          <p:cNvSpPr txBox="1"/>
          <p:nvPr/>
        </p:nvSpPr>
        <p:spPr>
          <a:xfrm>
            <a:off x="2457200" y="1618712"/>
            <a:ext cx="3167150" cy="646331"/>
          </a:xfrm>
          <a:prstGeom prst="rect">
            <a:avLst/>
          </a:prstGeom>
          <a:noFill/>
        </p:spPr>
        <p:txBody>
          <a:bodyPr wrap="square" rtlCol="0">
            <a:spAutoFit/>
          </a:bodyPr>
          <a:lstStyle/>
          <a:p>
            <a:r>
              <a:rPr lang="en-US" dirty="0"/>
              <a:t>20 MK Contour with Drag</a:t>
            </a:r>
          </a:p>
          <a:p>
            <a:endParaRPr lang="en-US" dirty="0"/>
          </a:p>
        </p:txBody>
      </p:sp>
      <p:sp>
        <p:nvSpPr>
          <p:cNvPr id="8" name="TextBox 7">
            <a:extLst>
              <a:ext uri="{FF2B5EF4-FFF2-40B4-BE49-F238E27FC236}">
                <a16:creationId xmlns:a16="http://schemas.microsoft.com/office/drawing/2014/main" id="{BBC91EB9-20D6-9448-A01E-D988916A32DA}"/>
              </a:ext>
            </a:extLst>
          </p:cNvPr>
          <p:cNvSpPr txBox="1"/>
          <p:nvPr/>
        </p:nvSpPr>
        <p:spPr>
          <a:xfrm rot="18225600">
            <a:off x="6346193" y="2924966"/>
            <a:ext cx="3886948" cy="923330"/>
          </a:xfrm>
          <a:prstGeom prst="rect">
            <a:avLst/>
          </a:prstGeom>
          <a:noFill/>
        </p:spPr>
        <p:txBody>
          <a:bodyPr wrap="square" rtlCol="0">
            <a:spAutoFit/>
          </a:bodyPr>
          <a:lstStyle/>
          <a:p>
            <a:r>
              <a:rPr lang="en-US" b="1" dirty="0">
                <a:solidFill>
                  <a:srgbClr val="FF0000"/>
                </a:solidFill>
              </a:rPr>
              <a:t>In Progress! </a:t>
            </a:r>
          </a:p>
          <a:p>
            <a:r>
              <a:rPr lang="en-US" b="1" dirty="0">
                <a:solidFill>
                  <a:srgbClr val="FF0000"/>
                </a:solidFill>
              </a:rPr>
              <a:t>Low temperatures very difficult to work with </a:t>
            </a:r>
          </a:p>
        </p:txBody>
      </p:sp>
    </p:spTree>
    <p:extLst>
      <p:ext uri="{BB962C8B-B14F-4D97-AF65-F5344CB8AC3E}">
        <p14:creationId xmlns:p14="http://schemas.microsoft.com/office/powerpoint/2010/main" val="7527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CB83-7F32-1941-A6AA-73C66688FF8D}"/>
              </a:ext>
            </a:extLst>
          </p:cNvPr>
          <p:cNvSpPr>
            <a:spLocks noGrp="1"/>
          </p:cNvSpPr>
          <p:nvPr>
            <p:ph type="title"/>
          </p:nvPr>
        </p:nvSpPr>
        <p:spPr/>
        <p:txBody>
          <a:bodyPr/>
          <a:lstStyle/>
          <a:p>
            <a:endParaRPr lang="en-US"/>
          </a:p>
        </p:txBody>
      </p:sp>
      <p:pic>
        <p:nvPicPr>
          <p:cNvPr id="4" name="Content Placeholder 3" descr="Graphical user interface, text, application&#10;&#10;Description automatically generated">
            <a:extLst>
              <a:ext uri="{FF2B5EF4-FFF2-40B4-BE49-F238E27FC236}">
                <a16:creationId xmlns:a16="http://schemas.microsoft.com/office/drawing/2014/main" id="{6E7DD0A5-8798-CB4A-BB8F-4F316D2739BA}"/>
              </a:ext>
            </a:extLst>
          </p:cNvPr>
          <p:cNvPicPr>
            <a:picLocks noGrp="1" noChangeAspect="1"/>
          </p:cNvPicPr>
          <p:nvPr>
            <p:ph idx="1"/>
          </p:nvPr>
        </p:nvPicPr>
        <p:blipFill>
          <a:blip r:embed="rId2"/>
          <a:stretch>
            <a:fillRect/>
          </a:stretch>
        </p:blipFill>
        <p:spPr>
          <a:xfrm>
            <a:off x="-1" y="0"/>
            <a:ext cx="9144000" cy="6858000"/>
          </a:xfrm>
          <a:prstGeom prst="rect">
            <a:avLst/>
          </a:prstGeom>
        </p:spPr>
      </p:pic>
      <p:sp>
        <p:nvSpPr>
          <p:cNvPr id="5" name="TextBox 4">
            <a:extLst>
              <a:ext uri="{FF2B5EF4-FFF2-40B4-BE49-F238E27FC236}">
                <a16:creationId xmlns:a16="http://schemas.microsoft.com/office/drawing/2014/main" id="{188FCEB9-3F0D-2F4B-85D1-410C4601EEC8}"/>
              </a:ext>
            </a:extLst>
          </p:cNvPr>
          <p:cNvSpPr txBox="1"/>
          <p:nvPr/>
        </p:nvSpPr>
        <p:spPr>
          <a:xfrm>
            <a:off x="0" y="386562"/>
            <a:ext cx="6291743" cy="523220"/>
          </a:xfrm>
          <a:prstGeom prst="rect">
            <a:avLst/>
          </a:prstGeom>
          <a:noFill/>
        </p:spPr>
        <p:txBody>
          <a:bodyPr wrap="square" rtlCol="0">
            <a:spAutoFit/>
          </a:bodyPr>
          <a:lstStyle/>
          <a:p>
            <a:r>
              <a:rPr lang="en-US"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Seeing into the Future</a:t>
            </a:r>
          </a:p>
        </p:txBody>
      </p:sp>
      <p:sp>
        <p:nvSpPr>
          <p:cNvPr id="6" name="Rectangle 5">
            <a:extLst>
              <a:ext uri="{FF2B5EF4-FFF2-40B4-BE49-F238E27FC236}">
                <a16:creationId xmlns:a16="http://schemas.microsoft.com/office/drawing/2014/main" id="{262AB272-79C4-B644-A852-605E60E91184}"/>
              </a:ext>
            </a:extLst>
          </p:cNvPr>
          <p:cNvSpPr/>
          <p:nvPr/>
        </p:nvSpPr>
        <p:spPr>
          <a:xfrm>
            <a:off x="9811" y="1027907"/>
            <a:ext cx="4073238" cy="4619854"/>
          </a:xfrm>
          <a:prstGeom prst="rect">
            <a:avLst/>
          </a:prstGeom>
        </p:spPr>
        <p:txBody>
          <a:bodyPr wrap="square">
            <a:spAutoFit/>
          </a:bodyPr>
          <a:lstStyle/>
          <a:p>
            <a:pPr marL="285750" indent="-285750">
              <a:lnSpc>
                <a:spcPct val="150000"/>
              </a:lnSpc>
              <a:buFont typeface="Wingdings" pitchFamily="2" charset="2"/>
              <a:buChar char="Ø"/>
            </a:pPr>
            <a:r>
              <a:rPr lang="en-US" dirty="0"/>
              <a:t>Finish 20MK drag contours</a:t>
            </a:r>
          </a:p>
          <a:p>
            <a:pPr marL="285750" indent="-285750">
              <a:lnSpc>
                <a:spcPct val="150000"/>
              </a:lnSpc>
              <a:buFont typeface="Wingdings" pitchFamily="2" charset="2"/>
              <a:buChar char="Ø"/>
            </a:pPr>
            <a:r>
              <a:rPr lang="en-US" dirty="0"/>
              <a:t>Find ways to consider if results are physical</a:t>
            </a:r>
          </a:p>
          <a:p>
            <a:pPr marL="742950" lvl="1" indent="-285750">
              <a:lnSpc>
                <a:spcPct val="150000"/>
              </a:lnSpc>
              <a:buFont typeface="Wingdings" pitchFamily="2" charset="2"/>
              <a:buChar char="Ø"/>
            </a:pPr>
            <a:r>
              <a:rPr lang="en-US" dirty="0"/>
              <a:t>Need to calculate number densities after contour is made</a:t>
            </a:r>
          </a:p>
          <a:p>
            <a:pPr marL="285750" indent="-285750">
              <a:lnSpc>
                <a:spcPct val="150000"/>
              </a:lnSpc>
              <a:buFont typeface="Wingdings" pitchFamily="2" charset="2"/>
              <a:buChar char="Ø"/>
            </a:pPr>
            <a:r>
              <a:rPr lang="en-US" dirty="0"/>
              <a:t>Compare to observations from solar flares</a:t>
            </a:r>
          </a:p>
          <a:p>
            <a:pPr marL="742950" lvl="1" indent="-285750">
              <a:lnSpc>
                <a:spcPct val="150000"/>
              </a:lnSpc>
              <a:buFont typeface="Wingdings" pitchFamily="2" charset="2"/>
              <a:buChar char="Ø"/>
            </a:pPr>
            <a:r>
              <a:rPr lang="en-US" dirty="0"/>
              <a:t>Resolve any possible discrepancies</a:t>
            </a:r>
          </a:p>
          <a:p>
            <a:pPr marL="285750" indent="-285750">
              <a:lnSpc>
                <a:spcPct val="150000"/>
              </a:lnSpc>
              <a:buFont typeface="Wingdings" pitchFamily="2" charset="2"/>
              <a:buChar char="Ø"/>
            </a:pPr>
            <a:r>
              <a:rPr lang="en-US" dirty="0"/>
              <a:t>Overall: see how drag impacts the results of PREFT</a:t>
            </a:r>
          </a:p>
        </p:txBody>
      </p:sp>
      <p:pic>
        <p:nvPicPr>
          <p:cNvPr id="9" name="Picture 8" descr="Chart, scatter chart&#10;&#10;Description automatically generated">
            <a:extLst>
              <a:ext uri="{FF2B5EF4-FFF2-40B4-BE49-F238E27FC236}">
                <a16:creationId xmlns:a16="http://schemas.microsoft.com/office/drawing/2014/main" id="{DE65FC91-5339-3D44-90B9-0A3E75550CBB}"/>
              </a:ext>
            </a:extLst>
          </p:cNvPr>
          <p:cNvPicPr>
            <a:picLocks noChangeAspect="1"/>
          </p:cNvPicPr>
          <p:nvPr/>
        </p:nvPicPr>
        <p:blipFill>
          <a:blip r:embed="rId3"/>
          <a:stretch>
            <a:fillRect/>
          </a:stretch>
        </p:blipFill>
        <p:spPr>
          <a:xfrm>
            <a:off x="3777673" y="2206560"/>
            <a:ext cx="5366327" cy="3240607"/>
          </a:xfrm>
          <a:prstGeom prst="rect">
            <a:avLst/>
          </a:prstGeom>
        </p:spPr>
      </p:pic>
    </p:spTree>
    <p:extLst>
      <p:ext uri="{BB962C8B-B14F-4D97-AF65-F5344CB8AC3E}">
        <p14:creationId xmlns:p14="http://schemas.microsoft.com/office/powerpoint/2010/main" val="15342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6484</TotalTime>
  <Words>552</Words>
  <Application>Microsoft Macintosh PowerPoint</Application>
  <PresentationFormat>On-screen Show (4:3)</PresentationFormat>
  <Paragraphs>74</Paragraphs>
  <Slides>10</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 Condensed Black</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Mccreery</dc:creator>
  <cp:lastModifiedBy>Patrick Mccreery</cp:lastModifiedBy>
  <cp:revision>55</cp:revision>
  <dcterms:created xsi:type="dcterms:W3CDTF">2021-06-24T20:19:35Z</dcterms:created>
  <dcterms:modified xsi:type="dcterms:W3CDTF">2021-07-09T18:26:39Z</dcterms:modified>
</cp:coreProperties>
</file>