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00" r:id="rId3"/>
    <p:sldId id="260" r:id="rId4"/>
    <p:sldId id="257" r:id="rId5"/>
    <p:sldId id="259" r:id="rId6"/>
    <p:sldId id="258" r:id="rId7"/>
    <p:sldId id="262" r:id="rId8"/>
    <p:sldId id="263" r:id="rId9"/>
    <p:sldId id="264" r:id="rId10"/>
    <p:sldId id="265" r:id="rId11"/>
    <p:sldId id="269" r:id="rId12"/>
    <p:sldId id="270" r:id="rId13"/>
    <p:sldId id="271" r:id="rId14"/>
    <p:sldId id="288" r:id="rId15"/>
    <p:sldId id="272" r:id="rId16"/>
    <p:sldId id="273" r:id="rId17"/>
    <p:sldId id="298" r:id="rId18"/>
    <p:sldId id="301" r:id="rId19"/>
    <p:sldId id="305" r:id="rId20"/>
    <p:sldId id="306" r:id="rId21"/>
    <p:sldId id="307" r:id="rId22"/>
    <p:sldId id="303" r:id="rId23"/>
    <p:sldId id="310" r:id="rId24"/>
    <p:sldId id="311" r:id="rId25"/>
    <p:sldId id="277" r:id="rId26"/>
    <p:sldId id="289" r:id="rId27"/>
    <p:sldId id="326" r:id="rId28"/>
    <p:sldId id="293" r:id="rId29"/>
    <p:sldId id="304" r:id="rId30"/>
    <p:sldId id="286" r:id="rId31"/>
    <p:sldId id="278" r:id="rId32"/>
    <p:sldId id="319" r:id="rId33"/>
    <p:sldId id="317" r:id="rId34"/>
    <p:sldId id="323" r:id="rId35"/>
    <p:sldId id="324" r:id="rId36"/>
    <p:sldId id="325" r:id="rId37"/>
    <p:sldId id="320" r:id="rId38"/>
    <p:sldId id="321" r:id="rId39"/>
    <p:sldId id="322" r:id="rId40"/>
    <p:sldId id="318" r:id="rId41"/>
    <p:sldId id="281" r:id="rId42"/>
    <p:sldId id="282" r:id="rId43"/>
    <p:sldId id="276" r:id="rId44"/>
    <p:sldId id="283" r:id="rId45"/>
    <p:sldId id="28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01EFF"/>
    <a:srgbClr val="FF29FC"/>
    <a:srgbClr val="FF500D"/>
    <a:srgbClr val="FF46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592"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7B23B2-42A4-364C-B030-8A5B293A69BC}" type="datetimeFigureOut">
              <a:rPr lang="en-US" smtClean="0"/>
              <a:t>4/3/17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A950E0-F50C-9440-BF9B-A925C0580FDB}" type="slidenum">
              <a:rPr lang="en-US" smtClean="0"/>
              <a:t>‹#›</a:t>
            </a:fld>
            <a:endParaRPr lang="en-US"/>
          </a:p>
        </p:txBody>
      </p:sp>
    </p:spTree>
    <p:extLst>
      <p:ext uri="{BB962C8B-B14F-4D97-AF65-F5344CB8AC3E}">
        <p14:creationId xmlns:p14="http://schemas.microsoft.com/office/powerpoint/2010/main" val="42539143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rontiersin.org/people/u/73404" TargetMode="External"/><Relationship Id="rId4" Type="http://schemas.openxmlformats.org/officeDocument/2006/relationships/hyperlink" Target="http://www.frontiersin.org/people/u/122679" TargetMode="External"/><Relationship Id="rId5" Type="http://schemas.openxmlformats.org/officeDocument/2006/relationships/hyperlink" Target="https://doi.org/10.3389/fphy.2013.00031"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X-ray (HOT!) emission</a:t>
            </a:r>
          </a:p>
          <a:p>
            <a:r>
              <a:rPr lang="en-US" dirty="0" smtClean="0"/>
              <a:t> </a:t>
            </a:r>
          </a:p>
          <a:p>
            <a:r>
              <a:rPr lang="en-US" dirty="0" smtClean="0"/>
              <a:t>Solar Cycle</a:t>
            </a:r>
            <a:r>
              <a:rPr lang="en-US" baseline="0" dirty="0" smtClean="0"/>
              <a:t> 11 year peak to peak</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3</a:t>
            </a:fld>
            <a:endParaRPr lang="en-US"/>
          </a:p>
        </p:txBody>
      </p:sp>
    </p:spTree>
    <p:extLst>
      <p:ext uri="{BB962C8B-B14F-4D97-AF65-F5344CB8AC3E}">
        <p14:creationId xmlns:p14="http://schemas.microsoft.com/office/powerpoint/2010/main" val="248039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0.)Change this movie: color scheme?</a:t>
            </a:r>
            <a:r>
              <a:rPr lang="en-US" baseline="0" dirty="0" smtClean="0"/>
              <a:t> Apple Universal?</a:t>
            </a:r>
          </a:p>
          <a:p>
            <a:r>
              <a:rPr lang="en-US" baseline="0" dirty="0" smtClean="0"/>
              <a:t>0’.)These </a:t>
            </a:r>
            <a:r>
              <a:rPr lang="en-US" baseline="0" dirty="0" err="1" smtClean="0"/>
              <a:t>imges</a:t>
            </a:r>
            <a:r>
              <a:rPr lang="en-US" baseline="0" dirty="0" smtClean="0"/>
              <a:t> are log scaled. Black regions are missing data. </a:t>
            </a:r>
          </a:p>
          <a:p>
            <a:r>
              <a:rPr lang="en-US" baseline="0" dirty="0" smtClean="0"/>
              <a:t>1.) </a:t>
            </a:r>
            <a:r>
              <a:rPr lang="en-US" baseline="0" dirty="0" err="1" smtClean="0"/>
              <a:t>Coregistration</a:t>
            </a:r>
            <a:r>
              <a:rPr lang="en-US" baseline="0" dirty="0" smtClean="0"/>
              <a:t> of the dispersed images to the m=0 image ensures that line center emission appears in the same pixel in each image.  </a:t>
            </a:r>
          </a:p>
          <a:p>
            <a:r>
              <a:rPr lang="en-US" baseline="0" dirty="0" smtClean="0"/>
              <a:t>2.) Now we go looking for compact sources with disparity between dispersed and non dispersed intensities.</a:t>
            </a:r>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13</a:t>
            </a:fld>
            <a:endParaRPr lang="en-US"/>
          </a:p>
        </p:txBody>
      </p:sp>
    </p:spTree>
    <p:extLst>
      <p:ext uri="{BB962C8B-B14F-4D97-AF65-F5344CB8AC3E}">
        <p14:creationId xmlns:p14="http://schemas.microsoft.com/office/powerpoint/2010/main" val="32946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II anomalous</a:t>
            </a:r>
            <a:r>
              <a:rPr lang="en-US" baseline="0" dirty="0" smtClean="0"/>
              <a:t> intensity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14</a:t>
            </a:fld>
            <a:endParaRPr lang="en-US"/>
          </a:p>
        </p:txBody>
      </p:sp>
    </p:spTree>
    <p:extLst>
      <p:ext uri="{BB962C8B-B14F-4D97-AF65-F5344CB8AC3E}">
        <p14:creationId xmlns:p14="http://schemas.microsoft.com/office/powerpoint/2010/main" val="91693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Wavelet Transform</a:t>
            </a:r>
          </a:p>
          <a:p>
            <a:r>
              <a:rPr lang="en-US" dirty="0" smtClean="0"/>
              <a:t>Show PSFS, brief method of reconstruction:</a:t>
            </a:r>
          </a:p>
          <a:p>
            <a:pPr lvl="1"/>
            <a:r>
              <a:rPr lang="en-US" dirty="0" smtClean="0"/>
              <a:t>reconstructs </a:t>
            </a:r>
            <a:r>
              <a:rPr lang="en-US" dirty="0" err="1" smtClean="0"/>
              <a:t>psfs</a:t>
            </a:r>
            <a:r>
              <a:rPr lang="en-US" dirty="0" smtClean="0"/>
              <a:t>, respects the noise</a:t>
            </a:r>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25</a:t>
            </a:fld>
            <a:endParaRPr lang="en-US"/>
          </a:p>
        </p:txBody>
      </p:sp>
    </p:spTree>
    <p:extLst>
      <p:ext uri="{BB962C8B-B14F-4D97-AF65-F5344CB8AC3E}">
        <p14:creationId xmlns:p14="http://schemas.microsoft.com/office/powerpoint/2010/main" val="224229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here is that only a small subset of wavelet coefficients is sufficient to explain</a:t>
            </a:r>
            <a:r>
              <a:rPr lang="en-US" baseline="0" dirty="0" smtClean="0"/>
              <a:t> the intensity distribution corresponding to the EE. In the inversions then only these coefficients should contribute.</a:t>
            </a:r>
            <a:endParaRPr lang="en-US" dirty="0" smtClean="0"/>
          </a:p>
          <a:p>
            <a:endParaRPr lang="en-US" dirty="0" smtClean="0"/>
          </a:p>
          <a:p>
            <a:r>
              <a:rPr lang="en-US" dirty="0" smtClean="0"/>
              <a:t>Make </a:t>
            </a:r>
            <a:r>
              <a:rPr lang="en-US" dirty="0" smtClean="0"/>
              <a:t>this a movie, instead?</a:t>
            </a:r>
          </a:p>
          <a:p>
            <a:endParaRPr lang="en-US" dirty="0" smtClean="0"/>
          </a:p>
          <a:p>
            <a:r>
              <a:rPr lang="en-US" dirty="0" smtClean="0"/>
              <a:t>Show all </a:t>
            </a:r>
            <a:r>
              <a:rPr lang="en-US" dirty="0" err="1" smtClean="0"/>
              <a:t>psfs</a:t>
            </a:r>
            <a:r>
              <a:rPr lang="en-US" dirty="0" smtClean="0"/>
              <a:t>?</a:t>
            </a:r>
          </a:p>
          <a:p>
            <a:endParaRPr lang="en-US" dirty="0" smtClean="0"/>
          </a:p>
          <a:p>
            <a:r>
              <a:rPr lang="en-US" dirty="0" smtClean="0"/>
              <a:t>Show </a:t>
            </a:r>
            <a:r>
              <a:rPr lang="en-US" dirty="0" err="1" smtClean="0"/>
              <a:t>psf</a:t>
            </a:r>
            <a:r>
              <a:rPr lang="en-US" dirty="0" smtClean="0"/>
              <a:t> profiles, angular/spectral</a:t>
            </a:r>
            <a:r>
              <a:rPr lang="en-US" baseline="0" dirty="0" smtClean="0"/>
              <a:t> resolution? – YES!</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26</a:t>
            </a:fld>
            <a:endParaRPr lang="en-US"/>
          </a:p>
        </p:txBody>
      </p:sp>
    </p:spTree>
    <p:extLst>
      <p:ext uri="{BB962C8B-B14F-4D97-AF65-F5344CB8AC3E}">
        <p14:creationId xmlns:p14="http://schemas.microsoft.com/office/powerpoint/2010/main" val="3222907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Forward model</a:t>
            </a:r>
            <a:r>
              <a:rPr lang="en-US" baseline="0" dirty="0" smtClean="0"/>
              <a:t> is fairly convincing.</a:t>
            </a:r>
          </a:p>
          <a:p>
            <a:endParaRPr lang="en-US" baseline="0" dirty="0" smtClean="0"/>
          </a:p>
          <a:p>
            <a:r>
              <a:rPr lang="en-US" baseline="0" dirty="0" smtClean="0"/>
              <a:t>How about the inverse problem?</a:t>
            </a:r>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28</a:t>
            </a:fld>
            <a:endParaRPr lang="en-US"/>
          </a:p>
        </p:txBody>
      </p:sp>
    </p:spTree>
    <p:extLst>
      <p:ext uri="{BB962C8B-B14F-4D97-AF65-F5344CB8AC3E}">
        <p14:creationId xmlns:p14="http://schemas.microsoft.com/office/powerpoint/2010/main" val="234274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ν</a:t>
            </a:r>
            <a:r>
              <a:rPr lang="en-US" sz="1200" dirty="0" smtClean="0"/>
              <a:t>(</a:t>
            </a:r>
            <a:r>
              <a:rPr lang="en-US" sz="1200" dirty="0" err="1" smtClean="0"/>
              <a:t>x,y,λ</a:t>
            </a:r>
            <a:r>
              <a:rPr lang="en-US" sz="1200" dirty="0" smtClean="0"/>
              <a:t>) is the solar spectral radiance</a:t>
            </a:r>
          </a:p>
          <a:p>
            <a:endParaRPr lang="en-US" sz="1200" dirty="0" smtClean="0"/>
          </a:p>
          <a:p>
            <a:r>
              <a:rPr lang="en-US" sz="1200" dirty="0" smtClean="0"/>
              <a:t>Tomography – same as cat scan</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29</a:t>
            </a:fld>
            <a:endParaRPr lang="en-US"/>
          </a:p>
        </p:txBody>
      </p:sp>
    </p:spTree>
    <p:extLst>
      <p:ext uri="{BB962C8B-B14F-4D97-AF65-F5344CB8AC3E}">
        <p14:creationId xmlns:p14="http://schemas.microsoft.com/office/powerpoint/2010/main" val="271070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MOSES is a few projection tomography problem.</a:t>
            </a:r>
          </a:p>
          <a:p>
            <a:r>
              <a:rPr lang="en-US" dirty="0" smtClean="0"/>
              <a:t>2.) Tomographic</a:t>
            </a:r>
            <a:r>
              <a:rPr lang="en-US" baseline="0" dirty="0" smtClean="0"/>
              <a:t> inversion is automated, treats all objects in the same way, allows estimation of a spectra for each space pixel. </a:t>
            </a:r>
            <a:r>
              <a:rPr lang="en-US" dirty="0" smtClean="0"/>
              <a:t> </a:t>
            </a:r>
          </a:p>
          <a:p>
            <a:r>
              <a:rPr lang="en-US" dirty="0" smtClean="0"/>
              <a:t>3.) MART is</a:t>
            </a:r>
            <a:r>
              <a:rPr lang="en-US" baseline="0" dirty="0" smtClean="0"/>
              <a:t> standard reconstruction technique – solution is always positive and missing data is easier to deal with that using, say, </a:t>
            </a:r>
            <a:r>
              <a:rPr lang="en-US" baseline="0" dirty="0" err="1" smtClean="0"/>
              <a:t>fourier</a:t>
            </a:r>
            <a:r>
              <a:rPr lang="en-US" baseline="0" dirty="0" smtClean="0"/>
              <a:t> </a:t>
            </a:r>
            <a:r>
              <a:rPr lang="en-US" baseline="0" dirty="0" err="1" smtClean="0"/>
              <a:t>backprojection</a:t>
            </a:r>
            <a:r>
              <a:rPr lang="en-US" baseline="0" dirty="0" smtClean="0"/>
              <a:t>.</a:t>
            </a:r>
          </a:p>
          <a:p>
            <a:r>
              <a:rPr lang="en-US" dirty="0" smtClean="0"/>
              <a:t>4.) Reconstruction</a:t>
            </a:r>
            <a:r>
              <a:rPr lang="en-US" baseline="0" dirty="0" smtClean="0"/>
              <a:t> artifacts are inevitable. Reconstructing data filtered to contain only the object scales of interest seems to reduce artifacts </a:t>
            </a:r>
            <a:r>
              <a:rPr lang="en-US" baseline="0" dirty="0" smtClean="0">
                <a:sym typeface="Wingdings"/>
              </a:rPr>
              <a:t> inversion applied to high pass filtered data. </a:t>
            </a:r>
          </a:p>
          <a:p>
            <a:r>
              <a:rPr lang="en-US" baseline="0" dirty="0" smtClean="0">
                <a:sym typeface="Wingdings"/>
              </a:rPr>
              <a:t>5.) PSF </a:t>
            </a:r>
            <a:r>
              <a:rPr lang="en-US" baseline="0" dirty="0" err="1" smtClean="0">
                <a:sym typeface="Wingdings"/>
              </a:rPr>
              <a:t>deconvolution</a:t>
            </a:r>
            <a:r>
              <a:rPr lang="en-US" baseline="0" dirty="0" smtClean="0">
                <a:sym typeface="Wingdings"/>
              </a:rPr>
              <a:t> applied prior to filtering. </a:t>
            </a:r>
            <a:endParaRPr lang="en-US" dirty="0" smtClean="0"/>
          </a:p>
          <a:p>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30</a:t>
            </a:fld>
            <a:endParaRPr lang="en-US"/>
          </a:p>
        </p:txBody>
      </p:sp>
    </p:spTree>
    <p:extLst>
      <p:ext uri="{BB962C8B-B14F-4D97-AF65-F5344CB8AC3E}">
        <p14:creationId xmlns:p14="http://schemas.microsoft.com/office/powerpoint/2010/main" val="55938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tacked</a:t>
            </a:r>
            <a:r>
              <a:rPr lang="en-US" baseline="0" dirty="0" smtClean="0"/>
              <a:t> on a </a:t>
            </a:r>
            <a:r>
              <a:rPr lang="en-US" baseline="0" dirty="0" err="1" smtClean="0"/>
              <a:t>deconvolution</a:t>
            </a:r>
            <a:r>
              <a:rPr lang="en-US" baseline="0" dirty="0" smtClean="0"/>
              <a:t>… another slide for this?</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35</a:t>
            </a:fld>
            <a:endParaRPr lang="en-US"/>
          </a:p>
        </p:txBody>
      </p:sp>
    </p:spTree>
    <p:extLst>
      <p:ext uri="{BB962C8B-B14F-4D97-AF65-F5344CB8AC3E}">
        <p14:creationId xmlns:p14="http://schemas.microsoft.com/office/powerpoint/2010/main" val="3187129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events</a:t>
            </a:r>
          </a:p>
          <a:p>
            <a:pPr marL="0" indent="0">
              <a:buNone/>
            </a:pPr>
            <a:endParaRPr lang="en-US" dirty="0" smtClean="0"/>
          </a:p>
          <a:p>
            <a:r>
              <a:rPr lang="en-US" dirty="0" smtClean="0"/>
              <a:t>Line wing dominated – </a:t>
            </a:r>
            <a:r>
              <a:rPr lang="en-US" dirty="0" err="1" smtClean="0"/>
              <a:t>Petschek</a:t>
            </a:r>
            <a:endParaRPr lang="en-US" dirty="0" smtClean="0"/>
          </a:p>
          <a:p>
            <a:endParaRPr lang="en-US" dirty="0" smtClean="0"/>
          </a:p>
          <a:p>
            <a:r>
              <a:rPr lang="en-US" dirty="0" smtClean="0"/>
              <a:t>Need to clean this shit up</a:t>
            </a:r>
          </a:p>
          <a:p>
            <a:endParaRPr lang="en-US" dirty="0" smtClean="0"/>
          </a:p>
          <a:p>
            <a:r>
              <a:rPr lang="en-US" dirty="0" smtClean="0"/>
              <a:t>Similar morphology. Hmmm….</a:t>
            </a:r>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43</a:t>
            </a:fld>
            <a:endParaRPr lang="en-US"/>
          </a:p>
        </p:txBody>
      </p:sp>
    </p:spTree>
    <p:extLst>
      <p:ext uri="{BB962C8B-B14F-4D97-AF65-F5344CB8AC3E}">
        <p14:creationId xmlns:p14="http://schemas.microsoft.com/office/powerpoint/2010/main" val="157820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log</a:t>
            </a:r>
            <a:r>
              <a:rPr lang="en-US" baseline="0" dirty="0" smtClean="0"/>
              <a:t> T = 10^5, </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4</a:t>
            </a:fld>
            <a:endParaRPr lang="en-US"/>
          </a:p>
        </p:txBody>
      </p:sp>
    </p:spTree>
    <p:extLst>
      <p:ext uri="{BB962C8B-B14F-4D97-AF65-F5344CB8AC3E}">
        <p14:creationId xmlns:p14="http://schemas.microsoft.com/office/powerpoint/2010/main" val="2967269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here is </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5</a:t>
            </a:fld>
            <a:endParaRPr lang="en-US"/>
          </a:p>
        </p:txBody>
      </p:sp>
    </p:spTree>
    <p:extLst>
      <p:ext uri="{BB962C8B-B14F-4D97-AF65-F5344CB8AC3E}">
        <p14:creationId xmlns:p14="http://schemas.microsoft.com/office/powerpoint/2010/main" val="223757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Reconnection often</a:t>
            </a:r>
            <a:r>
              <a:rPr lang="en-US" baseline="0" dirty="0" smtClean="0"/>
              <a:t> associated with flares in active regions…</a:t>
            </a:r>
            <a:endParaRPr lang="en-US" dirty="0" smtClean="0"/>
          </a:p>
          <a:p>
            <a:endParaRPr lang="en-US" dirty="0" smtClean="0"/>
          </a:p>
          <a:p>
            <a:r>
              <a:rPr lang="en-US" dirty="0" smtClean="0"/>
              <a:t>Terrible line of sight problems looking</a:t>
            </a:r>
            <a:r>
              <a:rPr lang="en-US" baseline="0" dirty="0" smtClean="0"/>
              <a:t> at dark things in a bright </a:t>
            </a:r>
            <a:r>
              <a:rPr lang="en-US" baseline="0" dirty="0" err="1" smtClean="0"/>
              <a:t>oprically</a:t>
            </a:r>
            <a:r>
              <a:rPr lang="en-US" baseline="0" dirty="0" smtClean="0"/>
              <a:t> thin medium…</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6</a:t>
            </a:fld>
            <a:endParaRPr lang="en-US"/>
          </a:p>
        </p:txBody>
      </p:sp>
    </p:spTree>
    <p:extLst>
      <p:ext uri="{BB962C8B-B14F-4D97-AF65-F5344CB8AC3E}">
        <p14:creationId xmlns:p14="http://schemas.microsoft.com/office/powerpoint/2010/main" val="112640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Rudolf A. Treumann</a:t>
            </a:r>
            <a:r>
              <a:rPr lang="en-US" baseline="30000" dirty="0" smtClean="0"/>
              <a:t>1,2*</a:t>
            </a:r>
            <a:r>
              <a:rPr lang="en-US" dirty="0" smtClean="0"/>
              <a:t> and </a:t>
            </a:r>
            <a:r>
              <a:rPr lang="en-US" dirty="0" smtClean="0">
                <a:hlinkClick r:id="rId4"/>
              </a:rPr>
              <a:t>Wolfgang Baumjohann</a:t>
            </a:r>
            <a:r>
              <a:rPr lang="en-US" baseline="30000" dirty="0" smtClean="0"/>
              <a:t>3</a:t>
            </a:r>
            <a:endParaRPr lang="en-US" dirty="0" smtClean="0"/>
          </a:p>
          <a:p>
            <a:r>
              <a:rPr lang="en-US" dirty="0" smtClean="0"/>
              <a:t>Front. Phys., 31 December 2013</a:t>
            </a:r>
          </a:p>
          <a:p>
            <a:r>
              <a:rPr lang="fr-FR" dirty="0" smtClean="0">
                <a:hlinkClick r:id="rId5"/>
              </a:rPr>
              <a:t>https://doi.org/10.3389/fphy.2013.00031</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7</a:t>
            </a:fld>
            <a:endParaRPr lang="en-US"/>
          </a:p>
        </p:txBody>
      </p:sp>
    </p:spTree>
    <p:extLst>
      <p:ext uri="{BB962C8B-B14F-4D97-AF65-F5344CB8AC3E}">
        <p14:creationId xmlns:p14="http://schemas.microsoft.com/office/powerpoint/2010/main" val="33958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significance here is that authors</a:t>
            </a:r>
            <a:r>
              <a:rPr lang="en-US" baseline="0" dirty="0" smtClean="0"/>
              <a:t> assert that the plasma shows the field lines. Thus </a:t>
            </a:r>
            <a:r>
              <a:rPr lang="en-US" baseline="0" dirty="0" err="1" smtClean="0"/>
              <a:t>ee’s</a:t>
            </a:r>
            <a:r>
              <a:rPr lang="en-US" baseline="0" dirty="0" smtClean="0"/>
              <a:t> are direct observations of reconnecting field. </a:t>
            </a:r>
            <a:endParaRPr lang="en-US" dirty="0" smtClean="0"/>
          </a:p>
          <a:p>
            <a:endParaRPr lang="en-US" dirty="0" smtClean="0"/>
          </a:p>
          <a:p>
            <a:r>
              <a:rPr lang="en-US" dirty="0" smtClean="0"/>
              <a:t>&gt;Innes 1997 – Yes! Sort of…</a:t>
            </a:r>
          </a:p>
          <a:p>
            <a:endParaRPr lang="en-US" dirty="0" smtClean="0"/>
          </a:p>
          <a:p>
            <a:r>
              <a:rPr lang="en-US" dirty="0" smtClean="0"/>
              <a:t>&gt;Slightly different than flares and BP’s – weak mixed polarity fields rather than bipolar fields.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8</a:t>
            </a:fld>
            <a:endParaRPr lang="en-US"/>
          </a:p>
        </p:txBody>
      </p:sp>
    </p:spTree>
    <p:extLst>
      <p:ext uri="{BB962C8B-B14F-4D97-AF65-F5344CB8AC3E}">
        <p14:creationId xmlns:p14="http://schemas.microsoft.com/office/powerpoint/2010/main" val="366058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points,</a:t>
            </a:r>
            <a:r>
              <a:rPr lang="en-US" baseline="0" dirty="0" smtClean="0"/>
              <a:t> or add another slide, regarding the fact that some line profiles show core brightening, and some do not. </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9</a:t>
            </a:fld>
            <a:endParaRPr lang="en-US"/>
          </a:p>
        </p:txBody>
      </p:sp>
    </p:spTree>
    <p:extLst>
      <p:ext uri="{BB962C8B-B14F-4D97-AF65-F5344CB8AC3E}">
        <p14:creationId xmlns:p14="http://schemas.microsoft.com/office/powerpoint/2010/main" val="427483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 THIS SLIDE</a:t>
            </a:r>
            <a:r>
              <a:rPr lang="en-US" baseline="0" dirty="0" smtClean="0"/>
              <a:t> UP!!</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10</a:t>
            </a:fld>
            <a:endParaRPr lang="en-US"/>
          </a:p>
        </p:txBody>
      </p:sp>
    </p:spTree>
    <p:extLst>
      <p:ext uri="{BB962C8B-B14F-4D97-AF65-F5344CB8AC3E}">
        <p14:creationId xmlns:p14="http://schemas.microsoft.com/office/powerpoint/2010/main" val="366720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Sounding Rocket Mission</a:t>
            </a:r>
          </a:p>
          <a:p>
            <a:r>
              <a:rPr lang="en-US" baseline="0" dirty="0" smtClean="0"/>
              <a:t>2.) m=0 is total intensity at all wavelengths, gives spatial location of emission.</a:t>
            </a:r>
          </a:p>
          <a:p>
            <a:r>
              <a:rPr lang="en-US" baseline="0" dirty="0" smtClean="0"/>
              <a:t>3.) dispersed images show counts at location which depends on </a:t>
            </a:r>
            <a:r>
              <a:rPr lang="en-US" i="1" baseline="0" dirty="0" smtClean="0"/>
              <a:t>WHERE </a:t>
            </a:r>
            <a:r>
              <a:rPr lang="en-US" i="0" baseline="0" dirty="0" smtClean="0"/>
              <a:t>the emission came from, </a:t>
            </a:r>
            <a:r>
              <a:rPr lang="en-US" b="1" i="0" u="sng" baseline="0" dirty="0" smtClean="0"/>
              <a:t>and</a:t>
            </a:r>
            <a:r>
              <a:rPr lang="en-US" i="0" baseline="0" dirty="0" smtClean="0"/>
              <a:t> the </a:t>
            </a:r>
            <a:r>
              <a:rPr lang="en-US" i="1" baseline="0" dirty="0" smtClean="0"/>
              <a:t>WAVELENGTH of </a:t>
            </a:r>
            <a:r>
              <a:rPr lang="en-US" i="0" baseline="0" dirty="0" smtClean="0"/>
              <a:t>the emission.</a:t>
            </a:r>
          </a:p>
          <a:p>
            <a:r>
              <a:rPr lang="en-US" i="0" baseline="0" dirty="0" smtClean="0"/>
              <a:t>4.) Objects appearing at a different location in the dispersed orders relative to zero indicates off line center emission.</a:t>
            </a:r>
          </a:p>
          <a:p>
            <a:r>
              <a:rPr lang="en-US" i="0" baseline="0" dirty="0" smtClean="0"/>
              <a:t>5.) Multilayer ideally restricts the </a:t>
            </a:r>
            <a:r>
              <a:rPr lang="en-US" i="0" baseline="0" dirty="0" err="1" smtClean="0"/>
              <a:t>passband</a:t>
            </a:r>
            <a:r>
              <a:rPr lang="en-US" i="0" baseline="0" dirty="0" smtClean="0"/>
              <a:t> to a single spectral line </a:t>
            </a:r>
            <a:r>
              <a:rPr lang="en-US" i="0" baseline="0" dirty="0" smtClean="0">
                <a:sym typeface="Wingdings"/>
              </a:rPr>
              <a:t> emission observed off line center is due to </a:t>
            </a:r>
            <a:r>
              <a:rPr lang="en-US" i="0" baseline="0" dirty="0" err="1" smtClean="0">
                <a:sym typeface="Wingdings"/>
              </a:rPr>
              <a:t>doppler</a:t>
            </a:r>
            <a:r>
              <a:rPr lang="en-US" i="0" baseline="0" dirty="0" smtClean="0">
                <a:sym typeface="Wingdings"/>
              </a:rPr>
              <a:t> shifts.</a:t>
            </a:r>
          </a:p>
        </p:txBody>
      </p:sp>
      <p:sp>
        <p:nvSpPr>
          <p:cNvPr id="4" name="Slide Number Placeholder 3"/>
          <p:cNvSpPr>
            <a:spLocks noGrp="1"/>
          </p:cNvSpPr>
          <p:nvPr>
            <p:ph type="sldNum" sz="quarter" idx="10"/>
          </p:nvPr>
        </p:nvSpPr>
        <p:spPr/>
        <p:txBody>
          <a:bodyPr/>
          <a:lstStyle/>
          <a:p>
            <a:fld id="{FCBD1B07-C11D-434E-8DEE-9C89965E47C1}" type="slidenum">
              <a:rPr lang="en-US" smtClean="0"/>
              <a:t>11</a:t>
            </a:fld>
            <a:endParaRPr lang="en-US"/>
          </a:p>
        </p:txBody>
      </p:sp>
    </p:spTree>
    <p:extLst>
      <p:ext uri="{BB962C8B-B14F-4D97-AF65-F5344CB8AC3E}">
        <p14:creationId xmlns:p14="http://schemas.microsoft.com/office/powerpoint/2010/main" val="815746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97286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16552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6258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14692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81370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11E234-D87F-F34D-9EDE-5CD97C040379}"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45005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1E234-D87F-F34D-9EDE-5CD97C040379}" type="datetimeFigureOut">
              <a:rPr lang="en-US" smtClean="0"/>
              <a:t>4/3/17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124195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1E234-D87F-F34D-9EDE-5CD97C040379}" type="datetimeFigureOut">
              <a:rPr lang="en-US" smtClean="0"/>
              <a:t>4/3/17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76810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1E234-D87F-F34D-9EDE-5CD97C040379}" type="datetimeFigureOut">
              <a:rPr lang="en-US" smtClean="0"/>
              <a:t>4/3/17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3512791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1E234-D87F-F34D-9EDE-5CD97C040379}"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44316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1E234-D87F-F34D-9EDE-5CD97C040379}"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9281499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1E234-D87F-F34D-9EDE-5CD97C040379}" type="datetimeFigureOut">
              <a:rPr lang="en-US" smtClean="0"/>
              <a:t>4/3/17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AAF2E-3EF4-FB49-AABB-AFCEA49A7012}" type="slidenum">
              <a:rPr lang="en-US" smtClean="0"/>
              <a:t>‹#›</a:t>
            </a:fld>
            <a:endParaRPr lang="en-US"/>
          </a:p>
        </p:txBody>
      </p:sp>
    </p:spTree>
    <p:extLst>
      <p:ext uri="{BB962C8B-B14F-4D97-AF65-F5344CB8AC3E}">
        <p14:creationId xmlns:p14="http://schemas.microsoft.com/office/powerpoint/2010/main" val="1840974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media/media3.mp4"/><Relationship Id="rId2" Type="http://schemas.openxmlformats.org/officeDocument/2006/relationships/video" Target="../media/media3.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4.mp4"/><Relationship Id="rId2" Type="http://schemas.openxmlformats.org/officeDocument/2006/relationships/video" Target="../media/media4.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image" Target="../media/image21.png"/><Relationship Id="rId1" Type="http://schemas.microsoft.com/office/2007/relationships/media" Target="../media/media5.mp4"/><Relationship Id="rId2" Type="http://schemas.openxmlformats.org/officeDocument/2006/relationships/video" Target="../media/media5.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image" Target="../media/image22.png"/><Relationship Id="rId1" Type="http://schemas.microsoft.com/office/2007/relationships/media" Target="../media/media6.mp4"/><Relationship Id="rId2" Type="http://schemas.openxmlformats.org/officeDocument/2006/relationships/video" Target="../media/media6.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image" Target="../media/image23.png"/><Relationship Id="rId1" Type="http://schemas.microsoft.com/office/2007/relationships/media" Target="../media/media7.mp4"/><Relationship Id="rId2" Type="http://schemas.openxmlformats.org/officeDocument/2006/relationships/video" Target="../media/media7.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image" Target="../media/image24.png"/><Relationship Id="rId1" Type="http://schemas.microsoft.com/office/2007/relationships/media" Target="../media/media8.mp4"/><Relationship Id="rId2" Type="http://schemas.openxmlformats.org/officeDocument/2006/relationships/video" Target="../media/media8.mp4"/></Relationships>
</file>

<file path=ppt/slides/_rels/slide22.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 Type="http://schemas.microsoft.com/office/2007/relationships/media" Target="../media/media5.mp4"/><Relationship Id="rId2" Type="http://schemas.openxmlformats.org/officeDocument/2006/relationships/video" Target="../media/media5.mp4"/><Relationship Id="rId3" Type="http://schemas.microsoft.com/office/2007/relationships/media" Target="../media/media6.mp4"/><Relationship Id="rId4" Type="http://schemas.openxmlformats.org/officeDocument/2006/relationships/video" Target="../media/media6.mp4"/><Relationship Id="rId5" Type="http://schemas.microsoft.com/office/2007/relationships/media" Target="../media/media7.mp4"/><Relationship Id="rId6" Type="http://schemas.openxmlformats.org/officeDocument/2006/relationships/video" Target="../media/media7.mp4"/><Relationship Id="rId7" Type="http://schemas.microsoft.com/office/2007/relationships/media" Target="../media/media8.mp4"/><Relationship Id="rId8" Type="http://schemas.openxmlformats.org/officeDocument/2006/relationships/video" Target="../media/media8.mp4"/><Relationship Id="rId9" Type="http://schemas.openxmlformats.org/officeDocument/2006/relationships/slideLayout" Target="../slideLayouts/slideLayout2.xml"/><Relationship Id="rId10" Type="http://schemas.openxmlformats.org/officeDocument/2006/relationships/image" Target="../media/image25.png"/></Relationships>
</file>

<file path=ppt/slides/_rels/slide23.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 Type="http://schemas.microsoft.com/office/2007/relationships/media" Target="../media/media9.mp4"/><Relationship Id="rId2" Type="http://schemas.openxmlformats.org/officeDocument/2006/relationships/video" Target="../media/media9.mp4"/><Relationship Id="rId3" Type="http://schemas.microsoft.com/office/2007/relationships/media" Target="../media/media10.mp4"/><Relationship Id="rId4" Type="http://schemas.openxmlformats.org/officeDocument/2006/relationships/video" Target="../media/media10.mp4"/><Relationship Id="rId5" Type="http://schemas.microsoft.com/office/2007/relationships/media" Target="../media/media11.mp4"/><Relationship Id="rId6" Type="http://schemas.openxmlformats.org/officeDocument/2006/relationships/video" Target="../media/media11.mp4"/><Relationship Id="rId7" Type="http://schemas.microsoft.com/office/2007/relationships/media" Target="../media/media12.mp4"/><Relationship Id="rId8" Type="http://schemas.openxmlformats.org/officeDocument/2006/relationships/video" Target="../media/media12.mp4"/><Relationship Id="rId9" Type="http://schemas.openxmlformats.org/officeDocument/2006/relationships/slideLayout" Target="../slideLayouts/slideLayout2.xml"/><Relationship Id="rId10" Type="http://schemas.openxmlformats.org/officeDocument/2006/relationships/image" Target="../media/image29.png"/></Relationships>
</file>

<file path=ppt/slides/_rels/slide24.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 Type="http://schemas.microsoft.com/office/2007/relationships/media" Target="../media/media9.mp4"/><Relationship Id="rId2" Type="http://schemas.openxmlformats.org/officeDocument/2006/relationships/video" Target="../media/media9.mp4"/><Relationship Id="rId3" Type="http://schemas.microsoft.com/office/2007/relationships/media" Target="../media/media10.mp4"/><Relationship Id="rId4" Type="http://schemas.openxmlformats.org/officeDocument/2006/relationships/video" Target="../media/media10.mp4"/><Relationship Id="rId5" Type="http://schemas.microsoft.com/office/2007/relationships/media" Target="../media/media11.mp4"/><Relationship Id="rId6" Type="http://schemas.openxmlformats.org/officeDocument/2006/relationships/video" Target="../media/media11.mp4"/><Relationship Id="rId7" Type="http://schemas.microsoft.com/office/2007/relationships/media" Target="../media/media12.mp4"/><Relationship Id="rId8" Type="http://schemas.openxmlformats.org/officeDocument/2006/relationships/video" Target="../media/media12.mp4"/><Relationship Id="rId9" Type="http://schemas.openxmlformats.org/officeDocument/2006/relationships/slideLayout" Target="../slideLayouts/slideLayout2.xml"/><Relationship Id="rId10"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 Id="rId3"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51.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 Id="rId3" Type="http://schemas.openxmlformats.org/officeDocument/2006/relationships/image" Target="../media/image5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6.png"/><Relationship Id="rId1" Type="http://schemas.microsoft.com/office/2007/relationships/media" Target="../media/media1.gif"/><Relationship Id="rId2" Type="http://schemas.openxmlformats.org/officeDocument/2006/relationships/video" Target="../media/media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eit_3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5" name="TextBox 4"/>
          <p:cNvSpPr txBox="1"/>
          <p:nvPr/>
        </p:nvSpPr>
        <p:spPr>
          <a:xfrm>
            <a:off x="1658366" y="169544"/>
            <a:ext cx="5714826" cy="584776"/>
          </a:xfrm>
          <a:prstGeom prst="rect">
            <a:avLst/>
          </a:prstGeom>
          <a:noFill/>
        </p:spPr>
        <p:txBody>
          <a:bodyPr wrap="none" rtlCol="0">
            <a:spAutoFit/>
          </a:bodyPr>
          <a:lstStyle/>
          <a:p>
            <a:r>
              <a:rPr lang="en-US" sz="3200" dirty="0" smtClean="0">
                <a:solidFill>
                  <a:srgbClr val="FF500D"/>
                </a:solidFill>
              </a:rPr>
              <a:t>Explosive Events in the Quiet Sun</a:t>
            </a:r>
            <a:endParaRPr lang="en-US" sz="3200" dirty="0">
              <a:solidFill>
                <a:srgbClr val="FF500D"/>
              </a:solidFill>
            </a:endParaRPr>
          </a:p>
        </p:txBody>
      </p:sp>
      <p:sp>
        <p:nvSpPr>
          <p:cNvPr id="6" name="TextBox 5"/>
          <p:cNvSpPr txBox="1"/>
          <p:nvPr/>
        </p:nvSpPr>
        <p:spPr>
          <a:xfrm>
            <a:off x="1803400" y="6110932"/>
            <a:ext cx="5430092" cy="738664"/>
          </a:xfrm>
          <a:prstGeom prst="rect">
            <a:avLst/>
          </a:prstGeom>
          <a:noFill/>
        </p:spPr>
        <p:txBody>
          <a:bodyPr wrap="none" rtlCol="0">
            <a:spAutoFit/>
          </a:bodyPr>
          <a:lstStyle/>
          <a:p>
            <a:pPr algn="ctr"/>
            <a:r>
              <a:rPr lang="en-US" sz="2400" dirty="0" smtClean="0">
                <a:solidFill>
                  <a:srgbClr val="FF500D"/>
                </a:solidFill>
              </a:rPr>
              <a:t>Extreme Ultraviolet Imaging Spectroscopy</a:t>
            </a:r>
          </a:p>
          <a:p>
            <a:pPr algn="ctr"/>
            <a:r>
              <a:rPr lang="en-US" dirty="0" smtClean="0">
                <a:solidFill>
                  <a:srgbClr val="FF500D"/>
                </a:solidFill>
              </a:rPr>
              <a:t>Instrumentation and Observations</a:t>
            </a:r>
            <a:endParaRPr lang="en-US" dirty="0">
              <a:solidFill>
                <a:srgbClr val="FF500D"/>
              </a:solidFill>
            </a:endParaRPr>
          </a:p>
        </p:txBody>
      </p:sp>
    </p:spTree>
    <p:extLst>
      <p:ext uri="{BB962C8B-B14F-4D97-AF65-F5344CB8AC3E}">
        <p14:creationId xmlns:p14="http://schemas.microsoft.com/office/powerpoint/2010/main" val="19725526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Commentary on EE </a:t>
            </a:r>
            <a:r>
              <a:rPr lang="en-US" dirty="0" smtClean="0"/>
              <a:t>Observations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Ees</a:t>
            </a:r>
            <a:r>
              <a:rPr lang="en-US" dirty="0" smtClean="0"/>
              <a:t> are short lived. Problems with observation: </a:t>
            </a:r>
            <a:r>
              <a:rPr lang="en-US" dirty="0"/>
              <a:t> </a:t>
            </a:r>
            <a:endParaRPr lang="en-US" dirty="0" smtClean="0"/>
          </a:p>
          <a:p>
            <a:pPr marL="0" indent="0">
              <a:lnSpc>
                <a:spcPct val="50000"/>
              </a:lnSpc>
              <a:buNone/>
            </a:pPr>
            <a:r>
              <a:rPr lang="en-US" sz="2000" dirty="0" smtClean="0"/>
              <a:t>Although </a:t>
            </a:r>
            <a:r>
              <a:rPr lang="en-US" sz="2000" dirty="0"/>
              <a:t>the results indicate a possible connection between</a:t>
            </a:r>
          </a:p>
          <a:p>
            <a:pPr marL="0" indent="0">
              <a:lnSpc>
                <a:spcPct val="50000"/>
              </a:lnSpc>
              <a:buNone/>
            </a:pPr>
            <a:r>
              <a:rPr lang="en-US" sz="2000" dirty="0"/>
              <a:t>explosive events and intensity fluctuations in TRACE , we cannot</a:t>
            </a:r>
          </a:p>
          <a:p>
            <a:pPr marL="0" indent="0">
              <a:lnSpc>
                <a:spcPct val="50000"/>
              </a:lnSpc>
              <a:buNone/>
            </a:pPr>
            <a:r>
              <a:rPr lang="en-US" sz="2000" dirty="0"/>
              <a:t>state that there is a one-to-one correspondence between the two</a:t>
            </a:r>
          </a:p>
          <a:p>
            <a:pPr marL="0" indent="0">
              <a:lnSpc>
                <a:spcPct val="50000"/>
              </a:lnSpc>
              <a:buNone/>
            </a:pPr>
            <a:r>
              <a:rPr lang="en-US" sz="2000" dirty="0"/>
              <a:t>phenomena. Because of the poor time resolution of the SUMER</a:t>
            </a:r>
          </a:p>
          <a:p>
            <a:pPr marL="0" indent="0">
              <a:lnSpc>
                <a:spcPct val="50000"/>
              </a:lnSpc>
              <a:buNone/>
            </a:pPr>
            <a:r>
              <a:rPr lang="en-US" sz="2000" dirty="0"/>
              <a:t>spectral scans, we were unable to follow an event from beginning</a:t>
            </a:r>
          </a:p>
          <a:p>
            <a:pPr marL="0" indent="0">
              <a:lnSpc>
                <a:spcPct val="50000"/>
              </a:lnSpc>
              <a:buNone/>
            </a:pPr>
            <a:r>
              <a:rPr lang="en-US" sz="2000" dirty="0"/>
              <a:t>to end. For instance, the event shown in Figure 1 was imaged</a:t>
            </a:r>
          </a:p>
          <a:p>
            <a:pPr marL="0" indent="0">
              <a:lnSpc>
                <a:spcPct val="50000"/>
              </a:lnSpc>
              <a:buNone/>
            </a:pPr>
            <a:r>
              <a:rPr lang="en-US" sz="2000" dirty="0"/>
              <a:t>by SUMER at the middle of the TRACE  intensity fluctuation</a:t>
            </a:r>
          </a:p>
          <a:p>
            <a:pPr marL="0" indent="0">
              <a:lnSpc>
                <a:spcPct val="50000"/>
              </a:lnSpc>
              <a:buNone/>
            </a:pPr>
            <a:r>
              <a:rPr lang="en-US" sz="2000" dirty="0"/>
              <a:t>(see Fig. 3a ). We have no way of knowing what the SUMER</a:t>
            </a:r>
          </a:p>
          <a:p>
            <a:pPr marL="0" indent="0">
              <a:lnSpc>
                <a:spcPct val="50000"/>
              </a:lnSpc>
              <a:buNone/>
            </a:pPr>
            <a:r>
              <a:rPr lang="en-US" sz="2000" dirty="0"/>
              <a:t>spectrum would look like at the beginning of the event or whether</a:t>
            </a:r>
          </a:p>
          <a:p>
            <a:pPr marL="0" indent="0">
              <a:lnSpc>
                <a:spcPct val="50000"/>
              </a:lnSpc>
              <a:buNone/>
            </a:pPr>
            <a:r>
              <a:rPr lang="en-US" sz="2000" dirty="0"/>
              <a:t>there was an explosive event that preceded the TRACE</a:t>
            </a:r>
          </a:p>
          <a:p>
            <a:pPr marL="0" indent="0">
              <a:lnSpc>
                <a:spcPct val="50000"/>
              </a:lnSpc>
              <a:buNone/>
            </a:pPr>
            <a:r>
              <a:rPr lang="en-US" sz="2000" dirty="0"/>
              <a:t> brightening</a:t>
            </a:r>
            <a:r>
              <a:rPr lang="en-US" sz="2000" dirty="0" smtClean="0"/>
              <a:t>. </a:t>
            </a:r>
            <a:r>
              <a:rPr lang="en-US" sz="2000" dirty="0" err="1" smtClean="0"/>
              <a:t>Winebarger</a:t>
            </a:r>
            <a:r>
              <a:rPr lang="en-US" sz="2000" dirty="0" smtClean="0"/>
              <a:t> 2002</a:t>
            </a:r>
          </a:p>
          <a:p>
            <a:pPr marL="0" indent="0">
              <a:buNone/>
            </a:pPr>
            <a:r>
              <a:rPr lang="en-US" dirty="0" smtClean="0"/>
              <a:t>At </a:t>
            </a:r>
            <a:r>
              <a:rPr lang="en-US" dirty="0"/>
              <a:t>the moment, the debate is still open as to where </a:t>
            </a:r>
            <a:r>
              <a:rPr lang="en-US" dirty="0" smtClean="0"/>
              <a:t>the primary </a:t>
            </a:r>
            <a:r>
              <a:rPr lang="en-US" dirty="0"/>
              <a:t>energy in</a:t>
            </a:r>
            <a:r>
              <a:rPr lang="en-US" dirty="0" smtClean="0"/>
              <a:t>-put </a:t>
            </a:r>
            <a:r>
              <a:rPr lang="en-US" dirty="0"/>
              <a:t>site is and can probably only be resolved by high resolution </a:t>
            </a:r>
            <a:r>
              <a:rPr lang="en-US" dirty="0" smtClean="0"/>
              <a:t>simultaneous spectroscopic </a:t>
            </a:r>
            <a:r>
              <a:rPr lang="en-US" dirty="0"/>
              <a:t>imaging from the chromosphere to the </a:t>
            </a:r>
            <a:r>
              <a:rPr lang="en-US" dirty="0" smtClean="0"/>
              <a:t>corona. Innes n </a:t>
            </a:r>
            <a:r>
              <a:rPr lang="en-US" dirty="0" err="1" smtClean="0"/>
              <a:t>Teriaca</a:t>
            </a:r>
            <a:r>
              <a:rPr lang="en-US" dirty="0" smtClean="0"/>
              <a:t> 2012</a:t>
            </a:r>
            <a:endParaRPr lang="en-US" dirty="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1703848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solidFill>
                  <a:srgbClr val="FFFFFF"/>
                </a:solidFill>
              </a:rPr>
              <a:t>Multi-Order Solar EUV Spectrograph</a:t>
            </a:r>
            <a:br>
              <a:rPr lang="en-US" dirty="0" smtClean="0">
                <a:solidFill>
                  <a:srgbClr val="FFFFFF"/>
                </a:solidFill>
              </a:rPr>
            </a:br>
            <a:r>
              <a:rPr lang="en-US" dirty="0" smtClean="0">
                <a:solidFill>
                  <a:srgbClr val="FFFFFF"/>
                </a:solidFill>
              </a:rPr>
              <a:t>(MOSES)</a:t>
            </a:r>
            <a:endParaRPr lang="en-US" dirty="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751" y="1636935"/>
            <a:ext cx="5910049" cy="3546029"/>
          </a:xfrm>
          <a:prstGeom prst="rect">
            <a:avLst/>
          </a:prstGeom>
        </p:spPr>
      </p:pic>
      <p:sp>
        <p:nvSpPr>
          <p:cNvPr id="6" name="TextBox 5"/>
          <p:cNvSpPr txBox="1"/>
          <p:nvPr/>
        </p:nvSpPr>
        <p:spPr>
          <a:xfrm>
            <a:off x="2776751" y="5682446"/>
            <a:ext cx="5910049" cy="830997"/>
          </a:xfrm>
          <a:prstGeom prst="rect">
            <a:avLst/>
          </a:prstGeom>
          <a:noFill/>
        </p:spPr>
        <p:txBody>
          <a:bodyPr wrap="square" rtlCol="0">
            <a:spAutoFit/>
          </a:bodyPr>
          <a:lstStyle/>
          <a:p>
            <a:r>
              <a:rPr lang="en-US" sz="2400" dirty="0" smtClean="0">
                <a:solidFill>
                  <a:srgbClr val="FFFFFF"/>
                </a:solidFill>
              </a:rPr>
              <a:t>Imaging spectrograph designed to measure spectra in a single snapshot over a wide FOV  </a:t>
            </a:r>
            <a:endParaRPr lang="en-US" sz="2400" dirty="0">
              <a:solidFill>
                <a:srgbClr val="FFFFFF"/>
              </a:solidFill>
            </a:endParaRPr>
          </a:p>
        </p:txBody>
      </p:sp>
      <p:pic>
        <p:nvPicPr>
          <p:cNvPr id="8" name="Picture 7" descr="moses_launch_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1612900"/>
            <a:ext cx="1401630" cy="4913243"/>
          </a:xfrm>
          <a:prstGeom prst="rect">
            <a:avLst/>
          </a:prstGeom>
        </p:spPr>
      </p:pic>
    </p:spTree>
    <p:extLst>
      <p:ext uri="{BB962C8B-B14F-4D97-AF65-F5344CB8AC3E}">
        <p14:creationId xmlns:p14="http://schemas.microsoft.com/office/powerpoint/2010/main" val="341076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moses_on_eit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9629"/>
          <a:stretch/>
        </p:blipFill>
        <p:spPr>
          <a:xfrm>
            <a:off x="-12701" y="24400"/>
            <a:ext cx="6210301" cy="6833600"/>
          </a:xfrm>
        </p:spPr>
      </p:pic>
      <p:sp>
        <p:nvSpPr>
          <p:cNvPr id="7" name="TextBox 6"/>
          <p:cNvSpPr txBox="1"/>
          <p:nvPr/>
        </p:nvSpPr>
        <p:spPr>
          <a:xfrm>
            <a:off x="6197600" y="1854200"/>
            <a:ext cx="2749471" cy="2800767"/>
          </a:xfrm>
          <a:prstGeom prst="rect">
            <a:avLst/>
          </a:prstGeom>
          <a:noFill/>
        </p:spPr>
        <p:txBody>
          <a:bodyPr wrap="none" rtlCol="0">
            <a:spAutoFit/>
          </a:bodyPr>
          <a:lstStyle/>
          <a:p>
            <a:r>
              <a:rPr lang="en-US" sz="2400" dirty="0">
                <a:solidFill>
                  <a:srgbClr val="FFFFFF"/>
                </a:solidFill>
              </a:rPr>
              <a:t> </a:t>
            </a:r>
            <a:r>
              <a:rPr lang="en-US" sz="2400" dirty="0" smtClean="0">
                <a:solidFill>
                  <a:srgbClr val="FFFFFF"/>
                </a:solidFill>
              </a:rPr>
              <a:t>      </a:t>
            </a:r>
            <a:r>
              <a:rPr lang="en-US" sz="3200" u="sng" dirty="0" smtClean="0">
                <a:solidFill>
                  <a:srgbClr val="FFFFFF"/>
                </a:solidFill>
              </a:rPr>
              <a:t>MOSES-I</a:t>
            </a:r>
          </a:p>
          <a:p>
            <a:pPr marL="285750" indent="-285750">
              <a:buFont typeface="Arial"/>
              <a:buChar char="•"/>
            </a:pPr>
            <a:r>
              <a:rPr lang="en-US" sz="2400" dirty="0" smtClean="0">
                <a:solidFill>
                  <a:srgbClr val="FFFFFF"/>
                </a:solidFill>
              </a:rPr>
              <a:t>February 8 2006</a:t>
            </a:r>
          </a:p>
          <a:p>
            <a:pPr marL="285750" indent="-285750">
              <a:buFont typeface="Arial"/>
              <a:buChar char="•"/>
            </a:pPr>
            <a:r>
              <a:rPr lang="en-US" sz="2400" dirty="0" smtClean="0">
                <a:solidFill>
                  <a:srgbClr val="FFFFFF"/>
                </a:solidFill>
              </a:rPr>
              <a:t>10’ x 20’</a:t>
            </a:r>
          </a:p>
          <a:p>
            <a:pPr marL="285750" indent="-285750">
              <a:buFont typeface="Arial"/>
              <a:buChar char="•"/>
            </a:pPr>
            <a:r>
              <a:rPr lang="en-US" sz="2400" dirty="0" smtClean="0">
                <a:solidFill>
                  <a:srgbClr val="FFFFFF"/>
                </a:solidFill>
              </a:rPr>
              <a:t>0.59” pixels</a:t>
            </a:r>
          </a:p>
          <a:p>
            <a:pPr marL="285750" indent="-285750">
              <a:buFont typeface="Arial"/>
              <a:buChar char="•"/>
            </a:pPr>
            <a:r>
              <a:rPr lang="en-US" sz="2400" dirty="0" smtClean="0">
                <a:solidFill>
                  <a:srgbClr val="FFFFFF"/>
                </a:solidFill>
              </a:rPr>
              <a:t>30 km/s/pix</a:t>
            </a:r>
          </a:p>
          <a:p>
            <a:pPr marL="285750" indent="-285750">
              <a:buFont typeface="Arial"/>
              <a:buChar char="•"/>
            </a:pPr>
            <a:r>
              <a:rPr lang="en-US" sz="2400" dirty="0" smtClean="0">
                <a:solidFill>
                  <a:srgbClr val="FFFFFF"/>
                </a:solidFill>
              </a:rPr>
              <a:t>Dispersion along x</a:t>
            </a:r>
          </a:p>
          <a:p>
            <a:pPr marL="285750" indent="-285750">
              <a:buFont typeface="Arial"/>
              <a:buChar char="•"/>
            </a:pPr>
            <a:r>
              <a:rPr lang="en-US" sz="2400" dirty="0" smtClean="0">
                <a:solidFill>
                  <a:srgbClr val="FFFFFF"/>
                </a:solidFill>
              </a:rPr>
              <a:t>30.4 nm</a:t>
            </a:r>
            <a:endParaRPr lang="en-US" sz="2400" dirty="0">
              <a:solidFill>
                <a:srgbClr val="FFFFFF"/>
              </a:solidFill>
            </a:endParaRPr>
          </a:p>
        </p:txBody>
      </p:sp>
    </p:spTree>
    <p:extLst>
      <p:ext uri="{BB962C8B-B14F-4D97-AF65-F5344CB8AC3E}">
        <p14:creationId xmlns:p14="http://schemas.microsoft.com/office/powerpoint/2010/main" val="2233721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tacked_moses_movi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4572800" cy="6858000"/>
          </a:xfrm>
        </p:spPr>
      </p:pic>
      <p:sp>
        <p:nvSpPr>
          <p:cNvPr id="6" name="TextBox 5"/>
          <p:cNvSpPr txBox="1"/>
          <p:nvPr/>
        </p:nvSpPr>
        <p:spPr>
          <a:xfrm>
            <a:off x="5266015" y="330160"/>
            <a:ext cx="3877985" cy="2308324"/>
          </a:xfrm>
          <a:prstGeom prst="rect">
            <a:avLst/>
          </a:prstGeom>
          <a:noFill/>
        </p:spPr>
        <p:txBody>
          <a:bodyPr wrap="square" rtlCol="0">
            <a:spAutoFit/>
          </a:bodyPr>
          <a:lstStyle/>
          <a:p>
            <a:pPr marL="571500" indent="-571500">
              <a:buFont typeface="Arial"/>
              <a:buChar char="•"/>
            </a:pPr>
            <a:r>
              <a:rPr lang="en-US" sz="3600" dirty="0" smtClean="0">
                <a:solidFill>
                  <a:srgbClr val="FFFFFF"/>
                </a:solidFill>
              </a:rPr>
              <a:t>27 Exposures from 	0.25-24 s</a:t>
            </a:r>
          </a:p>
          <a:p>
            <a:pPr marL="571500" lvl="1" indent="-571500">
              <a:buFont typeface="Arial"/>
              <a:buChar char="•"/>
            </a:pPr>
            <a:r>
              <a:rPr lang="en-US" sz="3600" dirty="0" smtClean="0">
                <a:solidFill>
                  <a:srgbClr val="FFFFFF"/>
                </a:solidFill>
              </a:rPr>
              <a:t>Avg. cadence is</a:t>
            </a:r>
          </a:p>
          <a:p>
            <a:pPr marL="0" lvl="1"/>
            <a:r>
              <a:rPr lang="en-US" sz="3600" dirty="0" smtClean="0">
                <a:solidFill>
                  <a:srgbClr val="FFFFFF"/>
                </a:solidFill>
              </a:rPr>
              <a:t>	~ 10 s</a:t>
            </a:r>
          </a:p>
        </p:txBody>
      </p:sp>
      <p:grpSp>
        <p:nvGrpSpPr>
          <p:cNvPr id="8" name="Group 7"/>
          <p:cNvGrpSpPr/>
          <p:nvPr/>
        </p:nvGrpSpPr>
        <p:grpSpPr>
          <a:xfrm>
            <a:off x="5266015" y="3695700"/>
            <a:ext cx="3877985" cy="2351227"/>
            <a:chOff x="4572800" y="3822700"/>
            <a:chExt cx="3877985" cy="2351227"/>
          </a:xfrm>
        </p:grpSpPr>
        <p:sp>
          <p:nvSpPr>
            <p:cNvPr id="5" name="TextBox 4"/>
            <p:cNvSpPr txBox="1"/>
            <p:nvPr/>
          </p:nvSpPr>
          <p:spPr>
            <a:xfrm>
              <a:off x="4572800" y="4419600"/>
              <a:ext cx="3877985" cy="1754327"/>
            </a:xfrm>
            <a:prstGeom prst="rect">
              <a:avLst/>
            </a:prstGeom>
            <a:noFill/>
          </p:spPr>
          <p:txBody>
            <a:bodyPr wrap="none" rtlCol="0">
              <a:spAutoFit/>
            </a:bodyPr>
            <a:lstStyle/>
            <a:p>
              <a:pPr marL="571500" indent="-571500">
                <a:buFont typeface="Arial"/>
                <a:buChar char="•"/>
              </a:pPr>
              <a:r>
                <a:rPr lang="en-US" sz="3600" dirty="0" smtClean="0">
                  <a:solidFill>
                    <a:srgbClr val="FFFFFF"/>
                  </a:solidFill>
                </a:rPr>
                <a:t>Dark Subtraction</a:t>
              </a:r>
            </a:p>
            <a:p>
              <a:pPr marL="571500" indent="-571500">
                <a:buFont typeface="Arial"/>
                <a:buChar char="•"/>
              </a:pPr>
              <a:r>
                <a:rPr lang="en-US" sz="3600" dirty="0" err="1" smtClean="0">
                  <a:solidFill>
                    <a:srgbClr val="FFFFFF"/>
                  </a:solidFill>
                </a:rPr>
                <a:t>Flatfield</a:t>
              </a:r>
              <a:r>
                <a:rPr lang="en-US" sz="3600" dirty="0" smtClean="0">
                  <a:solidFill>
                    <a:srgbClr val="FFFFFF"/>
                  </a:solidFill>
                </a:rPr>
                <a:t> </a:t>
              </a:r>
            </a:p>
            <a:p>
              <a:pPr marL="571500" indent="-571500">
                <a:buFont typeface="Arial"/>
                <a:buChar char="•"/>
              </a:pPr>
              <a:r>
                <a:rPr lang="en-US" sz="3600" dirty="0" err="1" smtClean="0">
                  <a:solidFill>
                    <a:srgbClr val="FFFFFF"/>
                  </a:solidFill>
                </a:rPr>
                <a:t>Coregistration</a:t>
              </a:r>
              <a:endParaRPr lang="en-US" sz="3600" dirty="0" smtClean="0">
                <a:solidFill>
                  <a:srgbClr val="FFFFFF"/>
                </a:solidFill>
              </a:endParaRPr>
            </a:p>
          </p:txBody>
        </p:sp>
        <p:sp>
          <p:nvSpPr>
            <p:cNvPr id="7" name="TextBox 6"/>
            <p:cNvSpPr txBox="1"/>
            <p:nvPr/>
          </p:nvSpPr>
          <p:spPr>
            <a:xfrm>
              <a:off x="4572800" y="3822700"/>
              <a:ext cx="3877985" cy="646331"/>
            </a:xfrm>
            <a:prstGeom prst="rect">
              <a:avLst/>
            </a:prstGeom>
            <a:noFill/>
          </p:spPr>
          <p:txBody>
            <a:bodyPr wrap="square" rtlCol="0">
              <a:spAutoFit/>
            </a:bodyPr>
            <a:lstStyle/>
            <a:p>
              <a:pPr algn="ctr"/>
              <a:r>
                <a:rPr lang="en-US" sz="3600" u="sng" dirty="0" smtClean="0">
                  <a:solidFill>
                    <a:srgbClr val="FFFFFF"/>
                  </a:solidFill>
                </a:rPr>
                <a:t>Data Reduction</a:t>
              </a:r>
              <a:endParaRPr lang="en-US" sz="3600" u="sng" dirty="0">
                <a:solidFill>
                  <a:srgbClr val="FFFFFF"/>
                </a:solidFill>
              </a:endParaRPr>
            </a:p>
          </p:txBody>
        </p:sp>
      </p:grpSp>
      <p:sp>
        <p:nvSpPr>
          <p:cNvPr id="9" name="TextBox 8"/>
          <p:cNvSpPr txBox="1"/>
          <p:nvPr/>
        </p:nvSpPr>
        <p:spPr>
          <a:xfrm>
            <a:off x="4353707" y="844034"/>
            <a:ext cx="820357"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
        <p:nvSpPr>
          <p:cNvPr id="10" name="TextBox 9"/>
          <p:cNvSpPr txBox="1"/>
          <p:nvPr/>
        </p:nvSpPr>
        <p:spPr>
          <a:xfrm>
            <a:off x="4353707" y="3124200"/>
            <a:ext cx="705391" cy="369332"/>
          </a:xfrm>
          <a:prstGeom prst="rect">
            <a:avLst/>
          </a:prstGeom>
          <a:noFill/>
        </p:spPr>
        <p:txBody>
          <a:bodyPr wrap="none" rtlCol="0">
            <a:spAutoFit/>
          </a:bodyPr>
          <a:lstStyle/>
          <a:p>
            <a:r>
              <a:rPr lang="en-US" dirty="0" smtClean="0">
                <a:solidFill>
                  <a:srgbClr val="FFFFFF"/>
                </a:solidFill>
              </a:rPr>
              <a:t>m = 0</a:t>
            </a:r>
            <a:endParaRPr lang="en-US" dirty="0">
              <a:solidFill>
                <a:srgbClr val="FFFFFF"/>
              </a:solidFill>
            </a:endParaRPr>
          </a:p>
        </p:txBody>
      </p:sp>
      <p:sp>
        <p:nvSpPr>
          <p:cNvPr id="11" name="TextBox 10"/>
          <p:cNvSpPr txBox="1"/>
          <p:nvPr/>
        </p:nvSpPr>
        <p:spPr>
          <a:xfrm>
            <a:off x="4353707" y="5372100"/>
            <a:ext cx="776061"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Tree>
    <p:extLst>
      <p:ext uri="{BB962C8B-B14F-4D97-AF65-F5344CB8AC3E}">
        <p14:creationId xmlns:p14="http://schemas.microsoft.com/office/powerpoint/2010/main" val="1409736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He II </a:t>
            </a:r>
            <a:r>
              <a:rPr lang="en-US" dirty="0" smtClean="0">
                <a:solidFill>
                  <a:srgbClr val="FFFFFF"/>
                </a:solidFill>
              </a:rPr>
              <a:t>λ304 Spectral </a:t>
            </a:r>
            <a:r>
              <a:rPr lang="en-US" dirty="0" smtClean="0">
                <a:solidFill>
                  <a:srgbClr val="FFFFFF"/>
                </a:solidFill>
              </a:rPr>
              <a:t>Line</a:t>
            </a:r>
            <a:endParaRPr lang="en-US" dirty="0">
              <a:solidFill>
                <a:srgbClr val="FFFFFF"/>
              </a:solidFill>
            </a:endParaRPr>
          </a:p>
        </p:txBody>
      </p:sp>
      <p:sp>
        <p:nvSpPr>
          <p:cNvPr id="5" name="TextBox 4"/>
          <p:cNvSpPr txBox="1"/>
          <p:nvPr/>
        </p:nvSpPr>
        <p:spPr>
          <a:xfrm>
            <a:off x="3546751" y="5930900"/>
            <a:ext cx="2058075" cy="830997"/>
          </a:xfrm>
          <a:prstGeom prst="rect">
            <a:avLst/>
          </a:prstGeom>
          <a:noFill/>
        </p:spPr>
        <p:txBody>
          <a:bodyPr wrap="none" rtlCol="0">
            <a:spAutoFit/>
          </a:bodyPr>
          <a:lstStyle/>
          <a:p>
            <a:pPr algn="ctr"/>
            <a:r>
              <a:rPr lang="en-US" sz="2400" dirty="0" err="1" smtClean="0">
                <a:solidFill>
                  <a:srgbClr val="FFFFFF"/>
                </a:solidFill>
              </a:rPr>
              <a:t>Andretta</a:t>
            </a:r>
            <a:r>
              <a:rPr lang="en-US" sz="2400" dirty="0" smtClean="0">
                <a:solidFill>
                  <a:srgbClr val="FFFFFF"/>
                </a:solidFill>
              </a:rPr>
              <a:t> et. al. </a:t>
            </a:r>
          </a:p>
          <a:p>
            <a:pPr algn="ctr"/>
            <a:r>
              <a:rPr lang="en-US" sz="2400" dirty="0">
                <a:solidFill>
                  <a:srgbClr val="FFFFFF"/>
                </a:solidFill>
              </a:rPr>
              <a:t>	</a:t>
            </a:r>
            <a:r>
              <a:rPr lang="en-US" sz="2400" dirty="0" smtClean="0">
                <a:solidFill>
                  <a:srgbClr val="FFFFFF"/>
                </a:solidFill>
              </a:rPr>
              <a:t>2000</a:t>
            </a:r>
            <a:endParaRPr lang="en-US" sz="2400" dirty="0">
              <a:solidFill>
                <a:srgbClr val="FFFFFF"/>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635" y="1328739"/>
            <a:ext cx="4740856" cy="4602161"/>
          </a:xfrm>
        </p:spPr>
      </p:pic>
      <p:sp>
        <p:nvSpPr>
          <p:cNvPr id="3" name="TextBox 2"/>
          <p:cNvSpPr txBox="1"/>
          <p:nvPr/>
        </p:nvSpPr>
        <p:spPr>
          <a:xfrm>
            <a:off x="128999" y="2311400"/>
            <a:ext cx="1979036" cy="1815882"/>
          </a:xfrm>
          <a:prstGeom prst="rect">
            <a:avLst/>
          </a:prstGeom>
          <a:noFill/>
        </p:spPr>
        <p:txBody>
          <a:bodyPr wrap="none" rtlCol="0">
            <a:spAutoFit/>
          </a:bodyPr>
          <a:lstStyle/>
          <a:p>
            <a:pPr algn="ctr"/>
            <a:r>
              <a:rPr lang="en-US" sz="2800" dirty="0" smtClean="0">
                <a:solidFill>
                  <a:srgbClr val="FFFFFF"/>
                </a:solidFill>
              </a:rPr>
              <a:t>log T = 4.9</a:t>
            </a:r>
          </a:p>
          <a:p>
            <a:pPr algn="ctr"/>
            <a:endParaRPr lang="en-US" sz="2800" dirty="0">
              <a:solidFill>
                <a:srgbClr val="FFFFFF"/>
              </a:solidFill>
            </a:endParaRPr>
          </a:p>
          <a:p>
            <a:pPr algn="ctr"/>
            <a:r>
              <a:rPr lang="en-US" sz="2800" dirty="0" err="1" smtClean="0">
                <a:solidFill>
                  <a:srgbClr val="FFFFFF"/>
                </a:solidFill>
              </a:rPr>
              <a:t>v</a:t>
            </a:r>
            <a:r>
              <a:rPr lang="en-US" sz="2800" baseline="-25000" dirty="0" err="1" smtClean="0">
                <a:solidFill>
                  <a:srgbClr val="FFFFFF"/>
                </a:solidFill>
              </a:rPr>
              <a:t>T</a:t>
            </a:r>
            <a:r>
              <a:rPr lang="en-US" sz="2800" dirty="0" smtClean="0">
                <a:solidFill>
                  <a:srgbClr val="FFFFFF"/>
                </a:solidFill>
              </a:rPr>
              <a:t> = 13 km/s</a:t>
            </a:r>
          </a:p>
          <a:p>
            <a:pPr algn="ctr"/>
            <a:r>
              <a:rPr lang="en-US" sz="2800" dirty="0" smtClean="0">
                <a:solidFill>
                  <a:srgbClr val="FFFFFF"/>
                </a:solidFill>
              </a:rPr>
              <a:t>(1 sigma)</a:t>
            </a:r>
          </a:p>
        </p:txBody>
      </p:sp>
    </p:spTree>
    <p:extLst>
      <p:ext uri="{BB962C8B-B14F-4D97-AF65-F5344CB8AC3E}">
        <p14:creationId xmlns:p14="http://schemas.microsoft.com/office/powerpoint/2010/main" val="9844639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Difference Images</a:t>
            </a:r>
            <a:endParaRPr lang="en-US" dirty="0">
              <a:solidFill>
                <a:schemeClr val="bg1"/>
              </a:solidFill>
            </a:endParaRPr>
          </a:p>
        </p:txBody>
      </p:sp>
      <p:pic>
        <p:nvPicPr>
          <p:cNvPr id="4" name="zmp_differenc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24" y="1587500"/>
            <a:ext cx="9134476" cy="4572000"/>
          </a:xfrm>
        </p:spPr>
      </p:pic>
    </p:spTree>
    <p:extLst>
      <p:ext uri="{BB962C8B-B14F-4D97-AF65-F5344CB8AC3E}">
        <p14:creationId xmlns:p14="http://schemas.microsoft.com/office/powerpoint/2010/main" val="84673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Wavelet Transform</a:t>
            </a:r>
            <a:endParaRPr lang="en-US" dirty="0">
              <a:solidFill>
                <a:schemeClr val="bg1"/>
              </a:solidFill>
            </a:endParaRPr>
          </a:p>
        </p:txBody>
      </p:sp>
      <p:pic>
        <p:nvPicPr>
          <p:cNvPr id="5" name="Content Placeholder 4" descr="difference_image_atrou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227"/>
          <a:stretch/>
        </p:blipFill>
        <p:spPr>
          <a:xfrm>
            <a:off x="1917700" y="1417638"/>
            <a:ext cx="5308600" cy="5269784"/>
          </a:xfrm>
        </p:spPr>
      </p:pic>
      <p:sp>
        <p:nvSpPr>
          <p:cNvPr id="6" name="TextBox 5"/>
          <p:cNvSpPr txBox="1"/>
          <p:nvPr/>
        </p:nvSpPr>
        <p:spPr>
          <a:xfrm>
            <a:off x="463456" y="3155434"/>
            <a:ext cx="1454244" cy="369332"/>
          </a:xfrm>
          <a:prstGeom prst="rect">
            <a:avLst/>
          </a:prstGeom>
          <a:noFill/>
        </p:spPr>
        <p:txBody>
          <a:bodyPr wrap="none" rtlCol="0">
            <a:spAutoFit/>
          </a:bodyPr>
          <a:lstStyle/>
          <a:p>
            <a:r>
              <a:rPr lang="en-US" dirty="0" smtClean="0">
                <a:solidFill>
                  <a:srgbClr val="FFFFFF"/>
                </a:solidFill>
              </a:rPr>
              <a:t>Coarse Scales</a:t>
            </a:r>
            <a:endParaRPr lang="en-US" dirty="0">
              <a:solidFill>
                <a:srgbClr val="FFFFFF"/>
              </a:solidFill>
            </a:endParaRPr>
          </a:p>
        </p:txBody>
      </p:sp>
      <p:sp>
        <p:nvSpPr>
          <p:cNvPr id="7" name="TextBox 6"/>
          <p:cNvSpPr txBox="1"/>
          <p:nvPr/>
        </p:nvSpPr>
        <p:spPr>
          <a:xfrm>
            <a:off x="590456" y="5791200"/>
            <a:ext cx="1188584" cy="369332"/>
          </a:xfrm>
          <a:prstGeom prst="rect">
            <a:avLst/>
          </a:prstGeom>
          <a:noFill/>
        </p:spPr>
        <p:txBody>
          <a:bodyPr wrap="none" rtlCol="0">
            <a:spAutoFit/>
          </a:bodyPr>
          <a:lstStyle/>
          <a:p>
            <a:pPr algn="ctr"/>
            <a:r>
              <a:rPr lang="en-US" dirty="0" smtClean="0">
                <a:solidFill>
                  <a:srgbClr val="FFFFFF"/>
                </a:solidFill>
              </a:rPr>
              <a:t>Fine scales</a:t>
            </a:r>
            <a:endParaRPr lang="en-US" dirty="0">
              <a:solidFill>
                <a:srgbClr val="FFFFFF"/>
              </a:solidFill>
            </a:endParaRPr>
          </a:p>
        </p:txBody>
      </p:sp>
      <p:sp>
        <p:nvSpPr>
          <p:cNvPr id="8" name="TextBox 7"/>
          <p:cNvSpPr txBox="1"/>
          <p:nvPr/>
        </p:nvSpPr>
        <p:spPr>
          <a:xfrm>
            <a:off x="457200" y="4488934"/>
            <a:ext cx="1585553" cy="369332"/>
          </a:xfrm>
          <a:prstGeom prst="rect">
            <a:avLst/>
          </a:prstGeom>
          <a:noFill/>
        </p:spPr>
        <p:txBody>
          <a:bodyPr wrap="none" rtlCol="0">
            <a:spAutoFit/>
          </a:bodyPr>
          <a:lstStyle/>
          <a:p>
            <a:r>
              <a:rPr lang="en-US" dirty="0" smtClean="0">
                <a:solidFill>
                  <a:srgbClr val="FFFFFF"/>
                </a:solidFill>
              </a:rPr>
              <a:t>Medium scales</a:t>
            </a:r>
            <a:endParaRPr lang="en-US" dirty="0">
              <a:solidFill>
                <a:srgbClr val="FFFFFF"/>
              </a:solidFill>
            </a:endParaRPr>
          </a:p>
        </p:txBody>
      </p:sp>
    </p:spTree>
    <p:extLst>
      <p:ext uri="{BB962C8B-B14F-4D97-AF65-F5344CB8AC3E}">
        <p14:creationId xmlns:p14="http://schemas.microsoft.com/office/powerpoint/2010/main" val="4894380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Small Scale Difference Images</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5" name="zmp_difference_sc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7499"/>
            <a:ext cx="9144000" cy="4572000"/>
          </a:xfrm>
          <a:prstGeom prst="rect">
            <a:avLst/>
          </a:prstGeom>
        </p:spPr>
      </p:pic>
    </p:spTree>
    <p:extLst>
      <p:ext uri="{BB962C8B-B14F-4D97-AF65-F5344CB8AC3E}">
        <p14:creationId xmlns:p14="http://schemas.microsoft.com/office/powerpoint/2010/main" val="2813011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pic>
        <p:nvPicPr>
          <p:cNvPr id="10" name="1661_99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8399" y="4589463"/>
            <a:ext cx="6805611" cy="2268537"/>
          </a:xfrm>
          <a:prstGeom prst="rect">
            <a:avLst/>
          </a:prstGeom>
        </p:spPr>
      </p:pic>
      <p:cxnSp>
        <p:nvCxnSpPr>
          <p:cNvPr id="11" name="Straight Connector 10"/>
          <p:cNvCxnSpPr/>
          <p:nvPr/>
        </p:nvCxnSpPr>
        <p:spPr>
          <a:xfrm>
            <a:off x="6540500" y="838200"/>
            <a:ext cx="1433510" cy="37512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838200"/>
            <a:ext cx="5372100" cy="375126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281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cxnSp>
        <p:nvCxnSpPr>
          <p:cNvPr id="11" name="Straight Connector 10"/>
          <p:cNvCxnSpPr/>
          <p:nvPr/>
        </p:nvCxnSpPr>
        <p:spPr>
          <a:xfrm>
            <a:off x="2222500" y="1752600"/>
            <a:ext cx="5751510" cy="28368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1752600"/>
            <a:ext cx="1054100" cy="2836863"/>
          </a:xfrm>
          <a:prstGeom prst="line">
            <a:avLst/>
          </a:prstGeom>
        </p:spPr>
        <p:style>
          <a:lnRef idx="2">
            <a:schemeClr val="accent1"/>
          </a:lnRef>
          <a:fillRef idx="0">
            <a:schemeClr val="accent1"/>
          </a:fillRef>
          <a:effectRef idx="1">
            <a:schemeClr val="accent1"/>
          </a:effectRef>
          <a:fontRef idx="minor">
            <a:schemeClr val="tx1"/>
          </a:fontRef>
        </p:style>
      </p:cxnSp>
      <p:pic>
        <p:nvPicPr>
          <p:cNvPr id="2" name="260_6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8400" y="4589464"/>
            <a:ext cx="6805610" cy="2268536"/>
          </a:xfrm>
          <a:prstGeom prst="rect">
            <a:avLst/>
          </a:prstGeom>
        </p:spPr>
      </p:pic>
    </p:spTree>
    <p:extLst>
      <p:ext uri="{BB962C8B-B14F-4D97-AF65-F5344CB8AC3E}">
        <p14:creationId xmlns:p14="http://schemas.microsoft.com/office/powerpoint/2010/main" val="388309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Abstract</a:t>
            </a:r>
            <a:endParaRPr lang="en-US" dirty="0">
              <a:solidFill>
                <a:srgbClr val="FFFFFF"/>
              </a:solidFill>
            </a:endParaRPr>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smtClean="0">
                <a:solidFill>
                  <a:srgbClr val="FFFFFF"/>
                </a:solidFill>
              </a:rPr>
              <a:t>Transition Region Explosive Event (EE) is the name for large spectroscopic velocities observed in extreme ultraviolet emission lines formed between 50,000K and 500,000K in the solar atmosphere. Thought to be powered by magnetic reconnection, they may contribute to the mass and energy balance of the hot solar corona. Understanding of these transient events is hampered by lack of rapid, high resolution combined spatial and spectral measurements. We present EE observations and analysis from the </a:t>
            </a:r>
            <a:r>
              <a:rPr lang="en-US" i="1" dirty="0" smtClean="0">
                <a:solidFill>
                  <a:srgbClr val="FFFFFF"/>
                </a:solidFill>
              </a:rPr>
              <a:t>Multi-Order Solar EUV Spectrograph</a:t>
            </a:r>
            <a:r>
              <a:rPr lang="en-US" dirty="0" smtClean="0">
                <a:solidFill>
                  <a:srgbClr val="FFFFFF"/>
                </a:solidFill>
              </a:rPr>
              <a:t> (</a:t>
            </a:r>
            <a:r>
              <a:rPr lang="en-US" i="1" dirty="0" smtClean="0">
                <a:solidFill>
                  <a:srgbClr val="FFFFFF"/>
                </a:solidFill>
              </a:rPr>
              <a:t>MOSES) </a:t>
            </a:r>
            <a:r>
              <a:rPr lang="en-US" dirty="0" smtClean="0">
                <a:solidFill>
                  <a:srgbClr val="FFFFFF"/>
                </a:solidFill>
              </a:rPr>
              <a:t>that open the door for true high speed imaging spectroscopy in the solar transition region. </a:t>
            </a:r>
          </a:p>
        </p:txBody>
      </p:sp>
    </p:spTree>
    <p:extLst>
      <p:ext uri="{BB962C8B-B14F-4D97-AF65-F5344CB8AC3E}">
        <p14:creationId xmlns:p14="http://schemas.microsoft.com/office/powerpoint/2010/main" val="20283071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cxnSp>
        <p:nvCxnSpPr>
          <p:cNvPr id="11" name="Straight Connector 10"/>
          <p:cNvCxnSpPr/>
          <p:nvPr/>
        </p:nvCxnSpPr>
        <p:spPr>
          <a:xfrm>
            <a:off x="7239000" y="1397000"/>
            <a:ext cx="735010" cy="31924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1397000"/>
            <a:ext cx="6070600" cy="3192463"/>
          </a:xfrm>
          <a:prstGeom prst="line">
            <a:avLst/>
          </a:prstGeom>
        </p:spPr>
        <p:style>
          <a:lnRef idx="2">
            <a:schemeClr val="accent1"/>
          </a:lnRef>
          <a:fillRef idx="0">
            <a:schemeClr val="accent1"/>
          </a:fillRef>
          <a:effectRef idx="1">
            <a:schemeClr val="accent1"/>
          </a:effectRef>
          <a:fontRef idx="minor">
            <a:schemeClr val="tx1"/>
          </a:fontRef>
        </p:style>
      </p:cxnSp>
      <p:pic>
        <p:nvPicPr>
          <p:cNvPr id="2" name="1897_8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410" y="4589463"/>
            <a:ext cx="6832600" cy="2277533"/>
          </a:xfrm>
          <a:prstGeom prst="rect">
            <a:avLst/>
          </a:prstGeom>
        </p:spPr>
      </p:pic>
    </p:spTree>
    <p:extLst>
      <p:ext uri="{BB962C8B-B14F-4D97-AF65-F5344CB8AC3E}">
        <p14:creationId xmlns:p14="http://schemas.microsoft.com/office/powerpoint/2010/main" val="388309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cxnSp>
        <p:nvCxnSpPr>
          <p:cNvPr id="11" name="Straight Connector 10"/>
          <p:cNvCxnSpPr/>
          <p:nvPr/>
        </p:nvCxnSpPr>
        <p:spPr>
          <a:xfrm>
            <a:off x="2755900" y="2946400"/>
            <a:ext cx="5218110" cy="16430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2946400"/>
            <a:ext cx="1587500" cy="1643063"/>
          </a:xfrm>
          <a:prstGeom prst="line">
            <a:avLst/>
          </a:prstGeom>
        </p:spPr>
        <p:style>
          <a:lnRef idx="2">
            <a:schemeClr val="accent1"/>
          </a:lnRef>
          <a:fillRef idx="0">
            <a:schemeClr val="accent1"/>
          </a:fillRef>
          <a:effectRef idx="1">
            <a:schemeClr val="accent1"/>
          </a:effectRef>
          <a:fontRef idx="minor">
            <a:schemeClr val="tx1"/>
          </a:fontRef>
        </p:style>
      </p:cxnSp>
      <p:pic>
        <p:nvPicPr>
          <p:cNvPr id="2" name="433_28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8406" y="4589465"/>
            <a:ext cx="6805604" cy="2268535"/>
          </a:xfrm>
          <a:prstGeom prst="rect">
            <a:avLst/>
          </a:prstGeom>
        </p:spPr>
      </p:pic>
    </p:spTree>
    <p:extLst>
      <p:ext uri="{BB962C8B-B14F-4D97-AF65-F5344CB8AC3E}">
        <p14:creationId xmlns:p14="http://schemas.microsoft.com/office/powerpoint/2010/main" val="388309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1661_99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32001" y="0"/>
            <a:ext cx="4991100" cy="1663700"/>
          </a:xfrm>
          <a:prstGeom prst="rect">
            <a:avLst/>
          </a:prstGeom>
        </p:spPr>
      </p:pic>
      <p:pic>
        <p:nvPicPr>
          <p:cNvPr id="5" name="260_695.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032001" y="1663700"/>
            <a:ext cx="4991100" cy="1663700"/>
          </a:xfrm>
          <a:prstGeom prst="rect">
            <a:avLst/>
          </a:prstGeom>
        </p:spPr>
      </p:pic>
      <p:pic>
        <p:nvPicPr>
          <p:cNvPr id="6" name="1897_819.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032001" y="3327400"/>
            <a:ext cx="4991100" cy="1663700"/>
          </a:xfrm>
          <a:prstGeom prst="rect">
            <a:avLst/>
          </a:prstGeom>
        </p:spPr>
      </p:pic>
      <p:pic>
        <p:nvPicPr>
          <p:cNvPr id="7" name="433_287.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032001" y="4991100"/>
            <a:ext cx="4991100" cy="1663700"/>
          </a:xfrm>
          <a:prstGeom prst="rect">
            <a:avLst/>
          </a:prstGeom>
        </p:spPr>
      </p:pic>
      <p:sp>
        <p:nvSpPr>
          <p:cNvPr id="8" name="TextBox 7"/>
          <p:cNvSpPr txBox="1"/>
          <p:nvPr/>
        </p:nvSpPr>
        <p:spPr>
          <a:xfrm>
            <a:off x="546100" y="2973457"/>
            <a:ext cx="1177526" cy="400110"/>
          </a:xfrm>
          <a:prstGeom prst="rect">
            <a:avLst/>
          </a:prstGeom>
          <a:noFill/>
        </p:spPr>
        <p:txBody>
          <a:bodyPr wrap="none" rtlCol="0">
            <a:spAutoFit/>
          </a:bodyPr>
          <a:lstStyle/>
          <a:p>
            <a:r>
              <a:rPr lang="en-US" sz="2000" dirty="0" smtClean="0">
                <a:solidFill>
                  <a:srgbClr val="FFFFFF"/>
                </a:solidFill>
              </a:rPr>
              <a:t>Raw Data</a:t>
            </a:r>
            <a:endParaRPr lang="en-US" sz="2000" dirty="0">
              <a:solidFill>
                <a:srgbClr val="FFFFFF"/>
              </a:solidFill>
            </a:endParaRPr>
          </a:p>
        </p:txBody>
      </p:sp>
    </p:spTree>
    <p:extLst>
      <p:ext uri="{BB962C8B-B14F-4D97-AF65-F5344CB8AC3E}">
        <p14:creationId xmlns:p14="http://schemas.microsoft.com/office/powerpoint/2010/main" val="16496980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661_993_scl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32001" y="1"/>
            <a:ext cx="4991100" cy="1663700"/>
          </a:xfrm>
          <a:prstGeom prst="rect">
            <a:avLst/>
          </a:prstGeom>
        </p:spPr>
      </p:pic>
      <p:pic>
        <p:nvPicPr>
          <p:cNvPr id="3" name="260_695_scl6.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032001" y="1663702"/>
            <a:ext cx="4991094" cy="1663698"/>
          </a:xfrm>
          <a:prstGeom prst="rect">
            <a:avLst/>
          </a:prstGeom>
        </p:spPr>
      </p:pic>
      <p:pic>
        <p:nvPicPr>
          <p:cNvPr id="8" name="1897_819_scl6.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032001" y="3327402"/>
            <a:ext cx="4991094" cy="1663698"/>
          </a:xfrm>
          <a:prstGeom prst="rect">
            <a:avLst/>
          </a:prstGeom>
        </p:spPr>
      </p:pic>
      <p:pic>
        <p:nvPicPr>
          <p:cNvPr id="9" name="433_287_scl6.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032002" y="4991100"/>
            <a:ext cx="4991094" cy="1663698"/>
          </a:xfrm>
          <a:prstGeom prst="rect">
            <a:avLst/>
          </a:prstGeom>
        </p:spPr>
      </p:pic>
      <p:sp>
        <p:nvSpPr>
          <p:cNvPr id="10" name="TextBox 9"/>
          <p:cNvSpPr txBox="1"/>
          <p:nvPr/>
        </p:nvSpPr>
        <p:spPr>
          <a:xfrm>
            <a:off x="114300" y="2973457"/>
            <a:ext cx="2189672" cy="707886"/>
          </a:xfrm>
          <a:prstGeom prst="rect">
            <a:avLst/>
          </a:prstGeom>
          <a:noFill/>
        </p:spPr>
        <p:txBody>
          <a:bodyPr wrap="none" rtlCol="0">
            <a:spAutoFit/>
          </a:bodyPr>
          <a:lstStyle/>
          <a:p>
            <a:pPr algn="ctr"/>
            <a:r>
              <a:rPr lang="en-US" sz="2000" dirty="0" smtClean="0">
                <a:solidFill>
                  <a:srgbClr val="FFFFFF"/>
                </a:solidFill>
              </a:rPr>
              <a:t>Wavelet Transform</a:t>
            </a:r>
          </a:p>
          <a:p>
            <a:pPr algn="ctr"/>
            <a:r>
              <a:rPr lang="en-US" sz="2000" dirty="0">
                <a:solidFill>
                  <a:srgbClr val="FFFFFF"/>
                </a:solidFill>
              </a:rPr>
              <a:t>Small </a:t>
            </a:r>
            <a:r>
              <a:rPr lang="en-US" sz="2000" dirty="0" smtClean="0">
                <a:solidFill>
                  <a:srgbClr val="FFFFFF"/>
                </a:solidFill>
              </a:rPr>
              <a:t>Scales </a:t>
            </a:r>
            <a:endParaRPr lang="en-US" sz="2000" dirty="0">
              <a:solidFill>
                <a:srgbClr val="FFFFFF"/>
              </a:solidFill>
            </a:endParaRPr>
          </a:p>
        </p:txBody>
      </p:sp>
    </p:spTree>
    <p:extLst>
      <p:ext uri="{BB962C8B-B14F-4D97-AF65-F5344CB8AC3E}">
        <p14:creationId xmlns:p14="http://schemas.microsoft.com/office/powerpoint/2010/main" val="42933705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661_993_scl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32001" y="1"/>
            <a:ext cx="4991100" cy="1663700"/>
          </a:xfrm>
          <a:prstGeom prst="rect">
            <a:avLst/>
          </a:prstGeom>
        </p:spPr>
      </p:pic>
      <p:pic>
        <p:nvPicPr>
          <p:cNvPr id="3" name="260_695_scl6.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032001" y="1663702"/>
            <a:ext cx="4991094" cy="1663698"/>
          </a:xfrm>
          <a:prstGeom prst="rect">
            <a:avLst/>
          </a:prstGeom>
        </p:spPr>
      </p:pic>
      <p:pic>
        <p:nvPicPr>
          <p:cNvPr id="8" name="1897_819_scl6.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032001" y="3327402"/>
            <a:ext cx="4991094" cy="1663698"/>
          </a:xfrm>
          <a:prstGeom prst="rect">
            <a:avLst/>
          </a:prstGeom>
        </p:spPr>
      </p:pic>
      <p:pic>
        <p:nvPicPr>
          <p:cNvPr id="9" name="433_287_scl6.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032002" y="4991100"/>
            <a:ext cx="4991094" cy="1663698"/>
          </a:xfrm>
          <a:prstGeom prst="rect">
            <a:avLst/>
          </a:prstGeom>
        </p:spPr>
      </p:pic>
      <p:sp>
        <p:nvSpPr>
          <p:cNvPr id="4" name="TextBox 3"/>
          <p:cNvSpPr txBox="1"/>
          <p:nvPr/>
        </p:nvSpPr>
        <p:spPr>
          <a:xfrm>
            <a:off x="7023095" y="564634"/>
            <a:ext cx="1909272" cy="400110"/>
          </a:xfrm>
          <a:prstGeom prst="rect">
            <a:avLst/>
          </a:prstGeom>
          <a:noFill/>
        </p:spPr>
        <p:txBody>
          <a:bodyPr wrap="none" rtlCol="0">
            <a:spAutoFit/>
          </a:bodyPr>
          <a:lstStyle/>
          <a:p>
            <a:pPr algn="ctr"/>
            <a:r>
              <a:rPr lang="en-US" sz="2000" dirty="0" smtClean="0">
                <a:solidFill>
                  <a:srgbClr val="FFFFFF"/>
                </a:solidFill>
              </a:rPr>
              <a:t>No Doppler Shift</a:t>
            </a:r>
            <a:endParaRPr lang="en-US" sz="2000" dirty="0"/>
          </a:p>
        </p:txBody>
      </p:sp>
      <p:sp>
        <p:nvSpPr>
          <p:cNvPr id="7" name="TextBox 6"/>
          <p:cNvSpPr txBox="1"/>
          <p:nvPr/>
        </p:nvSpPr>
        <p:spPr>
          <a:xfrm>
            <a:off x="7112001" y="2215634"/>
            <a:ext cx="1651163" cy="400110"/>
          </a:xfrm>
          <a:prstGeom prst="rect">
            <a:avLst/>
          </a:prstGeom>
          <a:noFill/>
        </p:spPr>
        <p:txBody>
          <a:bodyPr wrap="none" rtlCol="0">
            <a:spAutoFit/>
          </a:bodyPr>
          <a:lstStyle/>
          <a:p>
            <a:pPr algn="ctr"/>
            <a:r>
              <a:rPr lang="en-US" sz="2000" dirty="0" smtClean="0">
                <a:solidFill>
                  <a:srgbClr val="FF0000"/>
                </a:solidFill>
              </a:rPr>
              <a:t>Red Shift Only</a:t>
            </a:r>
            <a:endParaRPr lang="en-US" sz="2000" dirty="0">
              <a:solidFill>
                <a:srgbClr val="FF0000"/>
              </a:solidFill>
            </a:endParaRPr>
          </a:p>
        </p:txBody>
      </p:sp>
      <p:sp>
        <p:nvSpPr>
          <p:cNvPr id="10" name="TextBox 9"/>
          <p:cNvSpPr txBox="1"/>
          <p:nvPr/>
        </p:nvSpPr>
        <p:spPr>
          <a:xfrm>
            <a:off x="7023101" y="3927564"/>
            <a:ext cx="1829122" cy="400110"/>
          </a:xfrm>
          <a:prstGeom prst="rect">
            <a:avLst/>
          </a:prstGeom>
          <a:noFill/>
        </p:spPr>
        <p:txBody>
          <a:bodyPr wrap="none" rtlCol="0">
            <a:spAutoFit/>
          </a:bodyPr>
          <a:lstStyle/>
          <a:p>
            <a:pPr algn="ctr"/>
            <a:r>
              <a:rPr lang="en-US" sz="2000" dirty="0" smtClean="0">
                <a:solidFill>
                  <a:srgbClr val="3366FF"/>
                </a:solidFill>
              </a:rPr>
              <a:t>Blue Shift Only?</a:t>
            </a:r>
            <a:endParaRPr lang="en-US" sz="2000" dirty="0">
              <a:solidFill>
                <a:srgbClr val="3366FF"/>
              </a:solidFill>
            </a:endParaRPr>
          </a:p>
        </p:txBody>
      </p:sp>
      <p:sp>
        <p:nvSpPr>
          <p:cNvPr id="11" name="TextBox 10"/>
          <p:cNvSpPr txBox="1"/>
          <p:nvPr/>
        </p:nvSpPr>
        <p:spPr>
          <a:xfrm>
            <a:off x="6938548" y="5631934"/>
            <a:ext cx="2205452" cy="400110"/>
          </a:xfrm>
          <a:prstGeom prst="rect">
            <a:avLst/>
          </a:prstGeom>
          <a:noFill/>
        </p:spPr>
        <p:txBody>
          <a:bodyPr wrap="none" rtlCol="0">
            <a:spAutoFit/>
          </a:bodyPr>
          <a:lstStyle/>
          <a:p>
            <a:pPr algn="ctr"/>
            <a:r>
              <a:rPr lang="en-US" sz="2000" dirty="0" smtClean="0">
                <a:solidFill>
                  <a:srgbClr val="FF29FC"/>
                </a:solidFill>
              </a:rPr>
              <a:t>Bi Directional Shifts</a:t>
            </a:r>
            <a:endParaRPr lang="en-US" sz="2000" dirty="0">
              <a:solidFill>
                <a:srgbClr val="FF29FC"/>
              </a:solidFill>
            </a:endParaRPr>
          </a:p>
        </p:txBody>
      </p:sp>
      <p:sp>
        <p:nvSpPr>
          <p:cNvPr id="5" name="TextBox 4"/>
          <p:cNvSpPr txBox="1"/>
          <p:nvPr/>
        </p:nvSpPr>
        <p:spPr>
          <a:xfrm>
            <a:off x="150902" y="2727236"/>
            <a:ext cx="2123448" cy="1938992"/>
          </a:xfrm>
          <a:prstGeom prst="rect">
            <a:avLst/>
          </a:prstGeom>
          <a:noFill/>
        </p:spPr>
        <p:txBody>
          <a:bodyPr wrap="none" rtlCol="0">
            <a:spAutoFit/>
          </a:bodyPr>
          <a:lstStyle/>
          <a:p>
            <a:pPr algn="ctr"/>
            <a:r>
              <a:rPr lang="en-US" sz="2400" dirty="0" smtClean="0">
                <a:solidFill>
                  <a:schemeClr val="bg1"/>
                </a:solidFill>
              </a:rPr>
              <a:t>Shifts 3-4 pixels</a:t>
            </a:r>
          </a:p>
          <a:p>
            <a:pPr algn="ctr"/>
            <a:endParaRPr lang="en-US" sz="2400" dirty="0">
              <a:solidFill>
                <a:schemeClr val="bg1"/>
              </a:solidFill>
            </a:endParaRPr>
          </a:p>
          <a:p>
            <a:pPr algn="ctr"/>
            <a:r>
              <a:rPr lang="en-US" sz="2400" dirty="0" smtClean="0">
                <a:solidFill>
                  <a:schemeClr val="bg1"/>
                </a:solidFill>
              </a:rPr>
              <a:t>≈ 100 km/s</a:t>
            </a:r>
          </a:p>
          <a:p>
            <a:pPr algn="ctr"/>
            <a:endParaRPr lang="en-US" sz="2400" dirty="0">
              <a:solidFill>
                <a:schemeClr val="bg1"/>
              </a:solidFill>
            </a:endParaRPr>
          </a:p>
          <a:p>
            <a:pPr algn="ctr"/>
            <a:r>
              <a:rPr lang="en-US" sz="2400" dirty="0" smtClean="0">
                <a:solidFill>
                  <a:schemeClr val="bg1"/>
                </a:solidFill>
              </a:rPr>
              <a:t>No Line Core</a:t>
            </a:r>
            <a:endParaRPr lang="en-US" sz="2400" dirty="0">
              <a:solidFill>
                <a:schemeClr val="bg1"/>
              </a:solidFill>
            </a:endParaRPr>
          </a:p>
        </p:txBody>
      </p:sp>
    </p:spTree>
    <p:extLst>
      <p:ext uri="{BB962C8B-B14F-4D97-AF65-F5344CB8AC3E}">
        <p14:creationId xmlns:p14="http://schemas.microsoft.com/office/powerpoint/2010/main" val="4787417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Spread Functions</a:t>
            </a:r>
            <a:endParaRPr lang="en-US" dirty="0"/>
          </a:p>
        </p:txBody>
      </p:sp>
      <p:pic>
        <p:nvPicPr>
          <p:cNvPr id="4" name="Picture 3" descr="FOV1mr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62" y="1414875"/>
            <a:ext cx="4233542" cy="5443125"/>
          </a:xfrm>
          <a:prstGeom prst="rect">
            <a:avLst/>
          </a:prstGeom>
        </p:spPr>
      </p:pic>
    </p:spTree>
    <p:extLst>
      <p:ext uri="{BB962C8B-B14F-4D97-AF65-F5344CB8AC3E}">
        <p14:creationId xmlns:p14="http://schemas.microsoft.com/office/powerpoint/2010/main" val="4728388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PSF Reconstruction</a:t>
            </a:r>
            <a:endParaRPr lang="en-US" dirty="0"/>
          </a:p>
        </p:txBody>
      </p:sp>
      <p:pic>
        <p:nvPicPr>
          <p:cNvPr id="4" name="Content Placeholder 3" descr="example_recon_1663_991_15_z.pdf"/>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4352057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PSF Estimates</a:t>
            </a:r>
            <a:endParaRPr lang="en-US" dirty="0">
              <a:solidFill>
                <a:srgbClr val="FFFFFF"/>
              </a:solidFill>
            </a:endParaRPr>
          </a:p>
        </p:txBody>
      </p:sp>
      <p:pic>
        <p:nvPicPr>
          <p:cNvPr id="4" name="Content Placeholder 3" descr="psf_images_defens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50" b="-376"/>
          <a:stretch/>
        </p:blipFill>
        <p:spPr>
          <a:xfrm>
            <a:off x="457200" y="1417638"/>
            <a:ext cx="8229600" cy="2768601"/>
          </a:xfrm>
        </p:spPr>
      </p:pic>
      <p:pic>
        <p:nvPicPr>
          <p:cNvPr id="5" name="Picture 4" descr="psf_image_profil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4178300"/>
            <a:ext cx="5359400" cy="2679700"/>
          </a:xfrm>
          <a:prstGeom prst="rect">
            <a:avLst/>
          </a:prstGeom>
        </p:spPr>
      </p:pic>
    </p:spTree>
    <p:extLst>
      <p:ext uri="{BB962C8B-B14F-4D97-AF65-F5344CB8AC3E}">
        <p14:creationId xmlns:p14="http://schemas.microsoft.com/office/powerpoint/2010/main" val="25525340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e_image.pdf"/>
          <p:cNvPicPr>
            <a:picLocks noGrp="1" noChangeAspect="1"/>
          </p:cNvPicPr>
          <p:nvPr>
            <p:ph idx="1"/>
          </p:nvPr>
        </p:nvPicPr>
        <p:blipFill rotWithShape="1">
          <a:blip r:embed="rId3">
            <a:extLst>
              <a:ext uri="{28A0092B-C50C-407E-A947-70E740481C1C}">
                <a14:useLocalDpi xmlns:a14="http://schemas.microsoft.com/office/drawing/2010/main" val="0"/>
              </a:ext>
            </a:extLst>
          </a:blip>
          <a:srcRect t="-86" b="86"/>
          <a:stretch/>
        </p:blipFill>
        <p:spPr>
          <a:xfrm>
            <a:off x="825500" y="0"/>
            <a:ext cx="7073900" cy="2357967"/>
          </a:xfrm>
        </p:spPr>
      </p:pic>
      <p:pic>
        <p:nvPicPr>
          <p:cNvPr id="5" name="Picture 4" descr="synthetic_ee_imag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00" y="2154766"/>
            <a:ext cx="7073900" cy="4715933"/>
          </a:xfrm>
          <a:prstGeom prst="rect">
            <a:avLst/>
          </a:prstGeom>
        </p:spPr>
      </p:pic>
    </p:spTree>
    <p:extLst>
      <p:ext uri="{BB962C8B-B14F-4D97-AF65-F5344CB8AC3E}">
        <p14:creationId xmlns:p14="http://schemas.microsoft.com/office/powerpoint/2010/main" val="17369961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1"/>
            <a:ext cx="8229600" cy="1143000"/>
          </a:xfrm>
        </p:spPr>
        <p:txBody>
          <a:bodyPr/>
          <a:lstStyle/>
          <a:p>
            <a:r>
              <a:rPr lang="en-US" dirty="0" smtClean="0">
                <a:solidFill>
                  <a:schemeClr val="bg1"/>
                </a:solidFill>
              </a:rPr>
              <a:t>Inversions</a:t>
            </a:r>
            <a:endParaRPr lang="en-US" dirty="0">
              <a:solidFill>
                <a:schemeClr val="bg1"/>
              </a:solidFill>
            </a:endParaRPr>
          </a:p>
        </p:txBody>
      </p:sp>
      <p:sp>
        <p:nvSpPr>
          <p:cNvPr id="3" name="Content Placeholder 2"/>
          <p:cNvSpPr>
            <a:spLocks noGrp="1"/>
          </p:cNvSpPr>
          <p:nvPr>
            <p:ph idx="1"/>
          </p:nvPr>
        </p:nvSpPr>
        <p:spPr>
          <a:xfrm>
            <a:off x="457200" y="1270001"/>
            <a:ext cx="4775200" cy="660400"/>
          </a:xfrm>
        </p:spPr>
        <p:txBody>
          <a:bodyPr>
            <a:normAutofit/>
          </a:bodyPr>
          <a:lstStyle/>
          <a:p>
            <a:r>
              <a:rPr lang="en-US" i="1" dirty="0" smtClean="0">
                <a:solidFill>
                  <a:srgbClr val="FFFFFF"/>
                </a:solidFill>
              </a:rPr>
              <a:t>MOSES</a:t>
            </a:r>
            <a:r>
              <a:rPr lang="en-US" dirty="0" smtClean="0">
                <a:solidFill>
                  <a:srgbClr val="FFFFFF"/>
                </a:solidFill>
              </a:rPr>
              <a:t> imaging </a:t>
            </a:r>
            <a:r>
              <a:rPr lang="en-US" dirty="0">
                <a:solidFill>
                  <a:srgbClr val="FFFFFF"/>
                </a:solidFill>
              </a:rPr>
              <a:t>e</a:t>
            </a:r>
            <a:r>
              <a:rPr lang="en-US" dirty="0" smtClean="0">
                <a:solidFill>
                  <a:srgbClr val="FFFFFF"/>
                </a:solidFill>
              </a:rPr>
              <a:t>quation:</a:t>
            </a:r>
            <a:endParaRPr lang="en-US" dirty="0">
              <a:solidFill>
                <a:srgbClr val="FFFFFF"/>
              </a:solidFill>
            </a:endParaRPr>
          </a:p>
          <a:p>
            <a:pPr marL="0" indent="0">
              <a:buNone/>
            </a:pPr>
            <a:endParaRPr lang="en-US" dirty="0"/>
          </a:p>
        </p:txBody>
      </p:sp>
      <p:sp>
        <p:nvSpPr>
          <p:cNvPr id="5" name="TextBox 4"/>
          <p:cNvSpPr txBox="1"/>
          <p:nvPr/>
        </p:nvSpPr>
        <p:spPr>
          <a:xfrm>
            <a:off x="228600" y="2981324"/>
            <a:ext cx="5105400" cy="3416320"/>
          </a:xfrm>
          <a:prstGeom prst="rect">
            <a:avLst/>
          </a:prstGeom>
          <a:noFill/>
        </p:spPr>
        <p:txBody>
          <a:bodyPr wrap="square" rtlCol="0">
            <a:spAutoFit/>
          </a:bodyPr>
          <a:lstStyle/>
          <a:p>
            <a:pPr marL="285750" indent="-285750">
              <a:buFont typeface="Arial"/>
              <a:buChar char="•"/>
            </a:pPr>
            <a:r>
              <a:rPr lang="en-US" sz="2400" i="1" dirty="0" smtClean="0">
                <a:solidFill>
                  <a:srgbClr val="FFFFFF"/>
                </a:solidFill>
              </a:rPr>
              <a:t>MOSES </a:t>
            </a:r>
            <a:r>
              <a:rPr lang="en-US" sz="2400" dirty="0" smtClean="0">
                <a:solidFill>
                  <a:srgbClr val="FFFFFF"/>
                </a:solidFill>
              </a:rPr>
              <a:t>images are </a:t>
            </a:r>
            <a:r>
              <a:rPr lang="en-US" sz="2400" u="sng" dirty="0" smtClean="0">
                <a:solidFill>
                  <a:srgbClr val="FFFFFF"/>
                </a:solidFill>
              </a:rPr>
              <a:t>projections</a:t>
            </a:r>
            <a:r>
              <a:rPr lang="en-US" sz="2400" dirty="0" smtClean="0">
                <a:solidFill>
                  <a:srgbClr val="FFFFFF"/>
                </a:solidFill>
              </a:rPr>
              <a:t> of the </a:t>
            </a:r>
          </a:p>
          <a:p>
            <a:r>
              <a:rPr lang="en-US" sz="2400" dirty="0">
                <a:solidFill>
                  <a:srgbClr val="FFFFFF"/>
                </a:solidFill>
              </a:rPr>
              <a:t> </a:t>
            </a:r>
            <a:r>
              <a:rPr lang="en-US" sz="2400" dirty="0" smtClean="0">
                <a:solidFill>
                  <a:srgbClr val="FFFFFF"/>
                </a:solidFill>
              </a:rPr>
              <a:t>   solar spectral </a:t>
            </a:r>
            <a:r>
              <a:rPr lang="en-US" sz="2400" dirty="0">
                <a:solidFill>
                  <a:srgbClr val="FFFFFF"/>
                </a:solidFill>
              </a:rPr>
              <a:t>radiance </a:t>
            </a:r>
            <a:r>
              <a:rPr lang="en-US" sz="2400" dirty="0" err="1">
                <a:solidFill>
                  <a:srgbClr val="FFFFFF"/>
                </a:solidFill>
              </a:rPr>
              <a:t>ν</a:t>
            </a:r>
            <a:r>
              <a:rPr lang="en-US" sz="2400" dirty="0">
                <a:solidFill>
                  <a:srgbClr val="FFFFFF"/>
                </a:solidFill>
              </a:rPr>
              <a:t>(</a:t>
            </a:r>
            <a:r>
              <a:rPr lang="en-US" sz="2400" dirty="0" err="1">
                <a:solidFill>
                  <a:srgbClr val="FFFFFF"/>
                </a:solidFill>
              </a:rPr>
              <a:t>x,y,λ</a:t>
            </a:r>
            <a:r>
              <a:rPr lang="en-US" sz="2400" dirty="0">
                <a:solidFill>
                  <a:srgbClr val="FFFFFF"/>
                </a:solidFill>
              </a:rPr>
              <a:t>)  </a:t>
            </a:r>
            <a:endParaRPr lang="en-US" sz="2400" dirty="0" smtClean="0">
              <a:solidFill>
                <a:srgbClr val="FFFFFF"/>
              </a:solidFill>
            </a:endParaRPr>
          </a:p>
          <a:p>
            <a:pPr marL="285750" indent="-285750">
              <a:buFont typeface="Arial"/>
              <a:buChar char="•"/>
            </a:pPr>
            <a:endParaRPr lang="en-US" sz="2400" dirty="0" smtClean="0">
              <a:solidFill>
                <a:srgbClr val="FFFFFF"/>
              </a:solidFill>
            </a:endParaRPr>
          </a:p>
          <a:p>
            <a:pPr marL="285750" indent="-285750">
              <a:buFont typeface="Arial"/>
              <a:buChar char="•"/>
            </a:pPr>
            <a:r>
              <a:rPr lang="en-US" sz="2400" dirty="0" smtClean="0">
                <a:solidFill>
                  <a:srgbClr val="FFFFFF"/>
                </a:solidFill>
              </a:rPr>
              <a:t>The inverse problem of </a:t>
            </a:r>
          </a:p>
          <a:p>
            <a:r>
              <a:rPr lang="en-US" sz="2400" dirty="0" smtClean="0">
                <a:solidFill>
                  <a:srgbClr val="FFFFFF"/>
                </a:solidFill>
              </a:rPr>
              <a:t>    reconstruction from projection</a:t>
            </a:r>
          </a:p>
          <a:p>
            <a:r>
              <a:rPr lang="en-US" sz="2400" dirty="0" smtClean="0">
                <a:solidFill>
                  <a:srgbClr val="FFFFFF"/>
                </a:solidFill>
              </a:rPr>
              <a:t>    data is called </a:t>
            </a:r>
            <a:r>
              <a:rPr lang="en-US" sz="2400" dirty="0">
                <a:solidFill>
                  <a:srgbClr val="FFFFFF"/>
                </a:solidFill>
              </a:rPr>
              <a:t>t</a:t>
            </a:r>
            <a:r>
              <a:rPr lang="en-US" sz="2400" dirty="0" smtClean="0">
                <a:solidFill>
                  <a:srgbClr val="FFFFFF"/>
                </a:solidFill>
              </a:rPr>
              <a:t>omography</a:t>
            </a:r>
          </a:p>
          <a:p>
            <a:pPr marL="285750" indent="-285750">
              <a:buFont typeface="Arial"/>
              <a:buChar char="•"/>
            </a:pPr>
            <a:endParaRPr lang="en-US" sz="2400" i="1" dirty="0" smtClean="0">
              <a:solidFill>
                <a:srgbClr val="FFFFFF"/>
              </a:solidFill>
            </a:endParaRPr>
          </a:p>
          <a:p>
            <a:pPr marL="285750" indent="-285750">
              <a:buFont typeface="Arial"/>
              <a:buChar char="•"/>
            </a:pPr>
            <a:r>
              <a:rPr lang="en-US" sz="2400" i="1" dirty="0" smtClean="0">
                <a:solidFill>
                  <a:srgbClr val="FFFFFF"/>
                </a:solidFill>
              </a:rPr>
              <a:t>MOSES </a:t>
            </a:r>
            <a:r>
              <a:rPr lang="en-US" sz="2400" dirty="0" smtClean="0">
                <a:solidFill>
                  <a:srgbClr val="FFFFFF"/>
                </a:solidFill>
              </a:rPr>
              <a:t>is a three projection </a:t>
            </a:r>
            <a:endParaRPr lang="en-US" sz="2400" dirty="0">
              <a:solidFill>
                <a:srgbClr val="FFFFFF"/>
              </a:solidFill>
            </a:endParaRPr>
          </a:p>
          <a:p>
            <a:r>
              <a:rPr lang="en-US" sz="2400" dirty="0" smtClean="0">
                <a:solidFill>
                  <a:srgbClr val="FFFFFF"/>
                </a:solidFill>
              </a:rPr>
              <a:t>    tomographic imager </a:t>
            </a:r>
            <a:endParaRPr lang="en-US" sz="2400" dirty="0">
              <a:solidFill>
                <a:srgbClr val="FFFFFF"/>
              </a:solidFill>
            </a:endParaRPr>
          </a:p>
        </p:txBody>
      </p:sp>
      <p:pic>
        <p:nvPicPr>
          <p:cNvPr id="6" name="Picture 5" descr="moses_proje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3543300"/>
            <a:ext cx="4470400" cy="3136900"/>
          </a:xfrm>
          <a:prstGeom prst="rect">
            <a:avLst/>
          </a:prstGeom>
        </p:spPr>
      </p:pic>
      <p:pic>
        <p:nvPicPr>
          <p:cNvPr id="9" name="Picture 8" descr="moses_proj.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018" y="1863040"/>
            <a:ext cx="5494564" cy="1118284"/>
          </a:xfrm>
          <a:prstGeom prst="rect">
            <a:avLst/>
          </a:prstGeom>
        </p:spPr>
      </p:pic>
      <p:sp>
        <p:nvSpPr>
          <p:cNvPr id="10" name="TextBox 9"/>
          <p:cNvSpPr txBox="1"/>
          <p:nvPr/>
        </p:nvSpPr>
        <p:spPr>
          <a:xfrm>
            <a:off x="7052582" y="3081635"/>
            <a:ext cx="1928683" cy="461665"/>
          </a:xfrm>
          <a:prstGeom prst="rect">
            <a:avLst/>
          </a:prstGeom>
          <a:noFill/>
        </p:spPr>
        <p:txBody>
          <a:bodyPr wrap="none" rtlCol="0">
            <a:spAutoFit/>
          </a:bodyPr>
          <a:lstStyle/>
          <a:p>
            <a:r>
              <a:rPr lang="en-US" sz="2400" dirty="0" smtClean="0">
                <a:solidFill>
                  <a:srgbClr val="FFFFFF"/>
                </a:solidFill>
              </a:rPr>
              <a:t>Fox et al 2010 </a:t>
            </a:r>
            <a:endParaRPr lang="en-US" sz="2400" dirty="0">
              <a:solidFill>
                <a:srgbClr val="FFFFFF"/>
              </a:solidFill>
            </a:endParaRPr>
          </a:p>
        </p:txBody>
      </p:sp>
    </p:spTree>
    <p:extLst>
      <p:ext uri="{BB962C8B-B14F-4D97-AF65-F5344CB8AC3E}">
        <p14:creationId xmlns:p14="http://schemas.microsoft.com/office/powerpoint/2010/main" val="15677008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coronal heating problem</a:t>
            </a:r>
            <a:endParaRPr lang="en-US" dirty="0">
              <a:solidFill>
                <a:srgbClr val="FFFFFF"/>
              </a:solidFill>
            </a:endParaRPr>
          </a:p>
        </p:txBody>
      </p:sp>
      <p:pic>
        <p:nvPicPr>
          <p:cNvPr id="4" name="Content Placeholder 3" descr="The_Solar_Cycle_XRay_hi.jpg"/>
          <p:cNvPicPr>
            <a:picLocks noChangeAspect="1"/>
          </p:cNvPicPr>
          <p:nvPr/>
        </p:nvPicPr>
        <p:blipFill>
          <a:blip r:embed="rId3">
            <a:extLst>
              <a:ext uri="{28A0092B-C50C-407E-A947-70E740481C1C}">
                <a14:useLocalDpi xmlns:a14="http://schemas.microsoft.com/office/drawing/2010/main" val="0"/>
              </a:ext>
            </a:extLst>
          </a:blip>
          <a:srcRect t="14883" b="14883"/>
          <a:stretch>
            <a:fillRect/>
          </a:stretch>
        </p:blipFill>
        <p:spPr>
          <a:xfrm>
            <a:off x="2170058" y="3022601"/>
            <a:ext cx="6973942" cy="3835400"/>
          </a:xfrm>
          <a:prstGeom prst="rect">
            <a:avLst/>
          </a:prstGeom>
        </p:spPr>
      </p:pic>
      <p:sp>
        <p:nvSpPr>
          <p:cNvPr id="3" name="Content Placeholder 2"/>
          <p:cNvSpPr>
            <a:spLocks noGrp="1"/>
          </p:cNvSpPr>
          <p:nvPr>
            <p:ph idx="1"/>
          </p:nvPr>
        </p:nvSpPr>
        <p:spPr/>
        <p:txBody>
          <a:bodyPr>
            <a:normAutofit/>
          </a:bodyPr>
          <a:lstStyle/>
          <a:p>
            <a:r>
              <a:rPr lang="en-US" dirty="0" smtClean="0">
                <a:solidFill>
                  <a:schemeClr val="bg1"/>
                </a:solidFill>
              </a:rPr>
              <a:t>Dissipation of magnetic energy</a:t>
            </a:r>
          </a:p>
          <a:p>
            <a:endParaRPr lang="en-US" dirty="0">
              <a:solidFill>
                <a:schemeClr val="bg1"/>
              </a:solidFill>
            </a:endParaRPr>
          </a:p>
          <a:p>
            <a:r>
              <a:rPr lang="en-US" dirty="0" smtClean="0">
                <a:solidFill>
                  <a:schemeClr val="bg1"/>
                </a:solidFill>
              </a:rPr>
              <a:t>Active Sun </a:t>
            </a:r>
          </a:p>
          <a:p>
            <a:pPr lvl="1"/>
            <a:r>
              <a:rPr lang="en-US" dirty="0" smtClean="0">
                <a:solidFill>
                  <a:schemeClr val="bg1"/>
                </a:solidFill>
              </a:rPr>
              <a:t>Active Regions</a:t>
            </a:r>
          </a:p>
          <a:p>
            <a:endParaRPr lang="en-US" dirty="0" smtClean="0">
              <a:solidFill>
                <a:schemeClr val="bg1"/>
              </a:solidFill>
            </a:endParaRPr>
          </a:p>
          <a:p>
            <a:r>
              <a:rPr lang="en-US" dirty="0" smtClean="0">
                <a:solidFill>
                  <a:schemeClr val="bg1"/>
                </a:solidFill>
              </a:rPr>
              <a:t>Quiet Sun</a:t>
            </a:r>
          </a:p>
          <a:p>
            <a:pPr lvl="1"/>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5457631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method: (S)MART </a:t>
            </a:r>
            <a:endParaRPr lang="en-US" dirty="0">
              <a:solidFill>
                <a:schemeClr val="bg1"/>
              </a:solidFill>
            </a:endParaRPr>
          </a:p>
        </p:txBody>
      </p:sp>
      <p:pic>
        <p:nvPicPr>
          <p:cNvPr id="4" name="Content Placeholder 3" descr="mart.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549" r="25976"/>
          <a:stretch/>
        </p:blipFill>
        <p:spPr>
          <a:xfrm>
            <a:off x="457200" y="1600200"/>
            <a:ext cx="6032500" cy="4525963"/>
          </a:xfrm>
        </p:spPr>
      </p:pic>
      <p:sp>
        <p:nvSpPr>
          <p:cNvPr id="5" name="TextBox 4"/>
          <p:cNvSpPr txBox="1"/>
          <p:nvPr/>
        </p:nvSpPr>
        <p:spPr>
          <a:xfrm>
            <a:off x="4394200" y="2080567"/>
            <a:ext cx="934420" cy="461665"/>
          </a:xfrm>
          <a:prstGeom prst="rect">
            <a:avLst/>
          </a:prstGeom>
          <a:noFill/>
        </p:spPr>
        <p:txBody>
          <a:bodyPr wrap="none" rtlCol="0">
            <a:spAutoFit/>
          </a:bodyPr>
          <a:lstStyle/>
          <a:p>
            <a:r>
              <a:rPr lang="en-US" sz="2400" dirty="0" smtClean="0">
                <a:solidFill>
                  <a:srgbClr val="96DBFF"/>
                </a:solidFill>
              </a:rPr>
              <a:t>Guess</a:t>
            </a:r>
            <a:endParaRPr lang="en-US" sz="2400" dirty="0">
              <a:solidFill>
                <a:srgbClr val="96DBFF"/>
              </a:solidFill>
            </a:endParaRPr>
          </a:p>
        </p:txBody>
      </p:sp>
      <p:sp>
        <p:nvSpPr>
          <p:cNvPr id="6" name="TextBox 5"/>
          <p:cNvSpPr txBox="1"/>
          <p:nvPr/>
        </p:nvSpPr>
        <p:spPr>
          <a:xfrm>
            <a:off x="3394013" y="3219450"/>
            <a:ext cx="5099173" cy="461665"/>
          </a:xfrm>
          <a:prstGeom prst="rect">
            <a:avLst/>
          </a:prstGeom>
          <a:noFill/>
        </p:spPr>
        <p:txBody>
          <a:bodyPr wrap="none" rtlCol="0">
            <a:spAutoFit/>
          </a:bodyPr>
          <a:lstStyle/>
          <a:p>
            <a:r>
              <a:rPr lang="en-US" sz="2400" dirty="0" smtClean="0">
                <a:solidFill>
                  <a:srgbClr val="FFDA5B"/>
                </a:solidFill>
              </a:rPr>
              <a:t>Project through Guess to simulate Data</a:t>
            </a:r>
            <a:endParaRPr lang="en-US" sz="2400" dirty="0">
              <a:solidFill>
                <a:srgbClr val="FFDA5B"/>
              </a:solidFill>
            </a:endParaRPr>
          </a:p>
        </p:txBody>
      </p:sp>
      <p:sp>
        <p:nvSpPr>
          <p:cNvPr id="7" name="TextBox 6"/>
          <p:cNvSpPr txBox="1"/>
          <p:nvPr/>
        </p:nvSpPr>
        <p:spPr>
          <a:xfrm>
            <a:off x="5170942" y="3934767"/>
            <a:ext cx="3322244" cy="461665"/>
          </a:xfrm>
          <a:prstGeom prst="rect">
            <a:avLst/>
          </a:prstGeom>
          <a:noFill/>
        </p:spPr>
        <p:txBody>
          <a:bodyPr wrap="none" rtlCol="0">
            <a:spAutoFit/>
          </a:bodyPr>
          <a:lstStyle/>
          <a:p>
            <a:r>
              <a:rPr lang="en-US" sz="2400" dirty="0" smtClean="0">
                <a:solidFill>
                  <a:srgbClr val="76FF3B"/>
                </a:solidFill>
              </a:rPr>
              <a:t>Divide data by projection </a:t>
            </a:r>
            <a:endParaRPr lang="en-US" sz="2400" dirty="0">
              <a:solidFill>
                <a:srgbClr val="76FF3B"/>
              </a:solidFill>
            </a:endParaRPr>
          </a:p>
        </p:txBody>
      </p:sp>
      <p:sp>
        <p:nvSpPr>
          <p:cNvPr id="8" name="TextBox 7"/>
          <p:cNvSpPr txBox="1"/>
          <p:nvPr/>
        </p:nvSpPr>
        <p:spPr>
          <a:xfrm>
            <a:off x="4359422" y="4752032"/>
            <a:ext cx="4133764" cy="461665"/>
          </a:xfrm>
          <a:prstGeom prst="rect">
            <a:avLst/>
          </a:prstGeom>
          <a:noFill/>
        </p:spPr>
        <p:txBody>
          <a:bodyPr wrap="none" rtlCol="0">
            <a:spAutoFit/>
          </a:bodyPr>
          <a:lstStyle/>
          <a:p>
            <a:r>
              <a:rPr lang="en-US" sz="2400" dirty="0" smtClean="0">
                <a:solidFill>
                  <a:srgbClr val="FFDBD0"/>
                </a:solidFill>
              </a:rPr>
              <a:t>Back project to form Correction</a:t>
            </a:r>
            <a:endParaRPr lang="en-US" sz="2400" dirty="0">
              <a:solidFill>
                <a:srgbClr val="FFDBD0"/>
              </a:solidFill>
            </a:endParaRPr>
          </a:p>
        </p:txBody>
      </p:sp>
      <p:sp>
        <p:nvSpPr>
          <p:cNvPr id="9" name="TextBox 8"/>
          <p:cNvSpPr txBox="1"/>
          <p:nvPr/>
        </p:nvSpPr>
        <p:spPr>
          <a:xfrm>
            <a:off x="4403404" y="5467995"/>
            <a:ext cx="4089782" cy="461665"/>
          </a:xfrm>
          <a:prstGeom prst="rect">
            <a:avLst/>
          </a:prstGeom>
          <a:noFill/>
        </p:spPr>
        <p:txBody>
          <a:bodyPr wrap="none" rtlCol="0">
            <a:spAutoFit/>
          </a:bodyPr>
          <a:lstStyle/>
          <a:p>
            <a:r>
              <a:rPr lang="en-US" sz="2400" dirty="0" smtClean="0">
                <a:solidFill>
                  <a:srgbClr val="96DBFF"/>
                </a:solidFill>
              </a:rPr>
              <a:t>Multiply Guess by Correction</a:t>
            </a:r>
            <a:r>
              <a:rPr lang="en-US" sz="2400" baseline="30000" dirty="0" smtClean="0">
                <a:solidFill>
                  <a:srgbClr val="96DBFF"/>
                </a:solidFill>
              </a:rPr>
              <a:t>1/3</a:t>
            </a:r>
            <a:endParaRPr lang="en-US" sz="2400" dirty="0" smtClean="0">
              <a:solidFill>
                <a:srgbClr val="96DBFF"/>
              </a:solidFill>
            </a:endParaRPr>
          </a:p>
        </p:txBody>
      </p:sp>
      <p:sp>
        <p:nvSpPr>
          <p:cNvPr id="10" name="TextBox 9"/>
          <p:cNvSpPr txBox="1"/>
          <p:nvPr/>
        </p:nvSpPr>
        <p:spPr>
          <a:xfrm>
            <a:off x="3459153" y="5934423"/>
            <a:ext cx="3030547" cy="461665"/>
          </a:xfrm>
          <a:prstGeom prst="rect">
            <a:avLst/>
          </a:prstGeom>
          <a:noFill/>
        </p:spPr>
        <p:txBody>
          <a:bodyPr wrap="none" rtlCol="0">
            <a:spAutoFit/>
          </a:bodyPr>
          <a:lstStyle/>
          <a:p>
            <a:r>
              <a:rPr lang="en-US" sz="2400" dirty="0" smtClean="0">
                <a:solidFill>
                  <a:srgbClr val="FA6FFF"/>
                </a:solidFill>
              </a:rPr>
              <a:t>Iterate to convergence</a:t>
            </a:r>
            <a:endParaRPr lang="en-US" sz="2400" dirty="0">
              <a:solidFill>
                <a:srgbClr val="FA6FFF"/>
              </a:solidFill>
            </a:endParaRPr>
          </a:p>
        </p:txBody>
      </p:sp>
      <p:sp>
        <p:nvSpPr>
          <p:cNvPr id="11" name="TextBox 10"/>
          <p:cNvSpPr txBox="1"/>
          <p:nvPr/>
        </p:nvSpPr>
        <p:spPr>
          <a:xfrm>
            <a:off x="2305050" y="2202932"/>
            <a:ext cx="255899" cy="276999"/>
          </a:xfrm>
          <a:prstGeom prst="rect">
            <a:avLst/>
          </a:prstGeom>
          <a:noFill/>
        </p:spPr>
        <p:txBody>
          <a:bodyPr wrap="none" rtlCol="0">
            <a:spAutoFit/>
          </a:bodyPr>
          <a:lstStyle/>
          <a:p>
            <a:r>
              <a:rPr lang="en-US" sz="1200" dirty="0" err="1" smtClean="0">
                <a:solidFill>
                  <a:srgbClr val="96DBFF"/>
                </a:solidFill>
              </a:rPr>
              <a:t>λ</a:t>
            </a:r>
            <a:endParaRPr lang="en-US" sz="1200" dirty="0">
              <a:solidFill>
                <a:srgbClr val="96DBFF"/>
              </a:solidFill>
            </a:endParaRPr>
          </a:p>
        </p:txBody>
      </p:sp>
      <p:sp>
        <p:nvSpPr>
          <p:cNvPr id="12" name="TextBox 11"/>
          <p:cNvSpPr txBox="1"/>
          <p:nvPr/>
        </p:nvSpPr>
        <p:spPr>
          <a:xfrm>
            <a:off x="2762250" y="2633364"/>
            <a:ext cx="264140" cy="276999"/>
          </a:xfrm>
          <a:prstGeom prst="rect">
            <a:avLst/>
          </a:prstGeom>
          <a:noFill/>
        </p:spPr>
        <p:txBody>
          <a:bodyPr wrap="none" rtlCol="0">
            <a:spAutoFit/>
          </a:bodyPr>
          <a:lstStyle/>
          <a:p>
            <a:r>
              <a:rPr lang="en-US" sz="1200" dirty="0" smtClean="0">
                <a:solidFill>
                  <a:srgbClr val="96DBFF"/>
                </a:solidFill>
              </a:rPr>
              <a:t>x</a:t>
            </a:r>
            <a:endParaRPr lang="en-US" sz="1200" dirty="0">
              <a:solidFill>
                <a:srgbClr val="96DBFF"/>
              </a:solidFill>
            </a:endParaRPr>
          </a:p>
        </p:txBody>
      </p:sp>
    </p:spTree>
    <p:extLst>
      <p:ext uri="{BB962C8B-B14F-4D97-AF65-F5344CB8AC3E}">
        <p14:creationId xmlns:p14="http://schemas.microsoft.com/office/powerpoint/2010/main" val="163915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037" y="1600200"/>
            <a:ext cx="4525963" cy="4525963"/>
          </a:xfrm>
          <a:prstGeom prst="rect">
            <a:avLst/>
          </a:prstGeom>
        </p:spPr>
      </p:pic>
    </p:spTree>
    <p:extLst>
      <p:ext uri="{BB962C8B-B14F-4D97-AF65-F5344CB8AC3E}">
        <p14:creationId xmlns:p14="http://schemas.microsoft.com/office/powerpoint/2010/main" val="23355181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spTree>
    <p:extLst>
      <p:ext uri="{BB962C8B-B14F-4D97-AF65-F5344CB8AC3E}">
        <p14:creationId xmlns:p14="http://schemas.microsoft.com/office/powerpoint/2010/main" val="3162334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cxnSp>
        <p:nvCxnSpPr>
          <p:cNvPr id="7" name="Straight Arrow Connector 6"/>
          <p:cNvCxnSpPr/>
          <p:nvPr/>
        </p:nvCxnSpPr>
        <p:spPr>
          <a:xfrm flipH="1">
            <a:off x="3124201" y="2523067"/>
            <a:ext cx="3158066" cy="1032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383498" y="2678037"/>
            <a:ext cx="1005403" cy="523220"/>
          </a:xfrm>
          <a:prstGeom prst="rect">
            <a:avLst/>
          </a:prstGeom>
          <a:noFill/>
        </p:spPr>
        <p:txBody>
          <a:bodyPr wrap="none" rtlCol="0">
            <a:spAutoFit/>
          </a:bodyPr>
          <a:lstStyle/>
          <a:p>
            <a:pPr algn="ctr"/>
            <a:r>
              <a:rPr lang="en-US" sz="1400" dirty="0" smtClean="0">
                <a:solidFill>
                  <a:schemeClr val="accent1">
                    <a:lumMod val="40000"/>
                    <a:lumOff val="60000"/>
                  </a:schemeClr>
                </a:solidFill>
              </a:rPr>
              <a:t>Averaged</a:t>
            </a:r>
          </a:p>
          <a:p>
            <a:pPr algn="ctr"/>
            <a:r>
              <a:rPr lang="en-US" sz="1400" dirty="0" smtClean="0">
                <a:solidFill>
                  <a:schemeClr val="accent1">
                    <a:lumMod val="40000"/>
                    <a:lumOff val="60000"/>
                  </a:schemeClr>
                </a:solidFill>
              </a:rPr>
              <a:t>Line Profile</a:t>
            </a:r>
            <a:endParaRPr lang="en-US" sz="1400" dirty="0">
              <a:solidFill>
                <a:schemeClr val="accent1">
                  <a:lumMod val="40000"/>
                  <a:lumOff val="60000"/>
                </a:schemeClr>
              </a:solidFill>
            </a:endParaRPr>
          </a:p>
        </p:txBody>
      </p:sp>
    </p:spTree>
    <p:extLst>
      <p:ext uri="{BB962C8B-B14F-4D97-AF65-F5344CB8AC3E}">
        <p14:creationId xmlns:p14="http://schemas.microsoft.com/office/powerpoint/2010/main" val="7086842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pic>
        <p:nvPicPr>
          <p:cNvPr id="4" name="Picture 3" descr="433287_s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733" y="4023040"/>
            <a:ext cx="4394267" cy="2441260"/>
          </a:xfrm>
          <a:prstGeom prst="rect">
            <a:avLst/>
          </a:prstGeom>
        </p:spPr>
      </p:pic>
      <p:cxnSp>
        <p:nvCxnSpPr>
          <p:cNvPr id="7" name="Straight Arrow Connector 6"/>
          <p:cNvCxnSpPr/>
          <p:nvPr/>
        </p:nvCxnSpPr>
        <p:spPr>
          <a:xfrm flipH="1">
            <a:off x="3124201" y="2523067"/>
            <a:ext cx="3158066" cy="1032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3759201" y="3831167"/>
            <a:ext cx="1481666" cy="960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383498" y="2678037"/>
            <a:ext cx="1005403" cy="523220"/>
          </a:xfrm>
          <a:prstGeom prst="rect">
            <a:avLst/>
          </a:prstGeom>
          <a:noFill/>
        </p:spPr>
        <p:txBody>
          <a:bodyPr wrap="none" rtlCol="0">
            <a:spAutoFit/>
          </a:bodyPr>
          <a:lstStyle/>
          <a:p>
            <a:pPr algn="ctr"/>
            <a:r>
              <a:rPr lang="en-US" sz="1400" dirty="0" smtClean="0">
                <a:solidFill>
                  <a:schemeClr val="accent1">
                    <a:lumMod val="40000"/>
                    <a:lumOff val="60000"/>
                  </a:schemeClr>
                </a:solidFill>
              </a:rPr>
              <a:t>Averaged</a:t>
            </a:r>
          </a:p>
          <a:p>
            <a:pPr algn="ctr"/>
            <a:r>
              <a:rPr lang="en-US" sz="1400" dirty="0" smtClean="0">
                <a:solidFill>
                  <a:schemeClr val="accent1">
                    <a:lumMod val="40000"/>
                    <a:lumOff val="60000"/>
                  </a:schemeClr>
                </a:solidFill>
              </a:rPr>
              <a:t>Line Profile</a:t>
            </a:r>
            <a:endParaRPr lang="en-US" sz="1400" dirty="0">
              <a:solidFill>
                <a:schemeClr val="accent1">
                  <a:lumMod val="40000"/>
                  <a:lumOff val="60000"/>
                </a:schemeClr>
              </a:solidFill>
            </a:endParaRPr>
          </a:p>
        </p:txBody>
      </p:sp>
      <p:sp>
        <p:nvSpPr>
          <p:cNvPr id="13" name="TextBox 12"/>
          <p:cNvSpPr txBox="1"/>
          <p:nvPr/>
        </p:nvSpPr>
        <p:spPr>
          <a:xfrm>
            <a:off x="3383498" y="4324402"/>
            <a:ext cx="1208496" cy="738664"/>
          </a:xfrm>
          <a:prstGeom prst="rect">
            <a:avLst/>
          </a:prstGeom>
          <a:noFill/>
        </p:spPr>
        <p:txBody>
          <a:bodyPr wrap="none" rtlCol="0">
            <a:spAutoFit/>
          </a:bodyPr>
          <a:lstStyle/>
          <a:p>
            <a:pPr algn="ctr"/>
            <a:r>
              <a:rPr lang="en-US" sz="1400" dirty="0" smtClean="0">
                <a:solidFill>
                  <a:srgbClr val="3366FF"/>
                </a:solidFill>
              </a:rPr>
              <a:t>Slice through</a:t>
            </a:r>
          </a:p>
          <a:p>
            <a:pPr algn="ctr"/>
            <a:r>
              <a:rPr lang="en-US" sz="1400" dirty="0">
                <a:solidFill>
                  <a:srgbClr val="3366FF"/>
                </a:solidFill>
              </a:rPr>
              <a:t>r</a:t>
            </a:r>
            <a:r>
              <a:rPr lang="en-US" sz="1400" dirty="0" smtClean="0">
                <a:solidFill>
                  <a:srgbClr val="3366FF"/>
                </a:solidFill>
              </a:rPr>
              <a:t>econstructed</a:t>
            </a:r>
          </a:p>
          <a:p>
            <a:pPr algn="ctr"/>
            <a:r>
              <a:rPr lang="en-US" sz="1400" dirty="0">
                <a:solidFill>
                  <a:srgbClr val="3366FF"/>
                </a:solidFill>
              </a:rPr>
              <a:t>r</a:t>
            </a:r>
            <a:r>
              <a:rPr lang="en-US" sz="1400" dirty="0" smtClean="0">
                <a:solidFill>
                  <a:srgbClr val="3366FF"/>
                </a:solidFill>
              </a:rPr>
              <a:t>adiance </a:t>
            </a:r>
            <a:endParaRPr lang="en-US" sz="1400" dirty="0">
              <a:solidFill>
                <a:srgbClr val="3366FF"/>
              </a:solidFill>
            </a:endParaRPr>
          </a:p>
        </p:txBody>
      </p:sp>
    </p:spTree>
    <p:extLst>
      <p:ext uri="{BB962C8B-B14F-4D97-AF65-F5344CB8AC3E}">
        <p14:creationId xmlns:p14="http://schemas.microsoft.com/office/powerpoint/2010/main" val="33614945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MART + Partial Reconstruction</a:t>
            </a:r>
            <a:endParaRPr lang="en-US" dirty="0">
              <a:solidFill>
                <a:schemeClr val="bg1"/>
              </a:solidFill>
            </a:endParaRPr>
          </a:p>
        </p:txBody>
      </p:sp>
      <p:pic>
        <p:nvPicPr>
          <p:cNvPr id="4" name="Content Placeholder 3" descr="scale_2_compilation.pdf"/>
          <p:cNvPicPr>
            <a:picLocks noGrp="1" noChangeAspect="1"/>
          </p:cNvPicPr>
          <p:nvPr>
            <p:ph idx="1"/>
          </p:nvPr>
        </p:nvPicPr>
        <p:blipFill>
          <a:blip r:embed="rId3">
            <a:extLst>
              <a:ext uri="{28A0092B-C50C-407E-A947-70E740481C1C}">
                <a14:useLocalDpi xmlns:a14="http://schemas.microsoft.com/office/drawing/2010/main" val="0"/>
              </a:ext>
            </a:extLst>
          </a:blip>
          <a:srcRect l="-10610" r="-10610"/>
          <a:stretch>
            <a:fillRect/>
          </a:stretch>
        </p:blipFill>
        <p:spPr/>
      </p:pic>
      <p:sp>
        <p:nvSpPr>
          <p:cNvPr id="5" name="TextBox 4"/>
          <p:cNvSpPr txBox="1"/>
          <p:nvPr/>
        </p:nvSpPr>
        <p:spPr>
          <a:xfrm>
            <a:off x="2129457" y="5611595"/>
            <a:ext cx="4890131" cy="830997"/>
          </a:xfrm>
          <a:prstGeom prst="rect">
            <a:avLst/>
          </a:prstGeom>
          <a:noFill/>
        </p:spPr>
        <p:txBody>
          <a:bodyPr wrap="none" rtlCol="0">
            <a:spAutoFit/>
          </a:bodyPr>
          <a:lstStyle/>
          <a:p>
            <a:pPr algn="ctr"/>
            <a:r>
              <a:rPr lang="en-US" sz="2400" dirty="0" smtClean="0">
                <a:solidFill>
                  <a:srgbClr val="FFFFFF"/>
                </a:solidFill>
              </a:rPr>
              <a:t>Only a handful of wavelet coefficients </a:t>
            </a:r>
          </a:p>
          <a:p>
            <a:pPr algn="ctr"/>
            <a:r>
              <a:rPr lang="en-US" sz="2400" dirty="0" smtClean="0">
                <a:solidFill>
                  <a:srgbClr val="FFFFFF"/>
                </a:solidFill>
              </a:rPr>
              <a:t>describe the explosive event</a:t>
            </a:r>
            <a:endParaRPr lang="en-US" sz="2400" dirty="0">
              <a:solidFill>
                <a:srgbClr val="FFFFFF"/>
              </a:solidFill>
            </a:endParaRPr>
          </a:p>
        </p:txBody>
      </p:sp>
    </p:spTree>
    <p:extLst>
      <p:ext uri="{BB962C8B-B14F-4D97-AF65-F5344CB8AC3E}">
        <p14:creationId xmlns:p14="http://schemas.microsoft.com/office/powerpoint/2010/main" val="19086758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Partial Reconstruction</a:t>
            </a:r>
            <a:endParaRPr lang="en-US" dirty="0">
              <a:solidFill>
                <a:srgbClr val="FFFFFF"/>
              </a:solidFill>
            </a:endParaRPr>
          </a:p>
        </p:txBody>
      </p:sp>
      <p:pic>
        <p:nvPicPr>
          <p:cNvPr id="4" name="Content Placeholder 3" descr="reconstructed_image_compilatio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29" r="-227" b="2350"/>
          <a:stretch/>
        </p:blipFill>
        <p:spPr>
          <a:xfrm>
            <a:off x="2298700" y="1600201"/>
            <a:ext cx="4546600" cy="4419600"/>
          </a:xfrm>
        </p:spPr>
      </p:pic>
    </p:spTree>
    <p:extLst>
      <p:ext uri="{BB962C8B-B14F-4D97-AF65-F5344CB8AC3E}">
        <p14:creationId xmlns:p14="http://schemas.microsoft.com/office/powerpoint/2010/main" val="20436632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037" y="1600200"/>
            <a:ext cx="4525963" cy="4525963"/>
          </a:xfrm>
          <a:prstGeom prst="rect">
            <a:avLst/>
          </a:prstGeom>
        </p:spPr>
      </p:pic>
      <p:sp>
        <p:nvSpPr>
          <p:cNvPr id="3" name="TextBox 2"/>
          <p:cNvSpPr txBox="1"/>
          <p:nvPr/>
        </p:nvSpPr>
        <p:spPr>
          <a:xfrm>
            <a:off x="4508596" y="6343134"/>
            <a:ext cx="4635404" cy="369332"/>
          </a:xfrm>
          <a:prstGeom prst="rect">
            <a:avLst/>
          </a:prstGeom>
          <a:noFill/>
        </p:spPr>
        <p:txBody>
          <a:bodyPr wrap="none" rtlCol="0">
            <a:spAutoFit/>
          </a:bodyPr>
          <a:lstStyle/>
          <a:p>
            <a:r>
              <a:rPr lang="en-US" dirty="0" smtClean="0">
                <a:solidFill>
                  <a:srgbClr val="FFFFFF"/>
                </a:solidFill>
              </a:rPr>
              <a:t>MART + Partial Reconstruction + </a:t>
            </a:r>
            <a:r>
              <a:rPr lang="en-US" dirty="0" err="1" smtClean="0">
                <a:solidFill>
                  <a:srgbClr val="FFFFFF"/>
                </a:solidFill>
              </a:rPr>
              <a:t>Deconvolution</a:t>
            </a:r>
            <a:endParaRPr lang="en-US" dirty="0">
              <a:solidFill>
                <a:srgbClr val="FFFFFF"/>
              </a:solidFill>
            </a:endParaRPr>
          </a:p>
        </p:txBody>
      </p:sp>
    </p:spTree>
    <p:extLst>
      <p:ext uri="{BB962C8B-B14F-4D97-AF65-F5344CB8AC3E}">
        <p14:creationId xmlns:p14="http://schemas.microsoft.com/office/powerpoint/2010/main" val="13786473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 </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spTree>
    <p:extLst>
      <p:ext uri="{BB962C8B-B14F-4D97-AF65-F5344CB8AC3E}">
        <p14:creationId xmlns:p14="http://schemas.microsoft.com/office/powerpoint/2010/main" val="24704895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sp>
        <p:nvSpPr>
          <p:cNvPr id="18" name="Freeform 17"/>
          <p:cNvSpPr/>
          <p:nvPr/>
        </p:nvSpPr>
        <p:spPr>
          <a:xfrm>
            <a:off x="2484223" y="2508145"/>
            <a:ext cx="3929277" cy="1251055"/>
          </a:xfrm>
          <a:custGeom>
            <a:avLst/>
            <a:gdLst>
              <a:gd name="connsiteX0" fmla="*/ 3929277 w 3929277"/>
              <a:gd name="connsiteY0" fmla="*/ 285855 h 1251055"/>
              <a:gd name="connsiteX1" fmla="*/ 2163977 w 3929277"/>
              <a:gd name="connsiteY1" fmla="*/ 69955 h 1251055"/>
              <a:gd name="connsiteX2" fmla="*/ 639977 w 3929277"/>
              <a:gd name="connsiteY2" fmla="*/ 69955 h 1251055"/>
              <a:gd name="connsiteX3" fmla="*/ 17677 w 3929277"/>
              <a:gd name="connsiteY3" fmla="*/ 895455 h 1251055"/>
              <a:gd name="connsiteX4" fmla="*/ 157377 w 3929277"/>
              <a:gd name="connsiteY4" fmla="*/ 1251055 h 125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277" h="1251055">
                <a:moveTo>
                  <a:pt x="3929277" y="285855"/>
                </a:moveTo>
                <a:cubicBezTo>
                  <a:pt x="3320735" y="195896"/>
                  <a:pt x="2712194" y="105938"/>
                  <a:pt x="2163977" y="69955"/>
                </a:cubicBezTo>
                <a:cubicBezTo>
                  <a:pt x="1615760" y="33972"/>
                  <a:pt x="997694" y="-67628"/>
                  <a:pt x="639977" y="69955"/>
                </a:cubicBezTo>
                <a:cubicBezTo>
                  <a:pt x="282260" y="207538"/>
                  <a:pt x="98110" y="698605"/>
                  <a:pt x="17677" y="895455"/>
                </a:cubicBezTo>
                <a:cubicBezTo>
                  <a:pt x="-62756" y="1092305"/>
                  <a:pt x="157377" y="1251055"/>
                  <a:pt x="157377" y="1251055"/>
                </a:cubicBezTo>
              </a:path>
            </a:pathLst>
          </a:custGeom>
          <a:ln>
            <a:solidFill>
              <a:srgbClr val="D01E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D01EFF"/>
              </a:solidFill>
            </a:endParaRPr>
          </a:p>
        </p:txBody>
      </p:sp>
      <p:cxnSp>
        <p:nvCxnSpPr>
          <p:cNvPr id="19" name="Straight Connector 18"/>
          <p:cNvCxnSpPr/>
          <p:nvPr/>
        </p:nvCxnSpPr>
        <p:spPr>
          <a:xfrm>
            <a:off x="2556933" y="3674533"/>
            <a:ext cx="88900" cy="84667"/>
          </a:xfrm>
          <a:prstGeom prst="line">
            <a:avLst/>
          </a:prstGeom>
          <a:ln>
            <a:solidFill>
              <a:srgbClr val="D01EFF"/>
            </a:solidFill>
            <a:tailEnd type="triangle" w="lg"/>
          </a:ln>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3009900" y="3327400"/>
            <a:ext cx="3923815" cy="556985"/>
          </a:xfrm>
          <a:custGeom>
            <a:avLst/>
            <a:gdLst>
              <a:gd name="connsiteX0" fmla="*/ 3657600 w 3923815"/>
              <a:gd name="connsiteY0" fmla="*/ 0 h 556985"/>
              <a:gd name="connsiteX1" fmla="*/ 3543300 w 3923815"/>
              <a:gd name="connsiteY1" fmla="*/ 533400 h 556985"/>
              <a:gd name="connsiteX2" fmla="*/ 0 w 3923815"/>
              <a:gd name="connsiteY2" fmla="*/ 469900 h 556985"/>
            </a:gdLst>
            <a:ahLst/>
            <a:cxnLst>
              <a:cxn ang="0">
                <a:pos x="connsiteX0" y="connsiteY0"/>
              </a:cxn>
              <a:cxn ang="0">
                <a:pos x="connsiteX1" y="connsiteY1"/>
              </a:cxn>
              <a:cxn ang="0">
                <a:pos x="connsiteX2" y="connsiteY2"/>
              </a:cxn>
            </a:cxnLst>
            <a:rect l="l" t="t" r="r" b="b"/>
            <a:pathLst>
              <a:path w="3923815" h="556985">
                <a:moveTo>
                  <a:pt x="3657600" y="0"/>
                </a:moveTo>
                <a:cubicBezTo>
                  <a:pt x="3905250" y="227541"/>
                  <a:pt x="4152900" y="455083"/>
                  <a:pt x="3543300" y="533400"/>
                </a:cubicBezTo>
                <a:cubicBezTo>
                  <a:pt x="2933700" y="611717"/>
                  <a:pt x="0" y="469900"/>
                  <a:pt x="0" y="469900"/>
                </a:cubicBez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Arrow Connector 40"/>
          <p:cNvCxnSpPr/>
          <p:nvPr/>
        </p:nvCxnSpPr>
        <p:spPr>
          <a:xfrm flipH="1">
            <a:off x="2971800" y="3797300"/>
            <a:ext cx="14605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97055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High Resolution Telescope and </a:t>
            </a:r>
            <a:r>
              <a:rPr lang="en-US" dirty="0" smtClean="0">
                <a:solidFill>
                  <a:srgbClr val="FFFFFF"/>
                </a:solidFill>
              </a:rPr>
              <a:t>Spectrograph </a:t>
            </a:r>
            <a:r>
              <a:rPr lang="en-US" dirty="0" smtClean="0">
                <a:solidFill>
                  <a:srgbClr val="FFFFFF"/>
                </a:solidFill>
              </a:rPr>
              <a:t>Observations</a:t>
            </a:r>
            <a:endParaRPr lang="en-US" dirty="0">
              <a:solidFill>
                <a:srgbClr val="FFFFFF"/>
              </a:solidFill>
            </a:endParaRPr>
          </a:p>
        </p:txBody>
      </p:sp>
      <p:sp>
        <p:nvSpPr>
          <p:cNvPr id="3" name="Content Placeholder 2"/>
          <p:cNvSpPr>
            <a:spLocks noGrp="1"/>
          </p:cNvSpPr>
          <p:nvPr>
            <p:ph idx="1"/>
          </p:nvPr>
        </p:nvSpPr>
        <p:spPr>
          <a:xfrm>
            <a:off x="279400" y="1854200"/>
            <a:ext cx="4216400" cy="4610100"/>
          </a:xfrm>
        </p:spPr>
        <p:txBody>
          <a:bodyPr>
            <a:normAutofit fontScale="92500" lnSpcReduction="20000"/>
          </a:bodyPr>
          <a:lstStyle/>
          <a:p>
            <a:r>
              <a:rPr lang="en-US" dirty="0" smtClean="0">
                <a:solidFill>
                  <a:srgbClr val="FFFFFF"/>
                </a:solidFill>
              </a:rPr>
              <a:t>Small explosions </a:t>
            </a:r>
            <a:r>
              <a:rPr lang="en-US" dirty="0" smtClean="0">
                <a:solidFill>
                  <a:srgbClr val="FFFFFF"/>
                </a:solidFill>
              </a:rPr>
              <a:t>at the base of the </a:t>
            </a:r>
            <a:r>
              <a:rPr lang="en-US" dirty="0" smtClean="0">
                <a:solidFill>
                  <a:srgbClr val="FFFFFF"/>
                </a:solidFill>
              </a:rPr>
              <a:t>corona</a:t>
            </a:r>
          </a:p>
          <a:p>
            <a:pPr marL="0" indent="0">
              <a:buNone/>
            </a:pPr>
            <a:endParaRPr lang="en-US" dirty="0" smtClean="0">
              <a:solidFill>
                <a:srgbClr val="FFFFFF"/>
              </a:solidFill>
            </a:endParaRPr>
          </a:p>
          <a:p>
            <a:r>
              <a:rPr lang="en-US" dirty="0" smtClean="0">
                <a:solidFill>
                  <a:srgbClr val="FFFFFF"/>
                </a:solidFill>
              </a:rPr>
              <a:t>Supersonic </a:t>
            </a:r>
            <a:r>
              <a:rPr lang="en-US" dirty="0" smtClean="0">
                <a:solidFill>
                  <a:srgbClr val="FFFFFF"/>
                </a:solidFill>
              </a:rPr>
              <a:t>spectroscopic </a:t>
            </a:r>
            <a:r>
              <a:rPr lang="en-US" dirty="0" smtClean="0">
                <a:solidFill>
                  <a:srgbClr val="FFFFFF"/>
                </a:solidFill>
              </a:rPr>
              <a:t>velocities</a:t>
            </a:r>
          </a:p>
          <a:p>
            <a:endParaRPr lang="en-US" dirty="0">
              <a:solidFill>
                <a:srgbClr val="FFFFFF"/>
              </a:solidFill>
            </a:endParaRPr>
          </a:p>
          <a:p>
            <a:r>
              <a:rPr lang="en-US" dirty="0" smtClean="0">
                <a:solidFill>
                  <a:srgbClr val="FFFFFF"/>
                </a:solidFill>
              </a:rPr>
              <a:t>Average Properties:</a:t>
            </a:r>
          </a:p>
          <a:p>
            <a:pPr lvl="1"/>
            <a:r>
              <a:rPr lang="en-US" dirty="0" smtClean="0">
                <a:solidFill>
                  <a:srgbClr val="FFFFFF"/>
                </a:solidFill>
              </a:rPr>
              <a:t>100 km/s</a:t>
            </a:r>
          </a:p>
          <a:p>
            <a:pPr lvl="1"/>
            <a:r>
              <a:rPr lang="en-US" dirty="0" smtClean="0">
                <a:solidFill>
                  <a:srgbClr val="FFFFFF"/>
                </a:solidFill>
              </a:rPr>
              <a:t>2” (1500 km)</a:t>
            </a:r>
          </a:p>
          <a:p>
            <a:pPr lvl="1"/>
            <a:r>
              <a:rPr lang="en-US" dirty="0" smtClean="0">
                <a:solidFill>
                  <a:srgbClr val="FFFFFF"/>
                </a:solidFill>
              </a:rPr>
              <a:t>60 s lifetimes</a:t>
            </a:r>
          </a:p>
          <a:p>
            <a:pPr lvl="1"/>
            <a:r>
              <a:rPr lang="en-US" dirty="0" smtClean="0">
                <a:solidFill>
                  <a:srgbClr val="FFFFFF"/>
                </a:solidFill>
              </a:rPr>
              <a:t>600 s</a:t>
            </a:r>
            <a:r>
              <a:rPr lang="en-US" baseline="30000" dirty="0" smtClean="0">
                <a:solidFill>
                  <a:srgbClr val="FFFFFF"/>
                </a:solidFill>
              </a:rPr>
              <a:t>-1</a:t>
            </a:r>
            <a:r>
              <a:rPr lang="en-US" dirty="0" smtClean="0">
                <a:solidFill>
                  <a:srgbClr val="FFFFFF"/>
                </a:solidFill>
              </a:rPr>
              <a:t> birthrate</a:t>
            </a:r>
            <a:r>
              <a:rPr lang="en-US" dirty="0" smtClean="0">
                <a:solidFill>
                  <a:srgbClr val="FFFFFF"/>
                </a:solidFill>
              </a:rPr>
              <a:t>  </a:t>
            </a:r>
            <a:endParaRPr lang="en-US" dirty="0">
              <a:solidFill>
                <a:srgbClr val="FFFFFF"/>
              </a:solidFill>
            </a:endParaRPr>
          </a:p>
        </p:txBody>
      </p:sp>
      <p:sp>
        <p:nvSpPr>
          <p:cNvPr id="5" name="TextBox 4"/>
          <p:cNvSpPr txBox="1"/>
          <p:nvPr/>
        </p:nvSpPr>
        <p:spPr>
          <a:xfrm>
            <a:off x="7662855" y="3105863"/>
            <a:ext cx="1481145" cy="1569660"/>
          </a:xfrm>
          <a:prstGeom prst="rect">
            <a:avLst/>
          </a:prstGeom>
          <a:noFill/>
        </p:spPr>
        <p:txBody>
          <a:bodyPr wrap="none" rtlCol="0">
            <a:spAutoFit/>
          </a:bodyPr>
          <a:lstStyle/>
          <a:p>
            <a:pPr algn="ctr"/>
            <a:r>
              <a:rPr lang="en-US" sz="2400" dirty="0" err="1" smtClean="0">
                <a:solidFill>
                  <a:srgbClr val="FFFFFF"/>
                </a:solidFill>
              </a:rPr>
              <a:t>Dere</a:t>
            </a:r>
            <a:r>
              <a:rPr lang="en-US" sz="2400" dirty="0" smtClean="0">
                <a:solidFill>
                  <a:srgbClr val="FFFFFF"/>
                </a:solidFill>
              </a:rPr>
              <a:t> 1989</a:t>
            </a:r>
          </a:p>
          <a:p>
            <a:pPr algn="ctr"/>
            <a:r>
              <a:rPr lang="en-US" sz="2400" dirty="0">
                <a:solidFill>
                  <a:srgbClr val="FFFFFF"/>
                </a:solidFill>
              </a:rPr>
              <a:t>CIV λ1550</a:t>
            </a:r>
          </a:p>
          <a:p>
            <a:pPr algn="ctr"/>
            <a:r>
              <a:rPr lang="en-US" sz="2400" dirty="0" err="1">
                <a:solidFill>
                  <a:srgbClr val="FFFFFF"/>
                </a:solidFill>
              </a:rPr>
              <a:t>logT</a:t>
            </a:r>
            <a:r>
              <a:rPr lang="en-US" sz="2400" dirty="0">
                <a:solidFill>
                  <a:srgbClr val="FFFFFF"/>
                </a:solidFill>
              </a:rPr>
              <a:t> = 10</a:t>
            </a:r>
            <a:r>
              <a:rPr lang="en-US" sz="2400" baseline="30000" dirty="0">
                <a:solidFill>
                  <a:srgbClr val="FFFFFF"/>
                </a:solidFill>
              </a:rPr>
              <a:t>5</a:t>
            </a:r>
            <a:endParaRPr lang="en-US" sz="2400" dirty="0">
              <a:solidFill>
                <a:srgbClr val="FFFFFF"/>
              </a:solidFill>
            </a:endParaRPr>
          </a:p>
          <a:p>
            <a:endParaRPr lang="en-US" sz="2400" dirty="0">
              <a:solidFill>
                <a:srgbClr val="FFFFFF"/>
              </a:solidFill>
            </a:endParaRPr>
          </a:p>
        </p:txBody>
      </p:sp>
      <p:pic>
        <p:nvPicPr>
          <p:cNvPr id="6" name="Picture 5" descr="CIV_profiles_dere_198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955" y="1515793"/>
            <a:ext cx="3009900" cy="2374900"/>
          </a:xfrm>
          <a:prstGeom prst="rect">
            <a:avLst/>
          </a:prstGeom>
        </p:spPr>
      </p:pic>
      <p:pic>
        <p:nvPicPr>
          <p:cNvPr id="7" name="Picture 6" descr="CIV_spectra_dere_198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955" y="3890693"/>
            <a:ext cx="3009900" cy="2967307"/>
          </a:xfrm>
          <a:prstGeom prst="rect">
            <a:avLst/>
          </a:prstGeom>
        </p:spPr>
      </p:pic>
    </p:spTree>
    <p:extLst>
      <p:ext uri="{BB962C8B-B14F-4D97-AF65-F5344CB8AC3E}">
        <p14:creationId xmlns:p14="http://schemas.microsoft.com/office/powerpoint/2010/main" val="35986038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733" y="4023040"/>
            <a:ext cx="4394267" cy="2441259"/>
          </a:xfrm>
          <a:prstGeom prst="rect">
            <a:avLst/>
          </a:prstGeom>
        </p:spPr>
      </p:pic>
      <p:sp>
        <p:nvSpPr>
          <p:cNvPr id="17" name="Freeform 16"/>
          <p:cNvSpPr/>
          <p:nvPr/>
        </p:nvSpPr>
        <p:spPr>
          <a:xfrm>
            <a:off x="2484223" y="2508145"/>
            <a:ext cx="3929277" cy="1251055"/>
          </a:xfrm>
          <a:custGeom>
            <a:avLst/>
            <a:gdLst>
              <a:gd name="connsiteX0" fmla="*/ 3929277 w 3929277"/>
              <a:gd name="connsiteY0" fmla="*/ 285855 h 1251055"/>
              <a:gd name="connsiteX1" fmla="*/ 2163977 w 3929277"/>
              <a:gd name="connsiteY1" fmla="*/ 69955 h 1251055"/>
              <a:gd name="connsiteX2" fmla="*/ 639977 w 3929277"/>
              <a:gd name="connsiteY2" fmla="*/ 69955 h 1251055"/>
              <a:gd name="connsiteX3" fmla="*/ 17677 w 3929277"/>
              <a:gd name="connsiteY3" fmla="*/ 895455 h 1251055"/>
              <a:gd name="connsiteX4" fmla="*/ 157377 w 3929277"/>
              <a:gd name="connsiteY4" fmla="*/ 1251055 h 125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277" h="1251055">
                <a:moveTo>
                  <a:pt x="3929277" y="285855"/>
                </a:moveTo>
                <a:cubicBezTo>
                  <a:pt x="3320735" y="195896"/>
                  <a:pt x="2712194" y="105938"/>
                  <a:pt x="2163977" y="69955"/>
                </a:cubicBezTo>
                <a:cubicBezTo>
                  <a:pt x="1615760" y="33972"/>
                  <a:pt x="997694" y="-67628"/>
                  <a:pt x="639977" y="69955"/>
                </a:cubicBezTo>
                <a:cubicBezTo>
                  <a:pt x="282260" y="207538"/>
                  <a:pt x="98110" y="698605"/>
                  <a:pt x="17677" y="895455"/>
                </a:cubicBezTo>
                <a:cubicBezTo>
                  <a:pt x="-62756" y="1092305"/>
                  <a:pt x="157377" y="1251055"/>
                  <a:pt x="157377" y="1251055"/>
                </a:cubicBezTo>
              </a:path>
            </a:pathLst>
          </a:custGeom>
          <a:ln>
            <a:solidFill>
              <a:srgbClr val="D01E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D01EFF"/>
              </a:solidFill>
            </a:endParaRPr>
          </a:p>
        </p:txBody>
      </p:sp>
      <p:sp>
        <p:nvSpPr>
          <p:cNvPr id="18" name="Freeform 17"/>
          <p:cNvSpPr/>
          <p:nvPr/>
        </p:nvSpPr>
        <p:spPr>
          <a:xfrm>
            <a:off x="3009900" y="3327400"/>
            <a:ext cx="3923815" cy="556985"/>
          </a:xfrm>
          <a:custGeom>
            <a:avLst/>
            <a:gdLst>
              <a:gd name="connsiteX0" fmla="*/ 3657600 w 3923815"/>
              <a:gd name="connsiteY0" fmla="*/ 0 h 556985"/>
              <a:gd name="connsiteX1" fmla="*/ 3543300 w 3923815"/>
              <a:gd name="connsiteY1" fmla="*/ 533400 h 556985"/>
              <a:gd name="connsiteX2" fmla="*/ 0 w 3923815"/>
              <a:gd name="connsiteY2" fmla="*/ 469900 h 556985"/>
            </a:gdLst>
            <a:ahLst/>
            <a:cxnLst>
              <a:cxn ang="0">
                <a:pos x="connsiteX0" y="connsiteY0"/>
              </a:cxn>
              <a:cxn ang="0">
                <a:pos x="connsiteX1" y="connsiteY1"/>
              </a:cxn>
              <a:cxn ang="0">
                <a:pos x="connsiteX2" y="connsiteY2"/>
              </a:cxn>
            </a:cxnLst>
            <a:rect l="l" t="t" r="r" b="b"/>
            <a:pathLst>
              <a:path w="3923815" h="556985">
                <a:moveTo>
                  <a:pt x="3657600" y="0"/>
                </a:moveTo>
                <a:cubicBezTo>
                  <a:pt x="3905250" y="227541"/>
                  <a:pt x="4152900" y="455083"/>
                  <a:pt x="3543300" y="533400"/>
                </a:cubicBezTo>
                <a:cubicBezTo>
                  <a:pt x="2933700" y="611717"/>
                  <a:pt x="0" y="469900"/>
                  <a:pt x="0" y="469900"/>
                </a:cubicBez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Connector 18"/>
          <p:cNvCxnSpPr/>
          <p:nvPr/>
        </p:nvCxnSpPr>
        <p:spPr>
          <a:xfrm>
            <a:off x="2556933" y="3674533"/>
            <a:ext cx="88900" cy="84667"/>
          </a:xfrm>
          <a:prstGeom prst="line">
            <a:avLst/>
          </a:prstGeom>
          <a:ln>
            <a:solidFill>
              <a:srgbClr val="D01EFF"/>
            </a:solidFill>
            <a:tailEnd type="triangle" w="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971800" y="3797300"/>
            <a:ext cx="14605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5629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r433287_final.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53"/>
          <a:stretch/>
        </p:blipFill>
        <p:spPr>
          <a:xfrm>
            <a:off x="2044700" y="0"/>
            <a:ext cx="4546600" cy="4525963"/>
          </a:xfrm>
        </p:spPr>
      </p:pic>
      <p:pic>
        <p:nvPicPr>
          <p:cNvPr id="5" name="Picture 4" descr="pr433287_final_spe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4013200"/>
            <a:ext cx="5689600" cy="2844800"/>
          </a:xfrm>
          <a:prstGeom prst="rect">
            <a:avLst/>
          </a:prstGeom>
        </p:spPr>
      </p:pic>
    </p:spTree>
    <p:extLst>
      <p:ext uri="{BB962C8B-B14F-4D97-AF65-F5344CB8AC3E}">
        <p14:creationId xmlns:p14="http://schemas.microsoft.com/office/powerpoint/2010/main" val="19598813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a:t>
            </a:r>
            <a:endParaRPr lang="en-US" dirty="0"/>
          </a:p>
        </p:txBody>
      </p:sp>
      <p:sp>
        <p:nvSpPr>
          <p:cNvPr id="3" name="Content Placeholder 2"/>
          <p:cNvSpPr>
            <a:spLocks noGrp="1"/>
          </p:cNvSpPr>
          <p:nvPr>
            <p:ph idx="1"/>
          </p:nvPr>
        </p:nvSpPr>
        <p:spPr>
          <a:xfrm>
            <a:off x="457200" y="5397500"/>
            <a:ext cx="8229600" cy="1460500"/>
          </a:xfrm>
        </p:spPr>
        <p:txBody>
          <a:bodyPr>
            <a:normAutofit fontScale="92500" lnSpcReduction="20000"/>
          </a:bodyPr>
          <a:lstStyle/>
          <a:p>
            <a:pPr algn="ctr"/>
            <a:r>
              <a:rPr lang="en-US" dirty="0" smtClean="0"/>
              <a:t>No acceleration phase</a:t>
            </a:r>
          </a:p>
          <a:p>
            <a:pPr algn="ctr"/>
            <a:r>
              <a:rPr lang="en-US" dirty="0" smtClean="0"/>
              <a:t>No sky plane </a:t>
            </a:r>
            <a:r>
              <a:rPr lang="en-US" dirty="0" smtClean="0"/>
              <a:t>motion</a:t>
            </a:r>
          </a:p>
          <a:p>
            <a:pPr algn="ctr"/>
            <a:r>
              <a:rPr lang="en-US" dirty="0" smtClean="0"/>
              <a:t>No core brightening</a:t>
            </a:r>
            <a:endParaRPr lang="en-US" dirty="0"/>
          </a:p>
        </p:txBody>
      </p:sp>
      <p:pic>
        <p:nvPicPr>
          <p:cNvPr id="4" name="Picture 3" descr="ee433287_re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628" y="1214437"/>
            <a:ext cx="6781272" cy="4068763"/>
          </a:xfrm>
          <a:prstGeom prst="rect">
            <a:avLst/>
          </a:prstGeom>
        </p:spPr>
      </p:pic>
    </p:spTree>
    <p:extLst>
      <p:ext uri="{BB962C8B-B14F-4D97-AF65-F5344CB8AC3E}">
        <p14:creationId xmlns:p14="http://schemas.microsoft.com/office/powerpoint/2010/main" val="32709175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Distribution</a:t>
            </a:r>
            <a:endParaRPr lang="en-US" dirty="0"/>
          </a:p>
        </p:txBody>
      </p:sp>
      <p:pic>
        <p:nvPicPr>
          <p:cNvPr id="4" name="Content Placeholder 3" descr="ee_compilation.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249" r="-680"/>
          <a:stretch/>
        </p:blipFill>
        <p:spPr>
          <a:xfrm>
            <a:off x="28530" y="1295400"/>
            <a:ext cx="3594100" cy="5289148"/>
          </a:xfrm>
        </p:spPr>
      </p:pic>
      <p:pic>
        <p:nvPicPr>
          <p:cNvPr id="5" name="Picture 4" descr="ee_context_rev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630" y="1295400"/>
            <a:ext cx="5416460" cy="2708230"/>
          </a:xfrm>
          <a:prstGeom prst="rect">
            <a:avLst/>
          </a:prstGeom>
        </p:spPr>
      </p:pic>
      <p:pic>
        <p:nvPicPr>
          <p:cNvPr id="3" name="Picture 2" descr="mdi_contex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2630" y="4003630"/>
            <a:ext cx="5422900" cy="2711450"/>
          </a:xfrm>
          <a:prstGeom prst="rect">
            <a:avLst/>
          </a:prstGeom>
        </p:spPr>
      </p:pic>
      <p:sp>
        <p:nvSpPr>
          <p:cNvPr id="8" name="Rectangle 7"/>
          <p:cNvSpPr/>
          <p:nvPr/>
        </p:nvSpPr>
        <p:spPr>
          <a:xfrm>
            <a:off x="4011972" y="3244334"/>
            <a:ext cx="1120056" cy="369332"/>
          </a:xfrm>
          <a:prstGeom prst="rect">
            <a:avLst/>
          </a:prstGeom>
        </p:spPr>
        <p:txBody>
          <a:bodyPr wrap="none">
            <a:spAutoFit/>
          </a:bodyPr>
          <a:lstStyle/>
          <a:p>
            <a:r>
              <a:rPr lang="en-US" dirty="0"/>
              <a:t>combined</a:t>
            </a:r>
          </a:p>
        </p:txBody>
      </p:sp>
    </p:spTree>
    <p:extLst>
      <p:ext uri="{BB962C8B-B14F-4D97-AF65-F5344CB8AC3E}">
        <p14:creationId xmlns:p14="http://schemas.microsoft.com/office/powerpoint/2010/main" val="9325780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EEs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EE’s common in He ii 304</a:t>
            </a:r>
          </a:p>
          <a:p>
            <a:endParaRPr lang="en-US" dirty="0" smtClean="0"/>
          </a:p>
          <a:p>
            <a:r>
              <a:rPr lang="en-US" dirty="0" smtClean="0"/>
              <a:t>Line wing dominated. This suggest the </a:t>
            </a:r>
            <a:r>
              <a:rPr lang="en-US" dirty="0" err="1" smtClean="0"/>
              <a:t>plasmoid</a:t>
            </a:r>
            <a:r>
              <a:rPr lang="en-US" dirty="0" smtClean="0"/>
              <a:t> instability is not occurring – why? State more clearly that we can conclude something about reconnection, (not </a:t>
            </a:r>
            <a:r>
              <a:rPr lang="en-US" smtClean="0"/>
              <a:t>coronal heating. )</a:t>
            </a:r>
            <a:endParaRPr lang="en-US" dirty="0" smtClean="0"/>
          </a:p>
          <a:p>
            <a:endParaRPr lang="en-US" dirty="0" smtClean="0"/>
          </a:p>
          <a:p>
            <a:r>
              <a:rPr lang="en-US" dirty="0" smtClean="0"/>
              <a:t>Sky plane motion often not observed – how?</a:t>
            </a:r>
          </a:p>
          <a:p>
            <a:endParaRPr lang="en-US" dirty="0" smtClean="0"/>
          </a:p>
          <a:p>
            <a:r>
              <a:rPr lang="en-US" dirty="0" smtClean="0"/>
              <a:t>Motion is jets – not rotational</a:t>
            </a:r>
          </a:p>
          <a:p>
            <a:endParaRPr lang="en-US" dirty="0"/>
          </a:p>
          <a:p>
            <a:r>
              <a:rPr lang="en-US" dirty="0" smtClean="0"/>
              <a:t>Need rough statistics: How many red, blue, bi directional, coronal hole </a:t>
            </a:r>
            <a:r>
              <a:rPr lang="en-US" dirty="0" err="1" smtClean="0"/>
              <a:t>vs</a:t>
            </a:r>
            <a:r>
              <a:rPr lang="en-US" dirty="0" smtClean="0"/>
              <a:t> </a:t>
            </a:r>
            <a:r>
              <a:rPr lang="en-US" dirty="0" err="1" smtClean="0"/>
              <a:t>qs</a:t>
            </a:r>
            <a:r>
              <a:rPr lang="en-US" dirty="0" smtClean="0"/>
              <a:t>, network locations, speeds, how many with core brightening. </a:t>
            </a:r>
          </a:p>
          <a:p>
            <a:endParaRPr lang="en-US" dirty="0"/>
          </a:p>
        </p:txBody>
      </p:sp>
    </p:spTree>
    <p:extLst>
      <p:ext uri="{BB962C8B-B14F-4D97-AF65-F5344CB8AC3E}">
        <p14:creationId xmlns:p14="http://schemas.microsoft.com/office/powerpoint/2010/main" val="165903862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MOSES</a:t>
            </a:r>
            <a:endParaRPr lang="en-US" dirty="0"/>
          </a:p>
        </p:txBody>
      </p:sp>
      <p:sp>
        <p:nvSpPr>
          <p:cNvPr id="3" name="Content Placeholder 2"/>
          <p:cNvSpPr>
            <a:spLocks noGrp="1"/>
          </p:cNvSpPr>
          <p:nvPr>
            <p:ph idx="1"/>
          </p:nvPr>
        </p:nvSpPr>
        <p:spPr/>
        <p:txBody>
          <a:bodyPr/>
          <a:lstStyle/>
          <a:p>
            <a:r>
              <a:rPr lang="en-US" dirty="0" smtClean="0"/>
              <a:t>Excellent tool for explosive event observations, with or without inversions</a:t>
            </a:r>
          </a:p>
          <a:p>
            <a:endParaRPr lang="en-US" dirty="0" smtClean="0"/>
          </a:p>
          <a:p>
            <a:r>
              <a:rPr lang="en-US" dirty="0" smtClean="0"/>
              <a:t>We can invert the data to obtain line profiles</a:t>
            </a:r>
          </a:p>
          <a:p>
            <a:endParaRPr lang="en-US" dirty="0"/>
          </a:p>
          <a:p>
            <a:r>
              <a:rPr lang="en-US" dirty="0" smtClean="0"/>
              <a:t>Imaging Spectroscopy is a reality. When ESIS comes out, everyone will want some. </a:t>
            </a:r>
            <a:endParaRPr lang="en-US" dirty="0"/>
          </a:p>
        </p:txBody>
      </p:sp>
    </p:spTree>
    <p:extLst>
      <p:ext uri="{BB962C8B-B14F-4D97-AF65-F5344CB8AC3E}">
        <p14:creationId xmlns:p14="http://schemas.microsoft.com/office/powerpoint/2010/main" val="29388742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HRTS </a:t>
            </a:r>
            <a:r>
              <a:rPr lang="en-US" dirty="0" smtClean="0">
                <a:solidFill>
                  <a:srgbClr val="FFFFFF"/>
                </a:solidFill>
              </a:rPr>
              <a:t>Observations</a:t>
            </a:r>
            <a:endParaRPr lang="en-US" dirty="0">
              <a:solidFill>
                <a:srgbClr val="FFFFFF"/>
              </a:solidFill>
            </a:endParaRPr>
          </a:p>
        </p:txBody>
      </p:sp>
      <p:sp>
        <p:nvSpPr>
          <p:cNvPr id="3" name="Content Placeholder 2"/>
          <p:cNvSpPr>
            <a:spLocks noGrp="1"/>
          </p:cNvSpPr>
          <p:nvPr>
            <p:ph idx="1"/>
          </p:nvPr>
        </p:nvSpPr>
        <p:spPr>
          <a:xfrm>
            <a:off x="457200" y="2785352"/>
            <a:ext cx="3937000" cy="3519503"/>
          </a:xfrm>
        </p:spPr>
        <p:txBody>
          <a:bodyPr>
            <a:normAutofit lnSpcReduction="10000"/>
          </a:bodyPr>
          <a:lstStyle/>
          <a:p>
            <a:r>
              <a:rPr lang="en-US" dirty="0" smtClean="0">
                <a:solidFill>
                  <a:srgbClr val="FFFFFF"/>
                </a:solidFill>
              </a:rPr>
              <a:t>Associated </a:t>
            </a:r>
            <a:r>
              <a:rPr lang="en-US" dirty="0" smtClean="0">
                <a:solidFill>
                  <a:srgbClr val="FFFFFF"/>
                </a:solidFill>
              </a:rPr>
              <a:t>with changes in </a:t>
            </a:r>
            <a:r>
              <a:rPr lang="en-US" dirty="0" err="1" smtClean="0">
                <a:solidFill>
                  <a:srgbClr val="FFFFFF"/>
                </a:solidFill>
              </a:rPr>
              <a:t>photospheric</a:t>
            </a:r>
            <a:r>
              <a:rPr lang="en-US" dirty="0" smtClean="0">
                <a:solidFill>
                  <a:srgbClr val="FFFFFF"/>
                </a:solidFill>
              </a:rPr>
              <a:t> </a:t>
            </a:r>
            <a:r>
              <a:rPr lang="en-US" dirty="0" smtClean="0">
                <a:solidFill>
                  <a:srgbClr val="FFFFFF"/>
                </a:solidFill>
              </a:rPr>
              <a:t>magnetic flux</a:t>
            </a:r>
            <a:endParaRPr lang="en-US" dirty="0">
              <a:solidFill>
                <a:srgbClr val="FFFFFF"/>
              </a:solidFill>
            </a:endParaRPr>
          </a:p>
          <a:p>
            <a:r>
              <a:rPr lang="en-US" dirty="0" smtClean="0">
                <a:solidFill>
                  <a:srgbClr val="FFFFFF"/>
                </a:solidFill>
              </a:rPr>
              <a:t>Likely</a:t>
            </a:r>
            <a:r>
              <a:rPr lang="en-US" dirty="0" smtClean="0">
                <a:solidFill>
                  <a:srgbClr val="FFFFFF"/>
                </a:solidFill>
              </a:rPr>
              <a:t> </a:t>
            </a:r>
            <a:r>
              <a:rPr lang="en-US" dirty="0" smtClean="0">
                <a:solidFill>
                  <a:srgbClr val="FFFFFF"/>
                </a:solidFill>
              </a:rPr>
              <a:t>powered by </a:t>
            </a:r>
            <a:r>
              <a:rPr lang="en-US" dirty="0" smtClean="0">
                <a:solidFill>
                  <a:srgbClr val="FFFFFF"/>
                </a:solidFill>
              </a:rPr>
              <a:t>magnetic reconnection </a:t>
            </a:r>
            <a:endParaRPr lang="en-US" dirty="0" smtClean="0">
              <a:solidFill>
                <a:srgbClr val="FFFFFF"/>
              </a:solidFill>
            </a:endParaRPr>
          </a:p>
          <a:p>
            <a:endParaRPr lang="en-US" dirty="0" smtClean="0">
              <a:solidFill>
                <a:srgbClr val="FFFFFF"/>
              </a:solidFill>
            </a:endParaRPr>
          </a:p>
          <a:p>
            <a:endParaRPr lang="en-US" dirty="0">
              <a:solidFill>
                <a:srgbClr val="FFFFFF"/>
              </a:solidFill>
            </a:endParaRPr>
          </a:p>
        </p:txBody>
      </p:sp>
      <p:pic>
        <p:nvPicPr>
          <p:cNvPr id="4" name="Picture 3" descr="quiet_sun_ee_net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00" y="2659553"/>
            <a:ext cx="4572000" cy="4072647"/>
          </a:xfrm>
          <a:prstGeom prst="rect">
            <a:avLst/>
          </a:prstGeom>
        </p:spPr>
      </p:pic>
      <p:sp>
        <p:nvSpPr>
          <p:cNvPr id="5" name="TextBox 4"/>
          <p:cNvSpPr txBox="1"/>
          <p:nvPr/>
        </p:nvSpPr>
        <p:spPr>
          <a:xfrm>
            <a:off x="457200" y="1468438"/>
            <a:ext cx="7558479" cy="1077218"/>
          </a:xfrm>
          <a:prstGeom prst="rect">
            <a:avLst/>
          </a:prstGeom>
          <a:noFill/>
        </p:spPr>
        <p:txBody>
          <a:bodyPr wrap="none" rtlCol="0">
            <a:spAutoFit/>
          </a:bodyPr>
          <a:lstStyle/>
          <a:p>
            <a:pPr marL="457200" indent="-457200">
              <a:buFont typeface="Arial"/>
              <a:buChar char="•"/>
            </a:pPr>
            <a:r>
              <a:rPr lang="en-US" sz="3200" dirty="0">
                <a:solidFill>
                  <a:schemeClr val="bg1"/>
                </a:solidFill>
              </a:rPr>
              <a:t>HRTS EEs lie on the boundary of the </a:t>
            </a:r>
            <a:r>
              <a:rPr lang="en-US" sz="3200" dirty="0" smtClean="0">
                <a:solidFill>
                  <a:schemeClr val="bg1"/>
                </a:solidFill>
              </a:rPr>
              <a:t>quiet </a:t>
            </a:r>
          </a:p>
          <a:p>
            <a:r>
              <a:rPr lang="en-US" sz="3200" dirty="0">
                <a:solidFill>
                  <a:schemeClr val="bg1"/>
                </a:solidFill>
              </a:rPr>
              <a:t>	</a:t>
            </a:r>
            <a:r>
              <a:rPr lang="en-US" sz="3200" dirty="0" smtClean="0">
                <a:solidFill>
                  <a:schemeClr val="bg1"/>
                </a:solidFill>
              </a:rPr>
              <a:t>sun magnetic network</a:t>
            </a:r>
            <a:endParaRPr lang="en-US" sz="3200" dirty="0">
              <a:solidFill>
                <a:schemeClr val="bg1"/>
              </a:solidFill>
            </a:endParaRPr>
          </a:p>
        </p:txBody>
      </p:sp>
      <p:sp>
        <p:nvSpPr>
          <p:cNvPr id="6" name="TextBox 5"/>
          <p:cNvSpPr txBox="1"/>
          <p:nvPr/>
        </p:nvSpPr>
        <p:spPr>
          <a:xfrm>
            <a:off x="6108700" y="2197888"/>
            <a:ext cx="1481145" cy="461665"/>
          </a:xfrm>
          <a:prstGeom prst="rect">
            <a:avLst/>
          </a:prstGeom>
          <a:noFill/>
        </p:spPr>
        <p:txBody>
          <a:bodyPr wrap="none" rtlCol="0">
            <a:spAutoFit/>
          </a:bodyPr>
          <a:lstStyle/>
          <a:p>
            <a:r>
              <a:rPr lang="en-US" sz="2400" dirty="0" err="1" smtClean="0">
                <a:solidFill>
                  <a:srgbClr val="FFFFFF"/>
                </a:solidFill>
              </a:rPr>
              <a:t>Dere</a:t>
            </a:r>
            <a:r>
              <a:rPr lang="en-US" sz="2400" dirty="0" smtClean="0">
                <a:solidFill>
                  <a:srgbClr val="FFFFFF"/>
                </a:solidFill>
              </a:rPr>
              <a:t> 1991</a:t>
            </a:r>
            <a:endParaRPr lang="en-US" sz="2400" dirty="0">
              <a:solidFill>
                <a:srgbClr val="FFFFFF"/>
              </a:solidFill>
            </a:endParaRPr>
          </a:p>
        </p:txBody>
      </p:sp>
    </p:spTree>
    <p:extLst>
      <p:ext uri="{BB962C8B-B14F-4D97-AF65-F5344CB8AC3E}">
        <p14:creationId xmlns:p14="http://schemas.microsoft.com/office/powerpoint/2010/main" val="28711633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Magnetic Reconnection</a:t>
            </a:r>
            <a:endParaRPr lang="en-US" dirty="0">
              <a:solidFill>
                <a:srgbClr val="FFFFFF"/>
              </a:solidFill>
            </a:endParaRPr>
          </a:p>
        </p:txBody>
      </p:sp>
      <p:sp>
        <p:nvSpPr>
          <p:cNvPr id="3" name="Content Placeholder 2"/>
          <p:cNvSpPr>
            <a:spLocks noGrp="1"/>
          </p:cNvSpPr>
          <p:nvPr>
            <p:ph idx="1"/>
          </p:nvPr>
        </p:nvSpPr>
        <p:spPr>
          <a:xfrm>
            <a:off x="457200" y="1600201"/>
            <a:ext cx="8229600" cy="2832100"/>
          </a:xfrm>
        </p:spPr>
        <p:txBody>
          <a:bodyPr>
            <a:normAutofit/>
          </a:bodyPr>
          <a:lstStyle/>
          <a:p>
            <a:r>
              <a:rPr lang="en-US" dirty="0" smtClean="0">
                <a:solidFill>
                  <a:srgbClr val="FFFFFF"/>
                </a:solidFill>
              </a:rPr>
              <a:t>Converts magnetic energy to plasma mechanical energy</a:t>
            </a:r>
          </a:p>
          <a:p>
            <a:pPr marL="0" indent="0">
              <a:buNone/>
            </a:pPr>
            <a:endParaRPr lang="en-US" dirty="0" smtClean="0">
              <a:solidFill>
                <a:srgbClr val="FFFFFF"/>
              </a:solidFill>
            </a:endParaRPr>
          </a:p>
          <a:p>
            <a:r>
              <a:rPr lang="en-US" dirty="0" smtClean="0">
                <a:solidFill>
                  <a:srgbClr val="FFFFFF"/>
                </a:solidFill>
              </a:rPr>
              <a:t>A little hard to see in </a:t>
            </a:r>
          </a:p>
          <a:p>
            <a:pPr marL="0" indent="0">
              <a:buNone/>
            </a:pPr>
            <a:r>
              <a:rPr lang="en-US" dirty="0" smtClean="0">
                <a:solidFill>
                  <a:srgbClr val="FFFFFF"/>
                </a:solidFill>
              </a:rPr>
              <a:t>    the corona… </a:t>
            </a:r>
          </a:p>
          <a:p>
            <a:endParaRPr lang="en-US" dirty="0">
              <a:solidFill>
                <a:srgbClr val="FFFFFF"/>
              </a:solidFill>
            </a:endParaRPr>
          </a:p>
        </p:txBody>
      </p:sp>
      <p:sp>
        <p:nvSpPr>
          <p:cNvPr id="7" name="TextBox 6"/>
          <p:cNvSpPr txBox="1"/>
          <p:nvPr/>
        </p:nvSpPr>
        <p:spPr>
          <a:xfrm>
            <a:off x="873564" y="5934670"/>
            <a:ext cx="3698436" cy="923330"/>
          </a:xfrm>
          <a:prstGeom prst="rect">
            <a:avLst/>
          </a:prstGeom>
          <a:noFill/>
        </p:spPr>
        <p:txBody>
          <a:bodyPr wrap="none" rtlCol="0">
            <a:spAutoFit/>
          </a:bodyPr>
          <a:lstStyle/>
          <a:p>
            <a:pPr algn="ctr"/>
            <a:r>
              <a:rPr lang="en-US" dirty="0" smtClean="0">
                <a:solidFill>
                  <a:srgbClr val="FFFFFF"/>
                </a:solidFill>
              </a:rPr>
              <a:t>NASA/Goddard Space Flight Center </a:t>
            </a:r>
          </a:p>
          <a:p>
            <a:pPr algn="ctr"/>
            <a:r>
              <a:rPr lang="en-US" dirty="0" smtClean="0">
                <a:solidFill>
                  <a:srgbClr val="FFFFFF"/>
                </a:solidFill>
              </a:rPr>
              <a:t>Scientific Visualization Studio - TRACE </a:t>
            </a:r>
          </a:p>
          <a:p>
            <a:pPr algn="ctr"/>
            <a:r>
              <a:rPr lang="en-US" dirty="0" smtClean="0">
                <a:solidFill>
                  <a:srgbClr val="FFFFFF"/>
                </a:solidFill>
              </a:rPr>
              <a:t>Tom Bridgman </a:t>
            </a:r>
            <a:endParaRPr lang="en-US" dirty="0">
              <a:solidFill>
                <a:srgbClr val="FFFFFF"/>
              </a:solidFill>
            </a:endParaRPr>
          </a:p>
        </p:txBody>
      </p:sp>
      <p:pic>
        <p:nvPicPr>
          <p:cNvPr id="6" name="Supra-Arcade_Downflows_from_TRACE_on_2002_April_2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3346477"/>
            <a:ext cx="4572000" cy="3511523"/>
          </a:xfrm>
          <a:prstGeom prst="rect">
            <a:avLst/>
          </a:prstGeom>
        </p:spPr>
      </p:pic>
    </p:spTree>
    <p:extLst>
      <p:ext uri="{BB962C8B-B14F-4D97-AF65-F5344CB8AC3E}">
        <p14:creationId xmlns:p14="http://schemas.microsoft.com/office/powerpoint/2010/main" val="3834916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EE’s and reconnection</a:t>
            </a:r>
            <a:endParaRPr lang="en-US" dirty="0">
              <a:solidFill>
                <a:srgbClr val="FFFFFF"/>
              </a:solidFill>
            </a:endParaRPr>
          </a:p>
        </p:txBody>
      </p:sp>
      <p:sp>
        <p:nvSpPr>
          <p:cNvPr id="3" name="Content Placeholder 2"/>
          <p:cNvSpPr>
            <a:spLocks noGrp="1"/>
          </p:cNvSpPr>
          <p:nvPr>
            <p:ph idx="1"/>
          </p:nvPr>
        </p:nvSpPr>
        <p:spPr>
          <a:xfrm>
            <a:off x="457200" y="1600201"/>
            <a:ext cx="8229600" cy="1549400"/>
          </a:xfrm>
        </p:spPr>
        <p:txBody>
          <a:bodyPr>
            <a:normAutofit lnSpcReduction="10000"/>
          </a:bodyPr>
          <a:lstStyle/>
          <a:p>
            <a:r>
              <a:rPr lang="en-US" dirty="0" smtClean="0">
                <a:solidFill>
                  <a:srgbClr val="FFFFFF"/>
                </a:solidFill>
              </a:rPr>
              <a:t>If </a:t>
            </a:r>
            <a:r>
              <a:rPr lang="en-US" dirty="0" smtClean="0">
                <a:solidFill>
                  <a:srgbClr val="FFFFFF"/>
                </a:solidFill>
              </a:rPr>
              <a:t>EE’s </a:t>
            </a:r>
            <a:r>
              <a:rPr lang="en-US" dirty="0" smtClean="0">
                <a:solidFill>
                  <a:srgbClr val="FFFFFF"/>
                </a:solidFill>
              </a:rPr>
              <a:t>are </a:t>
            </a:r>
            <a:r>
              <a:rPr lang="en-US" dirty="0" smtClean="0">
                <a:solidFill>
                  <a:srgbClr val="FFFFFF"/>
                </a:solidFill>
              </a:rPr>
              <a:t>observational signatures of reconnection they have tremendous diagnostic value:</a:t>
            </a:r>
            <a:endParaRPr lang="en-US" dirty="0" smtClean="0">
              <a:solidFill>
                <a:srgbClr val="FFFFFF"/>
              </a:solidFill>
            </a:endParaRPr>
          </a:p>
        </p:txBody>
      </p:sp>
      <p:pic>
        <p:nvPicPr>
          <p:cNvPr id="4" name="Picture 3" descr="sweet_parker_petsche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938" y="2578100"/>
            <a:ext cx="4295174" cy="3708401"/>
          </a:xfrm>
          <a:prstGeom prst="rect">
            <a:avLst/>
          </a:prstGeom>
        </p:spPr>
      </p:pic>
      <p:sp>
        <p:nvSpPr>
          <p:cNvPr id="5" name="TextBox 4"/>
          <p:cNvSpPr txBox="1"/>
          <p:nvPr/>
        </p:nvSpPr>
        <p:spPr>
          <a:xfrm>
            <a:off x="584200" y="4039732"/>
            <a:ext cx="3692838" cy="2246769"/>
          </a:xfrm>
          <a:prstGeom prst="rect">
            <a:avLst/>
          </a:prstGeom>
          <a:noFill/>
        </p:spPr>
        <p:txBody>
          <a:bodyPr wrap="none" rtlCol="0">
            <a:spAutoFit/>
          </a:bodyPr>
          <a:lstStyle/>
          <a:p>
            <a:pPr algn="ctr"/>
            <a:r>
              <a:rPr lang="en-US" sz="2800" dirty="0">
                <a:solidFill>
                  <a:srgbClr val="FFFFFF"/>
                </a:solidFill>
              </a:rPr>
              <a:t>Density 10x greater in </a:t>
            </a:r>
          </a:p>
          <a:p>
            <a:pPr algn="ctr"/>
            <a:r>
              <a:rPr lang="en-US" sz="2800" dirty="0">
                <a:solidFill>
                  <a:srgbClr val="FFFFFF"/>
                </a:solidFill>
              </a:rPr>
              <a:t>	TR, EM 100x greater.</a:t>
            </a:r>
          </a:p>
          <a:p>
            <a:pPr algn="ctr"/>
            <a:endParaRPr lang="en-US" sz="2800" dirty="0">
              <a:solidFill>
                <a:srgbClr val="FFFFFF"/>
              </a:solidFill>
            </a:endParaRPr>
          </a:p>
          <a:p>
            <a:pPr algn="ctr"/>
            <a:r>
              <a:rPr lang="en-US" sz="2800" dirty="0">
                <a:solidFill>
                  <a:srgbClr val="FFFFFF"/>
                </a:solidFill>
              </a:rPr>
              <a:t>EE’s extremely common </a:t>
            </a:r>
          </a:p>
          <a:p>
            <a:pPr algn="ctr"/>
            <a:endParaRPr lang="en-US" sz="2800" dirty="0">
              <a:solidFill>
                <a:srgbClr val="FFFFFF"/>
              </a:solidFill>
            </a:endParaRPr>
          </a:p>
        </p:txBody>
      </p:sp>
      <p:sp>
        <p:nvSpPr>
          <p:cNvPr id="6" name="TextBox 5"/>
          <p:cNvSpPr txBox="1"/>
          <p:nvPr/>
        </p:nvSpPr>
        <p:spPr>
          <a:xfrm>
            <a:off x="4914900" y="6299201"/>
            <a:ext cx="1315384" cy="369332"/>
          </a:xfrm>
          <a:prstGeom prst="rect">
            <a:avLst/>
          </a:prstGeom>
          <a:noFill/>
        </p:spPr>
        <p:txBody>
          <a:bodyPr wrap="none" rtlCol="0">
            <a:spAutoFit/>
          </a:bodyPr>
          <a:lstStyle/>
          <a:p>
            <a:r>
              <a:rPr lang="en-US" dirty="0" smtClean="0">
                <a:solidFill>
                  <a:srgbClr val="FFFFFF"/>
                </a:solidFill>
              </a:rPr>
              <a:t>Parker 1957</a:t>
            </a:r>
            <a:endParaRPr lang="en-US" dirty="0">
              <a:solidFill>
                <a:srgbClr val="FFFFFF"/>
              </a:solidFill>
            </a:endParaRPr>
          </a:p>
        </p:txBody>
      </p:sp>
      <p:sp>
        <p:nvSpPr>
          <p:cNvPr id="7" name="TextBox 6"/>
          <p:cNvSpPr txBox="1"/>
          <p:nvPr/>
        </p:nvSpPr>
        <p:spPr>
          <a:xfrm>
            <a:off x="7141598" y="6286501"/>
            <a:ext cx="1545202" cy="369332"/>
          </a:xfrm>
          <a:prstGeom prst="rect">
            <a:avLst/>
          </a:prstGeom>
          <a:noFill/>
        </p:spPr>
        <p:txBody>
          <a:bodyPr wrap="none" rtlCol="0">
            <a:spAutoFit/>
          </a:bodyPr>
          <a:lstStyle/>
          <a:p>
            <a:r>
              <a:rPr lang="en-US" dirty="0" err="1" smtClean="0">
                <a:solidFill>
                  <a:srgbClr val="FFFFFF"/>
                </a:solidFill>
              </a:rPr>
              <a:t>Petschek</a:t>
            </a:r>
            <a:r>
              <a:rPr lang="en-US" dirty="0" smtClean="0">
                <a:solidFill>
                  <a:srgbClr val="FFFFFF"/>
                </a:solidFill>
              </a:rPr>
              <a:t> 1964</a:t>
            </a:r>
            <a:endParaRPr lang="en-US" dirty="0">
              <a:solidFill>
                <a:srgbClr val="FFFFFF"/>
              </a:solidFill>
            </a:endParaRPr>
          </a:p>
        </p:txBody>
      </p:sp>
    </p:spTree>
    <p:extLst>
      <p:ext uri="{BB962C8B-B14F-4D97-AF65-F5344CB8AC3E}">
        <p14:creationId xmlns:p14="http://schemas.microsoft.com/office/powerpoint/2010/main" val="18043167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EE emission traces reconnecting field </a:t>
            </a:r>
            <a:endParaRPr lang="en-US" dirty="0">
              <a:solidFill>
                <a:srgbClr val="FFFFFF"/>
              </a:solidFill>
            </a:endParaRPr>
          </a:p>
        </p:txBody>
      </p:sp>
      <p:pic>
        <p:nvPicPr>
          <p:cNvPr id="4" name="Content Placeholder 3" descr="1997_innes_ee_bi_directional_jet_image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 t="23010" r="137" b="23957"/>
          <a:stretch/>
        </p:blipFill>
        <p:spPr>
          <a:xfrm>
            <a:off x="457200" y="2377722"/>
            <a:ext cx="4940300" cy="3395335"/>
          </a:xfrm>
        </p:spPr>
      </p:pic>
      <p:pic>
        <p:nvPicPr>
          <p:cNvPr id="5" name="Picture 4" descr="1997_innes_ee_bi_directional_jet_model.pdf"/>
          <p:cNvPicPr>
            <a:picLocks noChangeAspect="1"/>
          </p:cNvPicPr>
          <p:nvPr/>
        </p:nvPicPr>
        <p:blipFill rotWithShape="1">
          <a:blip r:embed="rId4">
            <a:extLst>
              <a:ext uri="{28A0092B-C50C-407E-A947-70E740481C1C}">
                <a14:useLocalDpi xmlns:a14="http://schemas.microsoft.com/office/drawing/2010/main" val="0"/>
              </a:ext>
            </a:extLst>
          </a:blip>
          <a:srcRect t="19105" b="19168"/>
          <a:stretch/>
        </p:blipFill>
        <p:spPr>
          <a:xfrm>
            <a:off x="5733363" y="2871216"/>
            <a:ext cx="2953437" cy="2359152"/>
          </a:xfrm>
          <a:prstGeom prst="rect">
            <a:avLst/>
          </a:prstGeom>
        </p:spPr>
      </p:pic>
      <p:sp>
        <p:nvSpPr>
          <p:cNvPr id="6" name="TextBox 5"/>
          <p:cNvSpPr txBox="1"/>
          <p:nvPr/>
        </p:nvSpPr>
        <p:spPr>
          <a:xfrm>
            <a:off x="3411844" y="6193784"/>
            <a:ext cx="2321519" cy="461665"/>
          </a:xfrm>
          <a:prstGeom prst="rect">
            <a:avLst/>
          </a:prstGeom>
          <a:noFill/>
        </p:spPr>
        <p:txBody>
          <a:bodyPr wrap="none" rtlCol="0">
            <a:spAutoFit/>
          </a:bodyPr>
          <a:lstStyle/>
          <a:p>
            <a:r>
              <a:rPr lang="en-US" sz="2400" dirty="0" smtClean="0">
                <a:solidFill>
                  <a:srgbClr val="FFFFFF"/>
                </a:solidFill>
              </a:rPr>
              <a:t>Innes et. </a:t>
            </a:r>
            <a:r>
              <a:rPr lang="en-US" sz="2400" dirty="0">
                <a:solidFill>
                  <a:srgbClr val="FFFFFF"/>
                </a:solidFill>
              </a:rPr>
              <a:t>a</a:t>
            </a:r>
            <a:r>
              <a:rPr lang="en-US" sz="2400" dirty="0" smtClean="0">
                <a:solidFill>
                  <a:srgbClr val="FFFFFF"/>
                </a:solidFill>
              </a:rPr>
              <a:t>l. 1997</a:t>
            </a:r>
            <a:endParaRPr lang="en-US" sz="2400" dirty="0">
              <a:solidFill>
                <a:srgbClr val="FFFFFF"/>
              </a:solidFill>
            </a:endParaRPr>
          </a:p>
        </p:txBody>
      </p:sp>
    </p:spTree>
    <p:extLst>
      <p:ext uri="{BB962C8B-B14F-4D97-AF65-F5344CB8AC3E}">
        <p14:creationId xmlns:p14="http://schemas.microsoft.com/office/powerpoint/2010/main" val="37637346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EE Reconnection Models</a:t>
            </a:r>
            <a:endParaRPr lang="en-US" dirty="0">
              <a:solidFill>
                <a:srgbClr val="FFFFFF"/>
              </a:solidFill>
            </a:endParaRPr>
          </a:p>
        </p:txBody>
      </p:sp>
      <p:sp>
        <p:nvSpPr>
          <p:cNvPr id="3" name="Content Placeholder 2"/>
          <p:cNvSpPr>
            <a:spLocks noGrp="1"/>
          </p:cNvSpPr>
          <p:nvPr>
            <p:ph idx="1"/>
          </p:nvPr>
        </p:nvSpPr>
        <p:spPr>
          <a:xfrm>
            <a:off x="457200" y="1600200"/>
            <a:ext cx="4751646" cy="4525963"/>
          </a:xfrm>
        </p:spPr>
        <p:txBody>
          <a:bodyPr>
            <a:normAutofit fontScale="92500"/>
          </a:bodyPr>
          <a:lstStyle/>
          <a:p>
            <a:r>
              <a:rPr lang="en-US" dirty="0" smtClean="0">
                <a:solidFill>
                  <a:srgbClr val="FFFFFF"/>
                </a:solidFill>
              </a:rPr>
              <a:t>Innes and </a:t>
            </a:r>
            <a:r>
              <a:rPr lang="en-US" dirty="0" err="1" smtClean="0">
                <a:solidFill>
                  <a:srgbClr val="FFFFFF"/>
                </a:solidFill>
              </a:rPr>
              <a:t>Toth</a:t>
            </a:r>
            <a:r>
              <a:rPr lang="en-US" dirty="0" smtClean="0">
                <a:solidFill>
                  <a:srgbClr val="FFFFFF"/>
                </a:solidFill>
              </a:rPr>
              <a:t> 1999</a:t>
            </a:r>
          </a:p>
          <a:p>
            <a:pPr lvl="1"/>
            <a:r>
              <a:rPr lang="en-US" dirty="0" err="1" smtClean="0">
                <a:solidFill>
                  <a:srgbClr val="FFFFFF"/>
                </a:solidFill>
              </a:rPr>
              <a:t>Petschek</a:t>
            </a:r>
            <a:endParaRPr lang="en-US" dirty="0" smtClean="0">
              <a:solidFill>
                <a:srgbClr val="FFFFFF"/>
              </a:solidFill>
            </a:endParaRPr>
          </a:p>
          <a:p>
            <a:pPr lvl="1"/>
            <a:r>
              <a:rPr lang="en-US" dirty="0" smtClean="0">
                <a:solidFill>
                  <a:srgbClr val="FFFFFF"/>
                </a:solidFill>
              </a:rPr>
              <a:t>Bi Directional Jets, </a:t>
            </a:r>
          </a:p>
          <a:p>
            <a:pPr marL="457200" lvl="1" indent="0">
              <a:buNone/>
            </a:pPr>
            <a:r>
              <a:rPr lang="en-US" dirty="0" smtClean="0">
                <a:solidFill>
                  <a:srgbClr val="FFFFFF"/>
                </a:solidFill>
              </a:rPr>
              <a:t>    no core</a:t>
            </a:r>
            <a:r>
              <a:rPr lang="en-US" dirty="0" smtClean="0">
                <a:solidFill>
                  <a:srgbClr val="FFFFFF"/>
                </a:solidFill>
              </a:rPr>
              <a:t>		</a:t>
            </a:r>
          </a:p>
          <a:p>
            <a:endParaRPr lang="en-US" dirty="0">
              <a:solidFill>
                <a:srgbClr val="FFFFFF"/>
              </a:solidFill>
            </a:endParaRPr>
          </a:p>
          <a:p>
            <a:r>
              <a:rPr lang="en-US" dirty="0" smtClean="0">
                <a:solidFill>
                  <a:srgbClr val="FFFFFF"/>
                </a:solidFill>
              </a:rPr>
              <a:t>Innes et al 2015</a:t>
            </a:r>
          </a:p>
          <a:p>
            <a:pPr lvl="1"/>
            <a:r>
              <a:rPr lang="en-US" dirty="0" err="1" smtClean="0">
                <a:solidFill>
                  <a:srgbClr val="FFFFFF"/>
                </a:solidFill>
              </a:rPr>
              <a:t>Plasmoid</a:t>
            </a:r>
            <a:r>
              <a:rPr lang="en-US" dirty="0" smtClean="0">
                <a:solidFill>
                  <a:srgbClr val="FFFFFF"/>
                </a:solidFill>
              </a:rPr>
              <a:t> instability</a:t>
            </a:r>
          </a:p>
          <a:p>
            <a:pPr lvl="1"/>
            <a:r>
              <a:rPr lang="en-US" dirty="0" smtClean="0">
                <a:solidFill>
                  <a:srgbClr val="FFFFFF"/>
                </a:solidFill>
              </a:rPr>
              <a:t>Core dominates after initial </a:t>
            </a:r>
          </a:p>
          <a:p>
            <a:pPr marL="457200" lvl="1" indent="0">
              <a:buNone/>
            </a:pPr>
            <a:r>
              <a:rPr lang="en-US" dirty="0">
                <a:solidFill>
                  <a:srgbClr val="FFFFFF"/>
                </a:solidFill>
              </a:rPr>
              <a:t> </a:t>
            </a:r>
            <a:r>
              <a:rPr lang="en-US" dirty="0" smtClean="0">
                <a:solidFill>
                  <a:srgbClr val="FFFFFF"/>
                </a:solidFill>
              </a:rPr>
              <a:t>   period of bi directional jets</a:t>
            </a:r>
          </a:p>
          <a:p>
            <a:pPr marL="0" indent="0">
              <a:buNone/>
            </a:pPr>
            <a:endParaRPr lang="en-US" dirty="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419" y="1417638"/>
            <a:ext cx="4877581" cy="17319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846" y="3302000"/>
            <a:ext cx="2465779" cy="3340100"/>
          </a:xfrm>
          <a:prstGeom prst="rect">
            <a:avLst/>
          </a:prstGeom>
        </p:spPr>
      </p:pic>
      <p:cxnSp>
        <p:nvCxnSpPr>
          <p:cNvPr id="7" name="Straight Arrow Connector 6"/>
          <p:cNvCxnSpPr/>
          <p:nvPr/>
        </p:nvCxnSpPr>
        <p:spPr>
          <a:xfrm flipV="1">
            <a:off x="3098800" y="2260600"/>
            <a:ext cx="3314700" cy="520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238500" y="3733800"/>
            <a:ext cx="2425700" cy="157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06366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2658</TotalTime>
  <Words>1475</Words>
  <Application>Microsoft Macintosh PowerPoint</Application>
  <PresentationFormat>On-screen Show (4:3)</PresentationFormat>
  <Paragraphs>260</Paragraphs>
  <Slides>45</Slides>
  <Notes>18</Notes>
  <HiddenSlides>0</HiddenSlides>
  <MMClips>20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Abstract</vt:lpstr>
      <vt:lpstr>The coronal heating problem</vt:lpstr>
      <vt:lpstr>High Resolution Telescope and Spectrograph Observations</vt:lpstr>
      <vt:lpstr>HRTS Observations</vt:lpstr>
      <vt:lpstr>Magnetic Reconnection</vt:lpstr>
      <vt:lpstr>EE’s and reconnection</vt:lpstr>
      <vt:lpstr>EE emission traces reconnecting field </vt:lpstr>
      <vt:lpstr>EE Reconnection Models</vt:lpstr>
      <vt:lpstr>Commentary on EE Observations</vt:lpstr>
      <vt:lpstr>Multi-Order Solar EUV Spectrograph (MOSES)</vt:lpstr>
      <vt:lpstr>PowerPoint Presentation</vt:lpstr>
      <vt:lpstr>PowerPoint Presentation</vt:lpstr>
      <vt:lpstr>He II λ304 Spectral Line</vt:lpstr>
      <vt:lpstr>Difference Images</vt:lpstr>
      <vt:lpstr>Wavelet Transform</vt:lpstr>
      <vt:lpstr>Small Scale Difference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Spread Functions</vt:lpstr>
      <vt:lpstr>PSF Reconstruction</vt:lpstr>
      <vt:lpstr>PSF Estimates</vt:lpstr>
      <vt:lpstr>PowerPoint Presentation</vt:lpstr>
      <vt:lpstr>Inversions</vt:lpstr>
      <vt:lpstr>Inversion method: (S)MART </vt:lpstr>
      <vt:lpstr>Inversion Results</vt:lpstr>
      <vt:lpstr>Inversion Results</vt:lpstr>
      <vt:lpstr>Inversion Results</vt:lpstr>
      <vt:lpstr>Inversion Results</vt:lpstr>
      <vt:lpstr>MART + Partial Reconstruction</vt:lpstr>
      <vt:lpstr>Partial Reconstruction</vt:lpstr>
      <vt:lpstr>Inversion Results 2</vt:lpstr>
      <vt:lpstr>Inversion Results 2 </vt:lpstr>
      <vt:lpstr>Inversion Results 2</vt:lpstr>
      <vt:lpstr>Inversion Results 2</vt:lpstr>
      <vt:lpstr>PowerPoint Presentation</vt:lpstr>
      <vt:lpstr>Evolution</vt:lpstr>
      <vt:lpstr>Spatial Distribution</vt:lpstr>
      <vt:lpstr>Conclusions EEs</vt:lpstr>
      <vt:lpstr>Conclusions MOSES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Rust</dc:creator>
  <cp:lastModifiedBy>Thomas Rust</cp:lastModifiedBy>
  <cp:revision>111</cp:revision>
  <cp:lastPrinted>2017-04-03T00:26:12Z</cp:lastPrinted>
  <dcterms:created xsi:type="dcterms:W3CDTF">2017-04-01T02:29:49Z</dcterms:created>
  <dcterms:modified xsi:type="dcterms:W3CDTF">2017-04-03T19:51:38Z</dcterms:modified>
</cp:coreProperties>
</file>