
<file path=[Content_Types].xml><?xml version="1.0" encoding="utf-8"?>
<Types xmlns="http://schemas.openxmlformats.org/package/2006/content-types">
  <Default Extension="xml" ContentType="application/xml"/>
  <Default Extension="jpg" ContentType="image/jpeg"/>
  <Default Extension="jpeg" ContentType="image/jpeg"/>
  <Default Extension="mp4" ContentType="video/unknown"/>
  <Default Extension="emf" ContentType="image/x-em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4" r:id="rId1"/>
  </p:sldMasterIdLst>
  <p:notesMasterIdLst>
    <p:notesMasterId r:id="rId35"/>
  </p:notesMasterIdLst>
  <p:sldIdLst>
    <p:sldId id="256" r:id="rId2"/>
    <p:sldId id="292" r:id="rId3"/>
    <p:sldId id="294" r:id="rId4"/>
    <p:sldId id="282" r:id="rId5"/>
    <p:sldId id="283" r:id="rId6"/>
    <p:sldId id="295" r:id="rId7"/>
    <p:sldId id="296" r:id="rId8"/>
    <p:sldId id="293" r:id="rId9"/>
    <p:sldId id="303" r:id="rId10"/>
    <p:sldId id="304" r:id="rId11"/>
    <p:sldId id="305" r:id="rId12"/>
    <p:sldId id="302" r:id="rId13"/>
    <p:sldId id="299" r:id="rId14"/>
    <p:sldId id="306" r:id="rId15"/>
    <p:sldId id="307" r:id="rId16"/>
    <p:sldId id="308" r:id="rId17"/>
    <p:sldId id="309" r:id="rId18"/>
    <p:sldId id="311" r:id="rId19"/>
    <p:sldId id="310" r:id="rId20"/>
    <p:sldId id="287" r:id="rId21"/>
    <p:sldId id="312" r:id="rId22"/>
    <p:sldId id="313" r:id="rId23"/>
    <p:sldId id="285" r:id="rId24"/>
    <p:sldId id="284" r:id="rId25"/>
    <p:sldId id="260" r:id="rId26"/>
    <p:sldId id="269" r:id="rId27"/>
    <p:sldId id="270" r:id="rId28"/>
    <p:sldId id="288" r:id="rId29"/>
    <p:sldId id="289" r:id="rId30"/>
    <p:sldId id="264" r:id="rId31"/>
    <p:sldId id="290" r:id="rId32"/>
    <p:sldId id="266" r:id="rId33"/>
    <p:sldId id="29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6FFF"/>
    <a:srgbClr val="FFDBD0"/>
    <a:srgbClr val="76FF3B"/>
    <a:srgbClr val="FFDA5B"/>
    <a:srgbClr val="96DBFF"/>
    <a:srgbClr val="56D8FF"/>
    <a:srgbClr val="59E4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0" autoAdjust="0"/>
    <p:restoredTop sz="94660"/>
  </p:normalViewPr>
  <p:slideViewPr>
    <p:cSldViewPr snapToGrid="0" snapToObjects="1">
      <p:cViewPr>
        <p:scale>
          <a:sx n="100" d="100"/>
          <a:sy n="100" d="100"/>
        </p:scale>
        <p:origin x="-1984" y="-106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7296F-EB95-3E40-87E2-03C625F360B3}" type="datetimeFigureOut">
              <a:rPr lang="en-US" smtClean="0"/>
              <a:t>5/25/16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CBD1B07-C11D-434E-8DEE-9C89965E47C1}" type="slidenum">
              <a:rPr lang="en-US" smtClean="0"/>
              <a:t>‹#›</a:t>
            </a:fld>
            <a:endParaRPr lang="en-US"/>
          </a:p>
        </p:txBody>
      </p:sp>
    </p:spTree>
    <p:extLst>
      <p:ext uri="{BB962C8B-B14F-4D97-AF65-F5344CB8AC3E}">
        <p14:creationId xmlns:p14="http://schemas.microsoft.com/office/powerpoint/2010/main" val="15338515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that under the assumption that the only spectral line is </a:t>
            </a:r>
            <a:r>
              <a:rPr lang="en-US" baseline="0" dirty="0" err="1" smtClean="0"/>
              <a:t>HeII</a:t>
            </a:r>
            <a:r>
              <a:rPr lang="en-US" baseline="0" dirty="0" smtClean="0"/>
              <a:t>, all emission observed away from line center is due to line of sight motion. </a:t>
            </a:r>
          </a:p>
          <a:p>
            <a:endParaRPr lang="en-US" baseline="0" dirty="0" smtClean="0"/>
          </a:p>
          <a:p>
            <a:r>
              <a:rPr lang="en-US" baseline="0" dirty="0" smtClean="0"/>
              <a:t>The m=+-1 dispersion direction profiles the line profile convolved with the psf. If shifts are big enough, or broadening is wide enough, I should be able to get a good estimate of the shifts or broadening. Note that one directional jets should be measureable at small shifts, as the oversampled </a:t>
            </a:r>
            <a:r>
              <a:rPr lang="en-US" baseline="0" dirty="0" err="1" smtClean="0"/>
              <a:t>psfs</a:t>
            </a:r>
            <a:r>
              <a:rPr lang="en-US" baseline="0" dirty="0" smtClean="0"/>
              <a:t> are easy to centroid. </a:t>
            </a:r>
            <a:endParaRPr lang="en-US" dirty="0"/>
          </a:p>
        </p:txBody>
      </p:sp>
      <p:sp>
        <p:nvSpPr>
          <p:cNvPr id="4" name="Slide Number Placeholder 3"/>
          <p:cNvSpPr>
            <a:spLocks noGrp="1"/>
          </p:cNvSpPr>
          <p:nvPr>
            <p:ph type="sldNum" sz="quarter" idx="10"/>
          </p:nvPr>
        </p:nvSpPr>
        <p:spPr/>
        <p:txBody>
          <a:bodyPr/>
          <a:lstStyle/>
          <a:p>
            <a:fld id="{FCBD1B07-C11D-434E-8DEE-9C89965E47C1}" type="slidenum">
              <a:rPr lang="en-US" smtClean="0"/>
              <a:t>4</a:t>
            </a:fld>
            <a:endParaRPr lang="en-US"/>
          </a:p>
        </p:txBody>
      </p:sp>
    </p:spTree>
    <p:extLst>
      <p:ext uri="{BB962C8B-B14F-4D97-AF65-F5344CB8AC3E}">
        <p14:creationId xmlns:p14="http://schemas.microsoft.com/office/powerpoint/2010/main" val="2028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BD1B07-C11D-434E-8DEE-9C89965E47C1}" type="slidenum">
              <a:rPr lang="en-US" smtClean="0"/>
              <a:t>5</a:t>
            </a:fld>
            <a:endParaRPr lang="en-US"/>
          </a:p>
        </p:txBody>
      </p:sp>
    </p:spTree>
    <p:extLst>
      <p:ext uri="{BB962C8B-B14F-4D97-AF65-F5344CB8AC3E}">
        <p14:creationId xmlns:p14="http://schemas.microsoft.com/office/powerpoint/2010/main" val="38173002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3885845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1717190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9900493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2789877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EBB0E91-6C91-8147-A606-D2DD3737EFE1}" type="datetimeFigureOut">
              <a:rPr lang="en-US" smtClean="0"/>
              <a:t>5/25/16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958660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EBB0E91-6C91-8147-A606-D2DD3737EFE1}"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5331549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EBB0E91-6C91-8147-A606-D2DD3737EFE1}" type="datetimeFigureOut">
              <a:rPr lang="en-US" smtClean="0"/>
              <a:t>5/25/16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6561853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EBB0E91-6C91-8147-A606-D2DD3737EFE1}" type="datetimeFigureOut">
              <a:rPr lang="en-US" smtClean="0"/>
              <a:t>5/25/16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23814525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BB0E91-6C91-8147-A606-D2DD3737EFE1}" type="datetimeFigureOut">
              <a:rPr lang="en-US" smtClean="0"/>
              <a:t>5/25/16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25852310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B0E91-6C91-8147-A606-D2DD3737EFE1}"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6481800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EBB0E91-6C91-8147-A606-D2DD3737EFE1}" type="datetimeFigureOut">
              <a:rPr lang="en-US" smtClean="0"/>
              <a:t>5/25/16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F5ED16-B76B-0746-9834-23F3FD91D8B5}" type="slidenum">
              <a:rPr lang="en-US" smtClean="0"/>
              <a:t>‹#›</a:t>
            </a:fld>
            <a:endParaRPr lang="en-US"/>
          </a:p>
        </p:txBody>
      </p:sp>
    </p:spTree>
    <p:extLst>
      <p:ext uri="{BB962C8B-B14F-4D97-AF65-F5344CB8AC3E}">
        <p14:creationId xmlns:p14="http://schemas.microsoft.com/office/powerpoint/2010/main" val="14557910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BB0E91-6C91-8147-A606-D2DD3737EFE1}" type="datetimeFigureOut">
              <a:rPr lang="en-US" smtClean="0"/>
              <a:t>5/25/16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F5ED16-B76B-0746-9834-23F3FD91D8B5}" type="slidenum">
              <a:rPr lang="en-US" smtClean="0"/>
              <a:t>‹#›</a:t>
            </a:fld>
            <a:endParaRPr lang="en-US"/>
          </a:p>
        </p:txBody>
      </p:sp>
    </p:spTree>
    <p:extLst>
      <p:ext uri="{BB962C8B-B14F-4D97-AF65-F5344CB8AC3E}">
        <p14:creationId xmlns:p14="http://schemas.microsoft.com/office/powerpoint/2010/main" val="427083919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6.png"/><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1.xml"/><Relationship Id="rId5" Type="http://schemas.openxmlformats.org/officeDocument/2006/relationships/image" Target="../media/image3.png"/><Relationship Id="rId1" Type="http://schemas.microsoft.com/office/2007/relationships/media" Target="../media/media1.mp4"/><Relationship Id="rId2" Type="http://schemas.openxmlformats.org/officeDocument/2006/relationships/video" Target="../media/media1.mp4"/></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notesSlide" Target="../notesSlides/notesSlide2.xml"/><Relationship Id="rId5" Type="http://schemas.openxmlformats.org/officeDocument/2006/relationships/image" Target="../media/image4.png"/><Relationship Id="rId1" Type="http://schemas.microsoft.com/office/2007/relationships/media" Target="../media/media2.mp4"/><Relationship Id="rId2" Type="http://schemas.openxmlformats.org/officeDocument/2006/relationships/video" Target="../media/media2.mp4"/></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1" Type="http://schemas.microsoft.com/office/2007/relationships/media" Target="../media/media3.mp4"/><Relationship Id="rId2" Type="http://schemas.openxmlformats.org/officeDocument/2006/relationships/video" Target="../media/media3.mp4"/></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7.png"/><Relationship Id="rId1" Type="http://schemas.microsoft.com/office/2007/relationships/media" Target="../media/media4.mp4"/><Relationship Id="rId2" Type="http://schemas.openxmlformats.org/officeDocument/2006/relationships/video" Target="../media/media4.mp4"/></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95412"/>
            <a:ext cx="7772400" cy="1944688"/>
          </a:xfrm>
        </p:spPr>
        <p:txBody>
          <a:bodyPr>
            <a:normAutofit fontScale="90000"/>
          </a:bodyPr>
          <a:lstStyle/>
          <a:p>
            <a:r>
              <a:rPr lang="en-US" dirty="0" smtClean="0"/>
              <a:t> </a:t>
            </a:r>
            <a:r>
              <a:rPr lang="en-US" b="1" dirty="0" smtClean="0"/>
              <a:t>Transition </a:t>
            </a:r>
            <a:r>
              <a:rPr lang="en-US" b="1" dirty="0"/>
              <a:t>Region Explosive Events in He II 304</a:t>
            </a:r>
            <a:r>
              <a:rPr lang="en-US" dirty="0"/>
              <a:t>Å</a:t>
            </a:r>
            <a:r>
              <a:rPr lang="en-US" b="1" dirty="0"/>
              <a:t>: </a:t>
            </a:r>
            <a:r>
              <a:rPr lang="en-US" b="1" dirty="0" smtClean="0"/>
              <a:t/>
            </a:r>
            <a:br>
              <a:rPr lang="en-US" b="1" dirty="0" smtClean="0"/>
            </a:br>
            <a:r>
              <a:rPr lang="en-US" b="1" dirty="0" smtClean="0"/>
              <a:t>Observation </a:t>
            </a:r>
            <a:r>
              <a:rPr lang="en-US" b="1" dirty="0"/>
              <a:t>and Analysis </a:t>
            </a:r>
            <a:endParaRPr lang="en-US" dirty="0"/>
          </a:p>
        </p:txBody>
      </p:sp>
      <p:sp>
        <p:nvSpPr>
          <p:cNvPr id="3" name="Subtitle 2"/>
          <p:cNvSpPr>
            <a:spLocks noGrp="1"/>
          </p:cNvSpPr>
          <p:nvPr>
            <p:ph type="subTitle" idx="1"/>
          </p:nvPr>
        </p:nvSpPr>
        <p:spPr/>
        <p:txBody>
          <a:bodyPr/>
          <a:lstStyle/>
          <a:p>
            <a:r>
              <a:rPr lang="en-US" dirty="0" smtClean="0"/>
              <a:t>Thomas Rust, Charles </a:t>
            </a:r>
            <a:r>
              <a:rPr lang="en-US" dirty="0" err="1" smtClean="0"/>
              <a:t>Kankelborg</a:t>
            </a:r>
            <a:endParaRPr lang="en-US" dirty="0" smtClean="0"/>
          </a:p>
          <a:p>
            <a:r>
              <a:rPr lang="en-US" dirty="0" smtClean="0"/>
              <a:t>Montana State University Physics</a:t>
            </a:r>
          </a:p>
          <a:p>
            <a:r>
              <a:rPr lang="en-US" dirty="0"/>
              <a:t>t</a:t>
            </a:r>
            <a:r>
              <a:rPr lang="en-US" dirty="0" smtClean="0"/>
              <a:t>homas.rust1@montana.edu</a:t>
            </a:r>
          </a:p>
        </p:txBody>
      </p:sp>
    </p:spTree>
    <p:extLst>
      <p:ext uri="{BB962C8B-B14F-4D97-AF65-F5344CB8AC3E}">
        <p14:creationId xmlns:p14="http://schemas.microsoft.com/office/powerpoint/2010/main" val="20760229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time_intensity_raw.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7" b="-376"/>
          <a:stretch/>
        </p:blipFill>
        <p:spPr>
          <a:xfrm>
            <a:off x="457200" y="165099"/>
            <a:ext cx="8229600" cy="2755901"/>
          </a:xfrm>
        </p:spPr>
      </p:pic>
      <p:cxnSp>
        <p:nvCxnSpPr>
          <p:cNvPr id="3" name="Straight Arrow Connector 2"/>
          <p:cNvCxnSpPr/>
          <p:nvPr/>
        </p:nvCxnSpPr>
        <p:spPr>
          <a:xfrm flipV="1">
            <a:off x="1634067" y="1422401"/>
            <a:ext cx="186266" cy="313267"/>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H="1" flipV="1">
            <a:off x="7679266" y="1422400"/>
            <a:ext cx="169334" cy="31326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277533" y="3149602"/>
            <a:ext cx="4588934" cy="646331"/>
          </a:xfrm>
          <a:prstGeom prst="rect">
            <a:avLst/>
          </a:prstGeom>
          <a:noFill/>
        </p:spPr>
        <p:txBody>
          <a:bodyPr wrap="square" rtlCol="0">
            <a:spAutoFit/>
          </a:bodyPr>
          <a:lstStyle/>
          <a:p>
            <a:r>
              <a:rPr lang="en-US" dirty="0" smtClean="0">
                <a:solidFill>
                  <a:srgbClr val="FFFFFF"/>
                </a:solidFill>
              </a:rPr>
              <a:t>Stack plots of intensity profiles vs. time. </a:t>
            </a:r>
            <a:r>
              <a:rPr lang="en-US" dirty="0">
                <a:solidFill>
                  <a:srgbClr val="FFFFFF"/>
                </a:solidFill>
              </a:rPr>
              <a:t>x</a:t>
            </a:r>
            <a:r>
              <a:rPr lang="en-US" dirty="0" smtClean="0">
                <a:solidFill>
                  <a:srgbClr val="FFFFFF"/>
                </a:solidFill>
              </a:rPr>
              <a:t> is the dispersion direction, centered on the event. </a:t>
            </a:r>
          </a:p>
        </p:txBody>
      </p:sp>
    </p:spTree>
    <p:extLst>
      <p:ext uri="{BB962C8B-B14F-4D97-AF65-F5344CB8AC3E}">
        <p14:creationId xmlns:p14="http://schemas.microsoft.com/office/powerpoint/2010/main" val="305042628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time_intensity_raw.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7" b="-376"/>
          <a:stretch/>
        </p:blipFill>
        <p:spPr>
          <a:xfrm>
            <a:off x="457200" y="165099"/>
            <a:ext cx="8229600" cy="2755901"/>
          </a:xfrm>
        </p:spPr>
      </p:pic>
      <p:cxnSp>
        <p:nvCxnSpPr>
          <p:cNvPr id="3" name="Straight Arrow Connector 2"/>
          <p:cNvCxnSpPr/>
          <p:nvPr/>
        </p:nvCxnSpPr>
        <p:spPr>
          <a:xfrm flipV="1">
            <a:off x="1634067" y="1422401"/>
            <a:ext cx="186266" cy="313267"/>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4" name="Straight Arrow Connector 3"/>
          <p:cNvCxnSpPr/>
          <p:nvPr/>
        </p:nvCxnSpPr>
        <p:spPr>
          <a:xfrm flipH="1" flipV="1">
            <a:off x="7679266" y="1422400"/>
            <a:ext cx="169334" cy="313268"/>
          </a:xfrm>
          <a:prstGeom prst="straightConnector1">
            <a:avLst/>
          </a:prstGeom>
          <a:ln>
            <a:solidFill>
              <a:srgbClr val="3366FF"/>
            </a:solidFill>
            <a:tailEnd type="arrow"/>
          </a:ln>
        </p:spPr>
        <p:style>
          <a:lnRef idx="2">
            <a:schemeClr val="accent1"/>
          </a:lnRef>
          <a:fillRef idx="0">
            <a:schemeClr val="accent1"/>
          </a:fillRef>
          <a:effectRef idx="1">
            <a:schemeClr val="accent1"/>
          </a:effectRef>
          <a:fontRef idx="minor">
            <a:schemeClr val="tx1"/>
          </a:fontRef>
        </p:style>
      </p:cxnSp>
      <p:cxnSp>
        <p:nvCxnSpPr>
          <p:cNvPr id="5" name="Straight Arrow Connector 4"/>
          <p:cNvCxnSpPr/>
          <p:nvPr/>
        </p:nvCxnSpPr>
        <p:spPr>
          <a:xfrm flipH="1" flipV="1">
            <a:off x="2218266" y="1422402"/>
            <a:ext cx="160867" cy="16086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cxnSp>
        <p:nvCxnSpPr>
          <p:cNvPr id="7" name="Straight Arrow Connector 6"/>
          <p:cNvCxnSpPr/>
          <p:nvPr/>
        </p:nvCxnSpPr>
        <p:spPr>
          <a:xfrm flipV="1">
            <a:off x="7086602" y="1422401"/>
            <a:ext cx="186265" cy="160868"/>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2277533" y="3149602"/>
            <a:ext cx="4588934" cy="646331"/>
          </a:xfrm>
          <a:prstGeom prst="rect">
            <a:avLst/>
          </a:prstGeom>
          <a:noFill/>
        </p:spPr>
        <p:txBody>
          <a:bodyPr wrap="square" rtlCol="0">
            <a:spAutoFit/>
          </a:bodyPr>
          <a:lstStyle/>
          <a:p>
            <a:r>
              <a:rPr lang="en-US" dirty="0" smtClean="0">
                <a:solidFill>
                  <a:srgbClr val="FFFFFF"/>
                </a:solidFill>
              </a:rPr>
              <a:t>Stack plots of intensity profiles vs. time. </a:t>
            </a:r>
            <a:r>
              <a:rPr lang="en-US" dirty="0">
                <a:solidFill>
                  <a:srgbClr val="FFFFFF"/>
                </a:solidFill>
              </a:rPr>
              <a:t>x</a:t>
            </a:r>
            <a:r>
              <a:rPr lang="en-US" dirty="0" smtClean="0">
                <a:solidFill>
                  <a:srgbClr val="FFFFFF"/>
                </a:solidFill>
              </a:rPr>
              <a:t> is the dispersion direction, centered on the event. </a:t>
            </a:r>
          </a:p>
        </p:txBody>
      </p:sp>
    </p:spTree>
    <p:extLst>
      <p:ext uri="{BB962C8B-B14F-4D97-AF65-F5344CB8AC3E}">
        <p14:creationId xmlns:p14="http://schemas.microsoft.com/office/powerpoint/2010/main" val="33675425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time_intensity_raw.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7" b="-376"/>
          <a:stretch/>
        </p:blipFill>
        <p:spPr>
          <a:xfrm>
            <a:off x="457200" y="165099"/>
            <a:ext cx="8229600" cy="2755901"/>
          </a:xfrm>
        </p:spPr>
      </p:pic>
      <p:sp>
        <p:nvSpPr>
          <p:cNvPr id="2" name="Down Arrow 1"/>
          <p:cNvSpPr/>
          <p:nvPr/>
        </p:nvSpPr>
        <p:spPr>
          <a:xfrm>
            <a:off x="7470648" y="3213100"/>
            <a:ext cx="1216152" cy="521208"/>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457200" y="3213100"/>
            <a:ext cx="1216152" cy="521208"/>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82800" y="3211088"/>
            <a:ext cx="4981828" cy="523220"/>
          </a:xfrm>
          <a:prstGeom prst="rect">
            <a:avLst/>
          </a:prstGeom>
          <a:noFill/>
        </p:spPr>
        <p:txBody>
          <a:bodyPr wrap="none" rtlCol="0">
            <a:spAutoFit/>
          </a:bodyPr>
          <a:lstStyle/>
          <a:p>
            <a:r>
              <a:rPr lang="en-US" sz="2800" dirty="0" err="1" smtClean="0">
                <a:solidFill>
                  <a:srgbClr val="FFFFFF"/>
                </a:solidFill>
              </a:rPr>
              <a:t>Deconvolve</a:t>
            </a:r>
            <a:r>
              <a:rPr lang="en-US" sz="2800" dirty="0" smtClean="0">
                <a:solidFill>
                  <a:srgbClr val="FFFFFF"/>
                </a:solidFill>
              </a:rPr>
              <a:t> PSF from image data</a:t>
            </a:r>
            <a:endParaRPr lang="en-US" sz="2800" dirty="0">
              <a:solidFill>
                <a:srgbClr val="FFFFFF"/>
              </a:solidFill>
            </a:endParaRPr>
          </a:p>
        </p:txBody>
      </p:sp>
    </p:spTree>
    <p:extLst>
      <p:ext uri="{BB962C8B-B14F-4D97-AF65-F5344CB8AC3E}">
        <p14:creationId xmlns:p14="http://schemas.microsoft.com/office/powerpoint/2010/main" val="40478459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time_intensity_raw.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7" b="-376"/>
          <a:stretch/>
        </p:blipFill>
        <p:spPr>
          <a:xfrm>
            <a:off x="457200" y="165099"/>
            <a:ext cx="8229600" cy="2755901"/>
          </a:xfrm>
        </p:spPr>
      </p:pic>
      <p:pic>
        <p:nvPicPr>
          <p:cNvPr id="3" name="Content Placeholder 9" descr="time_intensity_deconvolved.png"/>
          <p:cNvPicPr>
            <a:picLocks noChangeAspect="1"/>
          </p:cNvPicPr>
          <p:nvPr/>
        </p:nvPicPr>
        <p:blipFill rotWithShape="1">
          <a:blip r:embed="rId3">
            <a:extLst>
              <a:ext uri="{28A0092B-C50C-407E-A947-70E740481C1C}">
                <a14:useLocalDpi xmlns:a14="http://schemas.microsoft.com/office/drawing/2010/main" val="0"/>
              </a:ext>
            </a:extLst>
          </a:blip>
          <a:srcRect t="-86" b="86"/>
          <a:stretch/>
        </p:blipFill>
        <p:spPr>
          <a:xfrm>
            <a:off x="457200" y="3949701"/>
            <a:ext cx="8229600" cy="2743200"/>
          </a:xfrm>
          <a:prstGeom prst="rect">
            <a:avLst/>
          </a:prstGeom>
        </p:spPr>
      </p:pic>
      <p:sp>
        <p:nvSpPr>
          <p:cNvPr id="2" name="Down Arrow 1"/>
          <p:cNvSpPr/>
          <p:nvPr/>
        </p:nvSpPr>
        <p:spPr>
          <a:xfrm>
            <a:off x="7470648" y="3213100"/>
            <a:ext cx="1216152" cy="521208"/>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Down Arrow 4"/>
          <p:cNvSpPr/>
          <p:nvPr/>
        </p:nvSpPr>
        <p:spPr>
          <a:xfrm>
            <a:off x="457200" y="3213100"/>
            <a:ext cx="1216152" cy="521208"/>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2082800" y="3211088"/>
            <a:ext cx="4981828" cy="523220"/>
          </a:xfrm>
          <a:prstGeom prst="rect">
            <a:avLst/>
          </a:prstGeom>
          <a:noFill/>
        </p:spPr>
        <p:txBody>
          <a:bodyPr wrap="none" rtlCol="0">
            <a:spAutoFit/>
          </a:bodyPr>
          <a:lstStyle/>
          <a:p>
            <a:r>
              <a:rPr lang="en-US" sz="2800" dirty="0" err="1" smtClean="0">
                <a:solidFill>
                  <a:srgbClr val="FFFFFF"/>
                </a:solidFill>
              </a:rPr>
              <a:t>Deconvolve</a:t>
            </a:r>
            <a:r>
              <a:rPr lang="en-US" sz="2800" dirty="0" smtClean="0">
                <a:solidFill>
                  <a:srgbClr val="FFFFFF"/>
                </a:solidFill>
              </a:rPr>
              <a:t> PSF from image data</a:t>
            </a:r>
            <a:endParaRPr lang="en-US" sz="2800" dirty="0">
              <a:solidFill>
                <a:srgbClr val="FFFFFF"/>
              </a:solidFill>
            </a:endParaRPr>
          </a:p>
        </p:txBody>
      </p:sp>
    </p:spTree>
    <p:extLst>
      <p:ext uri="{BB962C8B-B14F-4D97-AF65-F5344CB8AC3E}">
        <p14:creationId xmlns:p14="http://schemas.microsoft.com/office/powerpoint/2010/main" val="32507325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 name="Content Placeholder 11" descr="mp_profiles1.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1805338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 name="Content Placeholder 9" descr="mp_profiles2.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20793602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 name="Content Placeholder 19" descr="mp_profiles3.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593258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mp_profiles4.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9721332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mp_profiles4.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cxnSp>
        <p:nvCxnSpPr>
          <p:cNvPr id="5" name="Straight Connector 4"/>
          <p:cNvCxnSpPr/>
          <p:nvPr/>
        </p:nvCxnSpPr>
        <p:spPr>
          <a:xfrm flipV="1">
            <a:off x="4309533" y="5549903"/>
            <a:ext cx="643467" cy="427567"/>
          </a:xfrm>
          <a:prstGeom prst="straightConnector1">
            <a:avLst/>
          </a:prstGeom>
          <a:ln>
            <a:solidFill>
              <a:srgbClr val="FFFF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5012266" y="5654301"/>
            <a:ext cx="1622524" cy="646331"/>
          </a:xfrm>
          <a:prstGeom prst="rect">
            <a:avLst/>
          </a:prstGeom>
          <a:noFill/>
        </p:spPr>
        <p:txBody>
          <a:bodyPr wrap="none" rtlCol="0">
            <a:spAutoFit/>
          </a:bodyPr>
          <a:lstStyle/>
          <a:p>
            <a:r>
              <a:rPr lang="en-US" dirty="0" smtClean="0">
                <a:solidFill>
                  <a:srgbClr val="FFFF00"/>
                </a:solidFill>
                <a:latin typeface="Bradley Hand ITC TT-Bold"/>
                <a:cs typeface="Bradley Hand ITC TT-Bold"/>
              </a:rPr>
              <a:t>0.57”/pixel</a:t>
            </a:r>
          </a:p>
          <a:p>
            <a:r>
              <a:rPr lang="en-US" dirty="0" smtClean="0">
                <a:solidFill>
                  <a:srgbClr val="FFFF00"/>
                </a:solidFill>
                <a:latin typeface="Bradley Hand ITC TT-Bold"/>
                <a:cs typeface="Bradley Hand ITC TT-Bold"/>
              </a:rPr>
              <a:t>30 km/s/pixel</a:t>
            </a:r>
            <a:endParaRPr lang="en-US" dirty="0">
              <a:solidFill>
                <a:srgbClr val="FFFF00"/>
              </a:solidFill>
              <a:latin typeface="Bradley Hand ITC TT-Bold"/>
              <a:cs typeface="Bradley Hand ITC TT-Bold"/>
            </a:endParaRPr>
          </a:p>
        </p:txBody>
      </p:sp>
    </p:spTree>
    <p:extLst>
      <p:ext uri="{BB962C8B-B14F-4D97-AF65-F5344CB8AC3E}">
        <p14:creationId xmlns:p14="http://schemas.microsoft.com/office/powerpoint/2010/main" val="32960770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descr="mp_profiles6.png"/>
          <p:cNvPicPr>
            <a:picLocks noGrp="1" noChangeAspect="1"/>
          </p:cNvPicPr>
          <p:nvPr>
            <p:ph idx="1"/>
          </p:nvPr>
        </p:nvPicPr>
        <p:blipFill>
          <a:blip r:embed="rId2">
            <a:extLst>
              <a:ext uri="{28A0092B-C50C-407E-A947-70E740481C1C}">
                <a14:useLocalDpi xmlns:a14="http://schemas.microsoft.com/office/drawing/2010/main" val="0"/>
              </a:ext>
            </a:extLst>
          </a:blip>
          <a:srcRect l="-40915" r="-40915"/>
          <a:stretch>
            <a:fillRect/>
          </a:stretch>
        </p:blipFill>
        <p:spPr/>
      </p:pic>
    </p:spTree>
    <p:extLst>
      <p:ext uri="{BB962C8B-B14F-4D97-AF65-F5344CB8AC3E}">
        <p14:creationId xmlns:p14="http://schemas.microsoft.com/office/powerpoint/2010/main" val="15536138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	</a:t>
            </a:r>
            <a:endParaRPr lang="en-US" dirty="0"/>
          </a:p>
        </p:txBody>
      </p:sp>
      <p:sp>
        <p:nvSpPr>
          <p:cNvPr id="3" name="Content Placeholder 2"/>
          <p:cNvSpPr>
            <a:spLocks noGrp="1"/>
          </p:cNvSpPr>
          <p:nvPr>
            <p:ph idx="1"/>
          </p:nvPr>
        </p:nvSpPr>
        <p:spPr/>
        <p:txBody>
          <a:bodyPr>
            <a:normAutofit fontScale="55000" lnSpcReduction="20000"/>
          </a:bodyPr>
          <a:lstStyle/>
          <a:p>
            <a:endParaRPr lang="en-US" dirty="0"/>
          </a:p>
          <a:p>
            <a:r>
              <a:rPr lang="en-US" dirty="0"/>
              <a:t> We present examples of transition region explosive events observed in the He II 304Å ?spectral line with the Multi Order Solar EUV Spectrograph (MOSES). With small (&lt;5000 km) spatial scale and large non-thermal (100-150 km/s) velocities these events satisfy the observational signatures of transition region explosive events. Derived line profiles show distinct blue and red velocity components with very little broadening of either component. We observe little to no emission from low velocity plasma, making the </a:t>
            </a:r>
            <a:r>
              <a:rPr lang="en-US" dirty="0" err="1" smtClean="0"/>
              <a:t>plasmoid</a:t>
            </a:r>
            <a:r>
              <a:rPr lang="en-US" dirty="0" smtClean="0"/>
              <a:t> </a:t>
            </a:r>
            <a:r>
              <a:rPr lang="en-US" dirty="0"/>
              <a:t>instability reconnection model unlikely as the plasma acceleration mechanism for these events. Rather, the single speed, bi-directional jet characteristics suggested by these data are consistent with acceleration via </a:t>
            </a:r>
            <a:r>
              <a:rPr lang="en-US" dirty="0" err="1"/>
              <a:t>Petschek</a:t>
            </a:r>
            <a:r>
              <a:rPr lang="en-US" dirty="0"/>
              <a:t> reconnection. Observations were made during the first sounding rocket flight of MOSES in 2006. MOSES forms images in 3 orders of a concave diffraction grating. Multilayer coatings largely restrict the </a:t>
            </a:r>
            <a:r>
              <a:rPr lang="en-US" dirty="0" err="1"/>
              <a:t>passband</a:t>
            </a:r>
            <a:r>
              <a:rPr lang="en-US" dirty="0"/>
              <a:t> to the He II 303.8Å ?and Si XI 303.3Å ?spectral lines. The angular field of view is about 8.5'x17', or about 20% of the solar disk. These images constitute projections of the volume I(</a:t>
            </a:r>
            <a:r>
              <a:rPr lang="en-US" dirty="0" err="1"/>
              <a:t>x,y,λ</a:t>
            </a:r>
            <a:r>
              <a:rPr lang="en-US" dirty="0"/>
              <a:t>), the intensity as a function of sky plane position and wavelength. Spectral line profiles are recovered via tomographic inversion of these projections. Inversion is carried out using a multiplicative algebraic reconstruction technique. </a:t>
            </a:r>
          </a:p>
        </p:txBody>
      </p:sp>
    </p:spTree>
    <p:extLst>
      <p:ext uri="{BB962C8B-B14F-4D97-AF65-F5344CB8AC3E}">
        <p14:creationId xmlns:p14="http://schemas.microsoft.com/office/powerpoint/2010/main" val="294807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Inversion: MART </a:t>
            </a:r>
            <a:endParaRPr lang="en-US" dirty="0">
              <a:solidFill>
                <a:schemeClr val="bg1"/>
              </a:solidFill>
            </a:endParaRPr>
          </a:p>
        </p:txBody>
      </p:sp>
      <p:pic>
        <p:nvPicPr>
          <p:cNvPr id="4" name="Content Placeholder 3" descr="mart.pdf"/>
          <p:cNvPicPr>
            <a:picLocks noGrp="1" noChangeAspect="1"/>
          </p:cNvPicPr>
          <p:nvPr>
            <p:ph idx="1"/>
          </p:nvPr>
        </p:nvPicPr>
        <p:blipFill rotWithShape="1">
          <a:blip r:embed="rId2">
            <a:extLst>
              <a:ext uri="{28A0092B-C50C-407E-A947-70E740481C1C}">
                <a14:useLocalDpi xmlns:a14="http://schemas.microsoft.com/office/drawing/2010/main" val="0"/>
              </a:ext>
            </a:extLst>
          </a:blip>
          <a:srcRect l="-1549" r="25976"/>
          <a:stretch/>
        </p:blipFill>
        <p:spPr>
          <a:xfrm>
            <a:off x="457200" y="1600200"/>
            <a:ext cx="6032500" cy="4525963"/>
          </a:xfrm>
        </p:spPr>
      </p:pic>
      <p:sp>
        <p:nvSpPr>
          <p:cNvPr id="5" name="TextBox 4"/>
          <p:cNvSpPr txBox="1"/>
          <p:nvPr/>
        </p:nvSpPr>
        <p:spPr>
          <a:xfrm>
            <a:off x="4394200" y="2080567"/>
            <a:ext cx="934420" cy="461665"/>
          </a:xfrm>
          <a:prstGeom prst="rect">
            <a:avLst/>
          </a:prstGeom>
          <a:noFill/>
        </p:spPr>
        <p:txBody>
          <a:bodyPr wrap="none" rtlCol="0">
            <a:spAutoFit/>
          </a:bodyPr>
          <a:lstStyle/>
          <a:p>
            <a:r>
              <a:rPr lang="en-US" sz="2400" dirty="0" smtClean="0">
                <a:solidFill>
                  <a:srgbClr val="96DBFF"/>
                </a:solidFill>
              </a:rPr>
              <a:t>Guess</a:t>
            </a:r>
            <a:endParaRPr lang="en-US" sz="2400" dirty="0">
              <a:solidFill>
                <a:srgbClr val="96DBFF"/>
              </a:solidFill>
            </a:endParaRPr>
          </a:p>
        </p:txBody>
      </p:sp>
      <p:sp>
        <p:nvSpPr>
          <p:cNvPr id="6" name="TextBox 5"/>
          <p:cNvSpPr txBox="1"/>
          <p:nvPr/>
        </p:nvSpPr>
        <p:spPr>
          <a:xfrm>
            <a:off x="3394013" y="3219450"/>
            <a:ext cx="5099173" cy="461665"/>
          </a:xfrm>
          <a:prstGeom prst="rect">
            <a:avLst/>
          </a:prstGeom>
          <a:noFill/>
        </p:spPr>
        <p:txBody>
          <a:bodyPr wrap="none" rtlCol="0">
            <a:spAutoFit/>
          </a:bodyPr>
          <a:lstStyle/>
          <a:p>
            <a:r>
              <a:rPr lang="en-US" sz="2400" dirty="0" smtClean="0">
                <a:solidFill>
                  <a:srgbClr val="FFDA5B"/>
                </a:solidFill>
              </a:rPr>
              <a:t>Project through Guess to simulate Data</a:t>
            </a:r>
            <a:endParaRPr lang="en-US" sz="2400" dirty="0">
              <a:solidFill>
                <a:srgbClr val="FFDA5B"/>
              </a:solidFill>
            </a:endParaRPr>
          </a:p>
        </p:txBody>
      </p:sp>
      <p:sp>
        <p:nvSpPr>
          <p:cNvPr id="7" name="TextBox 6"/>
          <p:cNvSpPr txBox="1"/>
          <p:nvPr/>
        </p:nvSpPr>
        <p:spPr>
          <a:xfrm>
            <a:off x="5170942" y="3934767"/>
            <a:ext cx="3322244" cy="461665"/>
          </a:xfrm>
          <a:prstGeom prst="rect">
            <a:avLst/>
          </a:prstGeom>
          <a:noFill/>
        </p:spPr>
        <p:txBody>
          <a:bodyPr wrap="none" rtlCol="0">
            <a:spAutoFit/>
          </a:bodyPr>
          <a:lstStyle/>
          <a:p>
            <a:r>
              <a:rPr lang="en-US" sz="2400" dirty="0" smtClean="0">
                <a:solidFill>
                  <a:srgbClr val="76FF3B"/>
                </a:solidFill>
              </a:rPr>
              <a:t>Divide data by projection </a:t>
            </a:r>
            <a:endParaRPr lang="en-US" sz="2400" dirty="0">
              <a:solidFill>
                <a:srgbClr val="76FF3B"/>
              </a:solidFill>
            </a:endParaRPr>
          </a:p>
        </p:txBody>
      </p:sp>
      <p:sp>
        <p:nvSpPr>
          <p:cNvPr id="8" name="TextBox 7"/>
          <p:cNvSpPr txBox="1"/>
          <p:nvPr/>
        </p:nvSpPr>
        <p:spPr>
          <a:xfrm>
            <a:off x="4359422" y="4752032"/>
            <a:ext cx="4133764" cy="461665"/>
          </a:xfrm>
          <a:prstGeom prst="rect">
            <a:avLst/>
          </a:prstGeom>
          <a:noFill/>
        </p:spPr>
        <p:txBody>
          <a:bodyPr wrap="none" rtlCol="0">
            <a:spAutoFit/>
          </a:bodyPr>
          <a:lstStyle/>
          <a:p>
            <a:r>
              <a:rPr lang="en-US" sz="2400" dirty="0" smtClean="0">
                <a:solidFill>
                  <a:srgbClr val="FFDBD0"/>
                </a:solidFill>
              </a:rPr>
              <a:t>Back project to form Correction</a:t>
            </a:r>
            <a:endParaRPr lang="en-US" sz="2400" dirty="0">
              <a:solidFill>
                <a:srgbClr val="FFDBD0"/>
              </a:solidFill>
            </a:endParaRPr>
          </a:p>
        </p:txBody>
      </p:sp>
      <p:sp>
        <p:nvSpPr>
          <p:cNvPr id="9" name="TextBox 8"/>
          <p:cNvSpPr txBox="1"/>
          <p:nvPr/>
        </p:nvSpPr>
        <p:spPr>
          <a:xfrm>
            <a:off x="4403404" y="5467995"/>
            <a:ext cx="4089782" cy="461665"/>
          </a:xfrm>
          <a:prstGeom prst="rect">
            <a:avLst/>
          </a:prstGeom>
          <a:noFill/>
        </p:spPr>
        <p:txBody>
          <a:bodyPr wrap="none" rtlCol="0">
            <a:spAutoFit/>
          </a:bodyPr>
          <a:lstStyle/>
          <a:p>
            <a:r>
              <a:rPr lang="en-US" sz="2400" dirty="0" smtClean="0">
                <a:solidFill>
                  <a:srgbClr val="96DBFF"/>
                </a:solidFill>
              </a:rPr>
              <a:t>Multiply Guess by Correction</a:t>
            </a:r>
            <a:r>
              <a:rPr lang="en-US" sz="2400" baseline="30000" dirty="0" smtClean="0">
                <a:solidFill>
                  <a:srgbClr val="96DBFF"/>
                </a:solidFill>
              </a:rPr>
              <a:t>1/3</a:t>
            </a:r>
            <a:endParaRPr lang="en-US" sz="2400" dirty="0" smtClean="0">
              <a:solidFill>
                <a:srgbClr val="96DBFF"/>
              </a:solidFill>
            </a:endParaRPr>
          </a:p>
        </p:txBody>
      </p:sp>
      <p:sp>
        <p:nvSpPr>
          <p:cNvPr id="10" name="TextBox 9"/>
          <p:cNvSpPr txBox="1"/>
          <p:nvPr/>
        </p:nvSpPr>
        <p:spPr>
          <a:xfrm>
            <a:off x="3459153" y="5934423"/>
            <a:ext cx="3030547" cy="461665"/>
          </a:xfrm>
          <a:prstGeom prst="rect">
            <a:avLst/>
          </a:prstGeom>
          <a:noFill/>
        </p:spPr>
        <p:txBody>
          <a:bodyPr wrap="none" rtlCol="0">
            <a:spAutoFit/>
          </a:bodyPr>
          <a:lstStyle/>
          <a:p>
            <a:r>
              <a:rPr lang="en-US" sz="2400" dirty="0" smtClean="0">
                <a:solidFill>
                  <a:srgbClr val="FA6FFF"/>
                </a:solidFill>
              </a:rPr>
              <a:t>Iterate to convergence</a:t>
            </a:r>
            <a:endParaRPr lang="en-US" sz="2400" dirty="0">
              <a:solidFill>
                <a:srgbClr val="FA6FFF"/>
              </a:solidFill>
            </a:endParaRPr>
          </a:p>
        </p:txBody>
      </p:sp>
    </p:spTree>
    <p:extLst>
      <p:ext uri="{BB962C8B-B14F-4D97-AF65-F5344CB8AC3E}">
        <p14:creationId xmlns:p14="http://schemas.microsoft.com/office/powerpoint/2010/main" val="502278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369555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8099375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Explosive events should meet the qualifications for compactness and strong shifts and/or broadening.</a:t>
            </a:r>
          </a:p>
          <a:p>
            <a:r>
              <a:rPr lang="en-US" dirty="0" smtClean="0"/>
              <a:t>Often reported in slit spectra (e.g., </a:t>
            </a:r>
            <a:r>
              <a:rPr lang="en-US" dirty="0" err="1" smtClean="0"/>
              <a:t>Bruekner</a:t>
            </a:r>
            <a:r>
              <a:rPr lang="en-US" dirty="0" smtClean="0"/>
              <a:t> and </a:t>
            </a:r>
            <a:r>
              <a:rPr lang="en-US" dirty="0" err="1" smtClean="0"/>
              <a:t>Bartoe</a:t>
            </a:r>
            <a:r>
              <a:rPr lang="en-US" dirty="0" smtClean="0"/>
              <a:t> 1983, </a:t>
            </a:r>
            <a:r>
              <a:rPr lang="en-US" dirty="0" err="1" smtClean="0"/>
              <a:t>Dere</a:t>
            </a:r>
            <a:r>
              <a:rPr lang="en-US" dirty="0" smtClean="0"/>
              <a:t> et. </a:t>
            </a:r>
            <a:r>
              <a:rPr lang="en-US" dirty="0"/>
              <a:t>a</a:t>
            </a:r>
            <a:r>
              <a:rPr lang="en-US" dirty="0" smtClean="0"/>
              <a:t>l. 1989, Innes et. al. 1997)</a:t>
            </a:r>
          </a:p>
          <a:p>
            <a:r>
              <a:rPr lang="en-US" dirty="0" smtClean="0"/>
              <a:t>Strong but complicated event observed in MOSES data, reported by Fox et. </a:t>
            </a:r>
            <a:r>
              <a:rPr lang="en-US" dirty="0"/>
              <a:t>a</a:t>
            </a:r>
            <a:r>
              <a:rPr lang="en-US" dirty="0" smtClean="0"/>
              <a:t>l.</a:t>
            </a:r>
          </a:p>
          <a:p>
            <a:r>
              <a:rPr lang="en-US" dirty="0" smtClean="0"/>
              <a:t> Can we find more?</a:t>
            </a:r>
            <a:endParaRPr lang="en-US" dirty="0"/>
          </a:p>
        </p:txBody>
      </p:sp>
    </p:spTree>
    <p:extLst>
      <p:ext uri="{BB962C8B-B14F-4D97-AF65-F5344CB8AC3E}">
        <p14:creationId xmlns:p14="http://schemas.microsoft.com/office/powerpoint/2010/main" val="40555567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smtClean="0"/>
              <a:t>For a compact object, the </a:t>
            </a:r>
            <a:r>
              <a:rPr lang="en-US" dirty="0" smtClean="0"/>
              <a:t>intensity profile in the dispersion direction in the</a:t>
            </a:r>
            <a:r>
              <a:rPr lang="en-US" dirty="0" smtClean="0"/>
              <a:t> m=-1 image is the spectrum S(L) of the object, convolved with the m=-1 PSF profile. </a:t>
            </a:r>
          </a:p>
          <a:p>
            <a:r>
              <a:rPr lang="en-US" dirty="0" smtClean="0"/>
              <a:t> The intensity profile in the m=+1 image is the mirror image S(-L)</a:t>
            </a:r>
          </a:p>
          <a:p>
            <a:r>
              <a:rPr lang="en-US" dirty="0" smtClean="0"/>
              <a:t>Compact objects act as their own slit. </a:t>
            </a:r>
          </a:p>
          <a:p>
            <a:r>
              <a:rPr lang="en-US" dirty="0" smtClean="0"/>
              <a:t>If a shift is strong enough, or broadening is wide enough, we should be able to get a good estimate of the spectrum of compact objects despite the PSFS. </a:t>
            </a:r>
            <a:endParaRPr lang="en-US" dirty="0"/>
          </a:p>
        </p:txBody>
      </p:sp>
    </p:spTree>
    <p:extLst>
      <p:ext uri="{BB962C8B-B14F-4D97-AF65-F5344CB8AC3E}">
        <p14:creationId xmlns:p14="http://schemas.microsoft.com/office/powerpoint/2010/main" val="35343012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Data Processing	</a:t>
            </a:r>
            <a:endParaRPr lang="en-US" dirty="0"/>
          </a:p>
        </p:txBody>
      </p:sp>
      <p:sp>
        <p:nvSpPr>
          <p:cNvPr id="3" name="Content Placeholder 2"/>
          <p:cNvSpPr>
            <a:spLocks noGrp="1"/>
          </p:cNvSpPr>
          <p:nvPr>
            <p:ph idx="1"/>
          </p:nvPr>
        </p:nvSpPr>
        <p:spPr/>
        <p:txBody>
          <a:bodyPr/>
          <a:lstStyle/>
          <a:p>
            <a:r>
              <a:rPr lang="en-US" strike="sngStrike" dirty="0" smtClean="0"/>
              <a:t>Dark subtract </a:t>
            </a:r>
          </a:p>
          <a:p>
            <a:r>
              <a:rPr lang="en-US" strike="sngStrike" dirty="0" err="1" smtClean="0"/>
              <a:t>Flatfield</a:t>
            </a:r>
            <a:endParaRPr lang="en-US" strike="sngStrike" dirty="0" smtClean="0"/>
          </a:p>
          <a:p>
            <a:r>
              <a:rPr lang="en-US" strike="sngStrike" dirty="0" err="1" smtClean="0"/>
              <a:t>Coregistration</a:t>
            </a:r>
            <a:endParaRPr lang="en-US" strike="sngStrike" dirty="0" smtClean="0"/>
          </a:p>
          <a:p>
            <a:r>
              <a:rPr lang="en-US" strike="sngStrike" dirty="0" smtClean="0"/>
              <a:t>PSF </a:t>
            </a:r>
            <a:r>
              <a:rPr lang="en-US" strike="sngStrike" dirty="0" err="1" smtClean="0"/>
              <a:t>Deconvolution</a:t>
            </a:r>
            <a:r>
              <a:rPr lang="en-US" strike="sngStrike" dirty="0" smtClean="0"/>
              <a:t>	(Later?)</a:t>
            </a:r>
          </a:p>
          <a:p>
            <a:r>
              <a:rPr lang="en-US" dirty="0" smtClean="0"/>
              <a:t>Inversion (Later?)</a:t>
            </a:r>
          </a:p>
          <a:p>
            <a:pPr marL="0" indent="0">
              <a:buNone/>
            </a:pPr>
            <a:r>
              <a:rPr lang="en-US" dirty="0" smtClean="0"/>
              <a:t/>
            </a:r>
            <a:endParaRPr lang="en-US" dirty="0"/>
          </a:p>
        </p:txBody>
      </p:sp>
    </p:spTree>
    <p:extLst>
      <p:ext uri="{BB962C8B-B14F-4D97-AF65-F5344CB8AC3E}">
        <p14:creationId xmlns:p14="http://schemas.microsoft.com/office/powerpoint/2010/main" val="32743729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Simple estimate of the </a:t>
            </a:r>
            <a:r>
              <a:rPr lang="en-US" dirty="0" err="1" smtClean="0"/>
              <a:t>doppler</a:t>
            </a:r>
            <a:r>
              <a:rPr lang="en-US" dirty="0" smtClean="0"/>
              <a:t> shifts involved come from </a:t>
            </a:r>
            <a:r>
              <a:rPr lang="en-US" dirty="0" err="1" smtClean="0"/>
              <a:t>centroiding</a:t>
            </a:r>
            <a:r>
              <a:rPr lang="en-US" dirty="0" smtClean="0"/>
              <a:t> the components seen in the intensity data </a:t>
            </a:r>
            <a:r>
              <a:rPr lang="en-US" dirty="0" smtClean="0">
                <a:sym typeface="Wingdings"/>
              </a:rPr>
              <a:t> Plot of intensity profiles.</a:t>
            </a:r>
            <a:endParaRPr lang="en-US" dirty="0" smtClean="0"/>
          </a:p>
          <a:p>
            <a:r>
              <a:rPr lang="en-US" dirty="0" smtClean="0"/>
              <a:t>This event can be seen to meet the observational criteria of an explosive event. </a:t>
            </a:r>
            <a:endParaRPr lang="en-US" dirty="0"/>
          </a:p>
          <a:p>
            <a:r>
              <a:rPr lang="en-US" dirty="0" smtClean="0"/>
              <a:t>Any centroid method will require some sort of background model. </a:t>
            </a:r>
          </a:p>
          <a:p>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6337891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INVERSIONS	</a:t>
            </a:r>
            <a:endParaRPr lang="en-US" dirty="0"/>
          </a:p>
        </p:txBody>
      </p:sp>
      <p:sp>
        <p:nvSpPr>
          <p:cNvPr id="3" name="Content Placeholder 2"/>
          <p:cNvSpPr>
            <a:spLocks noGrp="1"/>
          </p:cNvSpPr>
          <p:nvPr>
            <p:ph idx="1"/>
          </p:nvPr>
        </p:nvSpPr>
        <p:spPr/>
        <p:txBody>
          <a:bodyPr/>
          <a:lstStyle/>
          <a:p>
            <a:r>
              <a:rPr lang="en-US" dirty="0" smtClean="0"/>
              <a:t>I(</a:t>
            </a:r>
            <a:r>
              <a:rPr lang="en-US" dirty="0" err="1" smtClean="0"/>
              <a:t>x,y</a:t>
            </a:r>
            <a:r>
              <a:rPr lang="en-US" dirty="0" smtClean="0"/>
              <a:t>) = </a:t>
            </a:r>
            <a:r>
              <a:rPr lang="en-US" dirty="0" err="1" smtClean="0"/>
              <a:t>int</a:t>
            </a:r>
            <a:r>
              <a:rPr lang="en-US" dirty="0" smtClean="0"/>
              <a:t>{O(</a:t>
            </a:r>
            <a:r>
              <a:rPr lang="en-US" dirty="0" err="1" smtClean="0"/>
              <a:t>x+mL,y,L</a:t>
            </a:r>
            <a:r>
              <a:rPr lang="en-US" dirty="0" smtClean="0"/>
              <a:t>),</a:t>
            </a:r>
            <a:r>
              <a:rPr lang="en-US" dirty="0" err="1" smtClean="0"/>
              <a:t>dL</a:t>
            </a:r>
            <a:r>
              <a:rPr lang="en-US" dirty="0" smtClean="0"/>
              <a:t>}</a:t>
            </a:r>
          </a:p>
          <a:p>
            <a:r>
              <a:rPr lang="en-US" dirty="0" smtClean="0"/>
              <a:t>For d function object, i.e.,  O = d(</a:t>
            </a:r>
            <a:r>
              <a:rPr lang="en-US" dirty="0" err="1" smtClean="0"/>
              <a:t>x,y</a:t>
            </a:r>
            <a:r>
              <a:rPr lang="en-US" dirty="0" smtClean="0"/>
              <a:t>)*f(L),</a:t>
            </a:r>
          </a:p>
          <a:p>
            <a:pPr marL="0" indent="0">
              <a:buNone/>
            </a:pPr>
            <a:r>
              <a:rPr lang="en-US" dirty="0"/>
              <a:t>	</a:t>
            </a:r>
            <a:r>
              <a:rPr lang="en-US" dirty="0" smtClean="0"/>
              <a:t>	 I(</a:t>
            </a:r>
            <a:r>
              <a:rPr lang="en-US" dirty="0" err="1" smtClean="0"/>
              <a:t>x,y</a:t>
            </a:r>
            <a:r>
              <a:rPr lang="en-US" dirty="0" smtClean="0"/>
              <a:t>) = f(x/m) , m ne 0</a:t>
            </a:r>
          </a:p>
          <a:p>
            <a:pPr marL="0" indent="0">
              <a:buNone/>
            </a:pPr>
            <a:r>
              <a:rPr lang="en-US" dirty="0"/>
              <a:t>	</a:t>
            </a:r>
            <a:r>
              <a:rPr lang="en-US" dirty="0" smtClean="0"/>
              <a:t>				total(f) , m = 0</a:t>
            </a:r>
          </a:p>
        </p:txBody>
      </p:sp>
    </p:spTree>
    <p:extLst>
      <p:ext uri="{BB962C8B-B14F-4D97-AF65-F5344CB8AC3E}">
        <p14:creationId xmlns:p14="http://schemas.microsoft.com/office/powerpoint/2010/main" val="22451384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Inversions	</a:t>
            </a:r>
            <a:endParaRPr lang="en-US" dirty="0"/>
          </a:p>
        </p:txBody>
      </p:sp>
      <p:sp>
        <p:nvSpPr>
          <p:cNvPr id="3" name="Content Placeholder 2"/>
          <p:cNvSpPr>
            <a:spLocks noGrp="1"/>
          </p:cNvSpPr>
          <p:nvPr>
            <p:ph idx="1"/>
          </p:nvPr>
        </p:nvSpPr>
        <p:spPr/>
        <p:txBody>
          <a:bodyPr/>
          <a:lstStyle/>
          <a:p>
            <a:r>
              <a:rPr lang="en-US" dirty="0" smtClean="0"/>
              <a:t>Need to talk about high pass filtering.</a:t>
            </a:r>
          </a:p>
          <a:p>
            <a:endParaRPr lang="en-US" dirty="0"/>
          </a:p>
          <a:p>
            <a:r>
              <a:rPr lang="en-US" dirty="0" smtClean="0"/>
              <a:t>Need simulations of plaid, i.e., inversions with and without </a:t>
            </a:r>
            <a:r>
              <a:rPr lang="en-US" dirty="0" err="1" smtClean="0"/>
              <a:t>backgrouds</a:t>
            </a:r>
            <a:r>
              <a:rPr lang="en-US" dirty="0" smtClean="0"/>
              <a:t>.</a:t>
            </a:r>
            <a:endParaRPr lang="en-US" dirty="0"/>
          </a:p>
        </p:txBody>
      </p:sp>
    </p:spTree>
    <p:extLst>
      <p:ext uri="{BB962C8B-B14F-4D97-AF65-F5344CB8AC3E}">
        <p14:creationId xmlns:p14="http://schemas.microsoft.com/office/powerpoint/2010/main" val="230492110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multiple examples of EE’s</a:t>
            </a:r>
            <a:endParaRPr lang="en-US" dirty="0"/>
          </a:p>
        </p:txBody>
      </p:sp>
      <p:sp>
        <p:nvSpPr>
          <p:cNvPr id="3" name="Content Placeholder 2"/>
          <p:cNvSpPr>
            <a:spLocks noGrp="1"/>
          </p:cNvSpPr>
          <p:nvPr>
            <p:ph idx="1"/>
          </p:nvPr>
        </p:nvSpPr>
        <p:spPr/>
        <p:txBody>
          <a:bodyPr/>
          <a:lstStyle/>
          <a:p>
            <a:r>
              <a:rPr lang="en-US" dirty="0" smtClean="0"/>
              <a:t>Here…</a:t>
            </a:r>
          </a:p>
          <a:p>
            <a:endParaRPr lang="en-US" dirty="0"/>
          </a:p>
          <a:p>
            <a:r>
              <a:rPr lang="en-US" dirty="0" smtClean="0"/>
              <a:t>Here…</a:t>
            </a:r>
          </a:p>
          <a:p>
            <a:endParaRPr lang="en-US" dirty="0"/>
          </a:p>
          <a:p>
            <a:r>
              <a:rPr lang="en-US" dirty="0" smtClean="0"/>
              <a:t>And here.</a:t>
            </a:r>
            <a:br>
              <a:rPr lang="en-US" dirty="0" smtClean="0"/>
            </a:br>
            <a:endParaRPr lang="en-US" dirty="0" smtClean="0"/>
          </a:p>
          <a:p>
            <a:endParaRPr lang="en-US" dirty="0"/>
          </a:p>
        </p:txBody>
      </p:sp>
    </p:spTree>
    <p:extLst>
      <p:ext uri="{BB962C8B-B14F-4D97-AF65-F5344CB8AC3E}">
        <p14:creationId xmlns:p14="http://schemas.microsoft.com/office/powerpoint/2010/main" val="741977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US" dirty="0" smtClean="0"/>
              <a:t>Multi-Order Solar EUV Spectrograph</a:t>
            </a:r>
            <a:br>
              <a:rPr lang="en-US" dirty="0" smtClean="0"/>
            </a:br>
            <a:r>
              <a:rPr lang="en-US" dirty="0" smtClean="0"/>
              <a:t>(MOSES)</a:t>
            </a:r>
            <a:endParaRPr lang="en-US" dirty="0"/>
          </a:p>
        </p:txBody>
      </p:sp>
      <p:pic>
        <p:nvPicPr>
          <p:cNvPr id="4" name="Picture 3" descr="moses_conceptual.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6751" y="1600200"/>
            <a:ext cx="5910049" cy="3619500"/>
          </a:xfrm>
          <a:prstGeom prst="rect">
            <a:avLst/>
          </a:prstGeom>
        </p:spPr>
      </p:pic>
      <p:sp>
        <p:nvSpPr>
          <p:cNvPr id="6" name="TextBox 5"/>
          <p:cNvSpPr txBox="1"/>
          <p:nvPr/>
        </p:nvSpPr>
        <p:spPr>
          <a:xfrm>
            <a:off x="2776751" y="5682446"/>
            <a:ext cx="5910049" cy="830997"/>
          </a:xfrm>
          <a:prstGeom prst="rect">
            <a:avLst/>
          </a:prstGeom>
          <a:noFill/>
        </p:spPr>
        <p:txBody>
          <a:bodyPr wrap="square" rtlCol="0">
            <a:spAutoFit/>
          </a:bodyPr>
          <a:lstStyle/>
          <a:p>
            <a:r>
              <a:rPr lang="en-US" sz="2400" dirty="0" smtClean="0"/>
              <a:t>Imaging spectrograph designed to measure spectra in a single snapshot over a wide FOV  </a:t>
            </a:r>
            <a:endParaRPr lang="en-US" sz="2400" dirty="0"/>
          </a:p>
        </p:txBody>
      </p:sp>
      <p:pic>
        <p:nvPicPr>
          <p:cNvPr id="8" name="Picture 7" descr="moses_launch_crop.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1" y="1612900"/>
            <a:ext cx="1401630" cy="4913243"/>
          </a:xfrm>
          <a:prstGeom prst="rect">
            <a:avLst/>
          </a:prstGeom>
        </p:spPr>
      </p:pic>
    </p:spTree>
    <p:extLst>
      <p:ext uri="{BB962C8B-B14F-4D97-AF65-F5344CB8AC3E}">
        <p14:creationId xmlns:p14="http://schemas.microsoft.com/office/powerpoint/2010/main" val="41429609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Reconnection Cartoons</a:t>
            </a:r>
            <a:endParaRPr lang="en-US" dirty="0"/>
          </a:p>
        </p:txBody>
      </p:sp>
      <p:sp>
        <p:nvSpPr>
          <p:cNvPr id="7" name="Text Placeholder 6"/>
          <p:cNvSpPr>
            <a:spLocks noGrp="1"/>
          </p:cNvSpPr>
          <p:nvPr>
            <p:ph type="body" idx="1"/>
          </p:nvPr>
        </p:nvSpPr>
        <p:spPr/>
        <p:txBody>
          <a:bodyPr/>
          <a:lstStyle/>
          <a:p>
            <a:pPr algn="ctr"/>
            <a:r>
              <a:rPr lang="en-US" dirty="0" err="1" smtClean="0"/>
              <a:t>Petschek</a:t>
            </a:r>
            <a:endParaRPr lang="en-US" dirty="0"/>
          </a:p>
        </p:txBody>
      </p:sp>
      <p:pic>
        <p:nvPicPr>
          <p:cNvPr id="5" name="Content Placeholder 4" descr="petschek_reconnection.png"/>
          <p:cNvPicPr>
            <a:picLocks noGrp="1" noChangeAspect="1"/>
          </p:cNvPicPr>
          <p:nvPr>
            <p:ph sz="half" idx="2"/>
          </p:nvPr>
        </p:nvPicPr>
        <p:blipFill>
          <a:blip r:embed="rId2">
            <a:extLst>
              <a:ext uri="{28A0092B-C50C-407E-A947-70E740481C1C}">
                <a14:useLocalDpi xmlns:a14="http://schemas.microsoft.com/office/drawing/2010/main" val="0"/>
              </a:ext>
            </a:extLst>
          </a:blip>
          <a:srcRect l="20603" r="20603"/>
          <a:stretch>
            <a:fillRect/>
          </a:stretch>
        </p:blipFill>
        <p:spPr/>
      </p:pic>
      <p:sp>
        <p:nvSpPr>
          <p:cNvPr id="8" name="Text Placeholder 7"/>
          <p:cNvSpPr>
            <a:spLocks noGrp="1"/>
          </p:cNvSpPr>
          <p:nvPr>
            <p:ph type="body" sz="quarter" idx="3"/>
          </p:nvPr>
        </p:nvSpPr>
        <p:spPr/>
        <p:txBody>
          <a:bodyPr/>
          <a:lstStyle/>
          <a:p>
            <a:pPr algn="ctr"/>
            <a:r>
              <a:rPr lang="en-US" dirty="0" err="1" smtClean="0"/>
              <a:t>Plasmoid</a:t>
            </a:r>
            <a:r>
              <a:rPr lang="en-US" dirty="0" smtClean="0"/>
              <a:t> Instability</a:t>
            </a:r>
            <a:endParaRPr lang="en-US" dirty="0"/>
          </a:p>
        </p:txBody>
      </p:sp>
      <p:pic>
        <p:nvPicPr>
          <p:cNvPr id="6" name="Content Placeholder 5" descr="plasmoid_reconnection.png"/>
          <p:cNvPicPr>
            <a:picLocks noGrp="1" noChangeAspect="1"/>
          </p:cNvPicPr>
          <p:nvPr>
            <p:ph sz="quarter" idx="4"/>
          </p:nvPr>
        </p:nvPicPr>
        <p:blipFill>
          <a:blip r:embed="rId3">
            <a:extLst>
              <a:ext uri="{28A0092B-C50C-407E-A947-70E740481C1C}">
                <a14:useLocalDpi xmlns:a14="http://schemas.microsoft.com/office/drawing/2010/main" val="0"/>
              </a:ext>
            </a:extLst>
          </a:blip>
          <a:srcRect l="4987" r="4987"/>
          <a:stretch>
            <a:fillRect/>
          </a:stretch>
        </p:blipFill>
        <p:spPr/>
      </p:pic>
      <p:sp>
        <p:nvSpPr>
          <p:cNvPr id="9" name="TextBox 8"/>
          <p:cNvSpPr txBox="1"/>
          <p:nvPr/>
        </p:nvSpPr>
        <p:spPr>
          <a:xfrm>
            <a:off x="540266" y="6305034"/>
            <a:ext cx="4350132" cy="369332"/>
          </a:xfrm>
          <a:prstGeom prst="rect">
            <a:avLst/>
          </a:prstGeom>
          <a:noFill/>
        </p:spPr>
        <p:txBody>
          <a:bodyPr wrap="none" rtlCol="0">
            <a:spAutoFit/>
          </a:bodyPr>
          <a:lstStyle/>
          <a:p>
            <a:r>
              <a:rPr lang="en-US" dirty="0" smtClean="0"/>
              <a:t>Innes 1997 also has a nice </a:t>
            </a:r>
            <a:r>
              <a:rPr lang="en-US" dirty="0" err="1" smtClean="0"/>
              <a:t>petschek</a:t>
            </a:r>
            <a:r>
              <a:rPr lang="en-US" dirty="0" smtClean="0"/>
              <a:t> cartoon.</a:t>
            </a:r>
            <a:endParaRPr lang="en-US" dirty="0"/>
          </a:p>
        </p:txBody>
      </p:sp>
    </p:spTree>
    <p:extLst>
      <p:ext uri="{BB962C8B-B14F-4D97-AF65-F5344CB8AC3E}">
        <p14:creationId xmlns:p14="http://schemas.microsoft.com/office/powerpoint/2010/main" val="276050859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Discussion</a:t>
            </a:r>
            <a:endParaRPr lang="en-US" dirty="0"/>
          </a:p>
        </p:txBody>
      </p:sp>
      <p:sp>
        <p:nvSpPr>
          <p:cNvPr id="8" name="Content Placeholder 7"/>
          <p:cNvSpPr>
            <a:spLocks noGrp="1"/>
          </p:cNvSpPr>
          <p:nvPr>
            <p:ph idx="1"/>
          </p:nvPr>
        </p:nvSpPr>
        <p:spPr/>
        <p:txBody>
          <a:bodyPr>
            <a:normAutofit fontScale="85000" lnSpcReduction="10000"/>
          </a:bodyPr>
          <a:lstStyle/>
          <a:p>
            <a:r>
              <a:rPr lang="en-US" dirty="0" smtClean="0"/>
              <a:t>I have numerous EE’s in the data.</a:t>
            </a:r>
            <a:endParaRPr lang="en-US" dirty="0"/>
          </a:p>
          <a:p>
            <a:r>
              <a:rPr lang="en-US" dirty="0" smtClean="0"/>
              <a:t>I think I can tell the difference between wide broadenings and strong shifts… and this seems like strong shifts. </a:t>
            </a:r>
            <a:endParaRPr lang="en-US" dirty="0"/>
          </a:p>
          <a:p>
            <a:r>
              <a:rPr lang="en-US" dirty="0" smtClean="0"/>
              <a:t>The observed lack of low velocity plasma leads me to picture bi directional jets as predicted by fast sweet parker, e.g., </a:t>
            </a:r>
            <a:r>
              <a:rPr lang="en-US" dirty="0" err="1" smtClean="0"/>
              <a:t>petschek</a:t>
            </a:r>
            <a:r>
              <a:rPr lang="en-US" dirty="0" smtClean="0"/>
              <a:t>, not </a:t>
            </a:r>
            <a:r>
              <a:rPr lang="en-US" dirty="0" err="1" smtClean="0"/>
              <a:t>plasmoid</a:t>
            </a:r>
            <a:r>
              <a:rPr lang="en-US" dirty="0" smtClean="0"/>
              <a:t>.</a:t>
            </a:r>
          </a:p>
          <a:p>
            <a:r>
              <a:rPr lang="en-US" dirty="0" smtClean="0"/>
              <a:t>Why do I not see the broad type events of HRTS and IRIS?</a:t>
            </a:r>
          </a:p>
          <a:p>
            <a:r>
              <a:rPr lang="en-US" dirty="0" smtClean="0"/>
              <a:t> Are these two jet events different than broad events, or are they different parts of the elephant?</a:t>
            </a:r>
          </a:p>
        </p:txBody>
      </p:sp>
    </p:spTree>
    <p:extLst>
      <p:ext uri="{BB962C8B-B14F-4D97-AF65-F5344CB8AC3E}">
        <p14:creationId xmlns:p14="http://schemas.microsoft.com/office/powerpoint/2010/main" val="912306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SECTIONS	 I NEED	</a:t>
            </a:r>
            <a:endParaRPr lang="en-US" dirty="0"/>
          </a:p>
        </p:txBody>
      </p:sp>
      <p:sp>
        <p:nvSpPr>
          <p:cNvPr id="3" name="Content Placeholder 2"/>
          <p:cNvSpPr>
            <a:spLocks noGrp="1"/>
          </p:cNvSpPr>
          <p:nvPr>
            <p:ph idx="1"/>
          </p:nvPr>
        </p:nvSpPr>
        <p:spPr/>
        <p:txBody>
          <a:bodyPr/>
          <a:lstStyle/>
          <a:p>
            <a:r>
              <a:rPr lang="en-US" strike="sngStrike" dirty="0" smtClean="0"/>
              <a:t>What should the reconnection models look like to MOSES?</a:t>
            </a:r>
          </a:p>
          <a:p>
            <a:r>
              <a:rPr lang="en-US" dirty="0" smtClean="0"/>
              <a:t>Can I distinguish the models, and what is the success rate for detection for various signal to noise of event?</a:t>
            </a:r>
          </a:p>
          <a:p>
            <a:r>
              <a:rPr lang="en-US" dirty="0" smtClean="0"/>
              <a:t> </a:t>
            </a:r>
            <a:r>
              <a:rPr lang="en-US" dirty="0" smtClean="0"/>
              <a:t>Reference </a:t>
            </a:r>
            <a:r>
              <a:rPr lang="en-US" dirty="0" err="1" smtClean="0"/>
              <a:t>innes</a:t>
            </a:r>
            <a:r>
              <a:rPr lang="en-US" dirty="0" smtClean="0"/>
              <a:t> and </a:t>
            </a:r>
            <a:r>
              <a:rPr lang="en-US" dirty="0" err="1" smtClean="0"/>
              <a:t>guo</a:t>
            </a:r>
            <a:r>
              <a:rPr lang="en-US" dirty="0" smtClean="0"/>
              <a:t> for </a:t>
            </a:r>
            <a:r>
              <a:rPr lang="en-US" dirty="0" err="1" smtClean="0"/>
              <a:t>plasmoid</a:t>
            </a:r>
            <a:r>
              <a:rPr lang="en-US" dirty="0" smtClean="0"/>
              <a:t> spectra? </a:t>
            </a:r>
            <a:r>
              <a:rPr lang="en-US" dirty="0" err="1" smtClean="0"/>
              <a:t>Refernece</a:t>
            </a:r>
            <a:r>
              <a:rPr lang="en-US" dirty="0" smtClean="0"/>
              <a:t> for </a:t>
            </a:r>
            <a:r>
              <a:rPr lang="en-US" dirty="0" err="1" smtClean="0"/>
              <a:t>petschek</a:t>
            </a:r>
            <a:r>
              <a:rPr lang="en-US" dirty="0" smtClean="0"/>
              <a:t> assumed spectra?</a:t>
            </a:r>
          </a:p>
          <a:p>
            <a:endParaRPr lang="en-US" dirty="0" smtClean="0"/>
          </a:p>
          <a:p>
            <a:endParaRPr lang="en-US" dirty="0"/>
          </a:p>
        </p:txBody>
      </p:sp>
    </p:spTree>
    <p:extLst>
      <p:ext uri="{BB962C8B-B14F-4D97-AF65-F5344CB8AC3E}">
        <p14:creationId xmlns:p14="http://schemas.microsoft.com/office/powerpoint/2010/main" val="64552859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DO	</a:t>
            </a:r>
            <a:endParaRPr lang="en-US" dirty="0"/>
          </a:p>
        </p:txBody>
      </p:sp>
      <p:sp>
        <p:nvSpPr>
          <p:cNvPr id="3" name="Content Placeholder 2"/>
          <p:cNvSpPr>
            <a:spLocks noGrp="1"/>
          </p:cNvSpPr>
          <p:nvPr>
            <p:ph idx="1"/>
          </p:nvPr>
        </p:nvSpPr>
        <p:spPr/>
        <p:txBody>
          <a:bodyPr/>
          <a:lstStyle/>
          <a:p>
            <a:r>
              <a:rPr lang="en-US" dirty="0" smtClean="0"/>
              <a:t>All plots need a little polish. </a:t>
            </a:r>
            <a:endParaRPr lang="en-US" dirty="0"/>
          </a:p>
        </p:txBody>
      </p:sp>
    </p:spTree>
    <p:extLst>
      <p:ext uri="{BB962C8B-B14F-4D97-AF65-F5344CB8AC3E}">
        <p14:creationId xmlns:p14="http://schemas.microsoft.com/office/powerpoint/2010/main" val="3556921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 name="syn_ee_pet.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1068" y="609601"/>
            <a:ext cx="9145068" cy="6096000"/>
          </a:xfrm>
        </p:spPr>
      </p:pic>
      <p:sp>
        <p:nvSpPr>
          <p:cNvPr id="14" name="TextBox 13"/>
          <p:cNvSpPr txBox="1"/>
          <p:nvPr/>
        </p:nvSpPr>
        <p:spPr>
          <a:xfrm>
            <a:off x="528638" y="4193638"/>
            <a:ext cx="2392156" cy="1477328"/>
          </a:xfrm>
          <a:prstGeom prst="rect">
            <a:avLst/>
          </a:prstGeom>
          <a:noFill/>
        </p:spPr>
        <p:txBody>
          <a:bodyPr wrap="square" rtlCol="0">
            <a:spAutoFit/>
          </a:bodyPr>
          <a:lstStyle/>
          <a:p>
            <a:r>
              <a:rPr lang="en-US" dirty="0" smtClean="0">
                <a:solidFill>
                  <a:srgbClr val="FFFFFF"/>
                </a:solidFill>
              </a:rPr>
              <a:t>Upper panels show how MOSES sees   isolated compact </a:t>
            </a:r>
            <a:r>
              <a:rPr lang="en-US" dirty="0" err="1" smtClean="0">
                <a:solidFill>
                  <a:srgbClr val="FFFFFF"/>
                </a:solidFill>
              </a:rPr>
              <a:t>He</a:t>
            </a:r>
            <a:r>
              <a:rPr lang="en-US" dirty="0" err="1" smtClean="0">
                <a:solidFill>
                  <a:srgbClr val="FFFFFF"/>
                </a:solidFill>
                <a:latin typeface="Times New Roman"/>
                <a:cs typeface="Times New Roman"/>
              </a:rPr>
              <a:t>II</a:t>
            </a:r>
            <a:r>
              <a:rPr lang="en-US" dirty="0" smtClean="0">
                <a:solidFill>
                  <a:srgbClr val="FFFFFF"/>
                </a:solidFill>
                <a:latin typeface="Times New Roman"/>
                <a:cs typeface="Times New Roman"/>
              </a:rPr>
              <a:t> </a:t>
            </a:r>
            <a:r>
              <a:rPr lang="en-US" dirty="0" smtClean="0">
                <a:solidFill>
                  <a:srgbClr val="FFFFFF"/>
                </a:solidFill>
                <a:latin typeface="+mj-lt"/>
                <a:cs typeface="Times New Roman"/>
              </a:rPr>
              <a:t>emission</a:t>
            </a:r>
            <a:r>
              <a:rPr lang="en-US" dirty="0" smtClean="0">
                <a:solidFill>
                  <a:srgbClr val="FFFFFF"/>
                </a:solidFill>
              </a:rPr>
              <a:t> with velocity spectrum on right.</a:t>
            </a:r>
          </a:p>
        </p:txBody>
      </p:sp>
      <p:sp>
        <p:nvSpPr>
          <p:cNvPr id="15" name="TextBox 14"/>
          <p:cNvSpPr txBox="1"/>
          <p:nvPr/>
        </p:nvSpPr>
        <p:spPr>
          <a:xfrm>
            <a:off x="6502400" y="4320738"/>
            <a:ext cx="1864613" cy="1200329"/>
          </a:xfrm>
          <a:prstGeom prst="rect">
            <a:avLst/>
          </a:prstGeom>
          <a:noFill/>
        </p:spPr>
        <p:txBody>
          <a:bodyPr wrap="none" rtlCol="0">
            <a:spAutoFit/>
          </a:bodyPr>
          <a:lstStyle/>
          <a:p>
            <a:pPr marL="285750" indent="-285750">
              <a:buFont typeface="Arial"/>
              <a:buChar char="•"/>
            </a:pPr>
            <a:r>
              <a:rPr lang="en-US" dirty="0" smtClean="0">
                <a:solidFill>
                  <a:srgbClr val="FFFFFF"/>
                </a:solidFill>
              </a:rPr>
              <a:t>Dispersion is</a:t>
            </a:r>
          </a:p>
          <a:p>
            <a:r>
              <a:rPr lang="en-US" dirty="0" smtClean="0">
                <a:solidFill>
                  <a:srgbClr val="FFFFFF"/>
                </a:solidFill>
              </a:rPr>
              <a:t>     30 km/s/pixel</a:t>
            </a:r>
          </a:p>
          <a:p>
            <a:pPr marL="285750" indent="-285750">
              <a:buFont typeface="Arial"/>
              <a:buChar char="•"/>
            </a:pPr>
            <a:r>
              <a:rPr lang="en-US" dirty="0" smtClean="0">
                <a:solidFill>
                  <a:srgbClr val="FFFFFF"/>
                </a:solidFill>
              </a:rPr>
              <a:t>PSFs estimated</a:t>
            </a:r>
          </a:p>
          <a:p>
            <a:r>
              <a:rPr lang="en-US" dirty="0">
                <a:solidFill>
                  <a:srgbClr val="FFFFFF"/>
                </a:solidFill>
              </a:rPr>
              <a:t> </a:t>
            </a:r>
            <a:r>
              <a:rPr lang="en-US" dirty="0" smtClean="0">
                <a:solidFill>
                  <a:srgbClr val="FFFFFF"/>
                </a:solidFill>
              </a:rPr>
              <a:t>    from data</a:t>
            </a:r>
            <a:endParaRPr lang="en-US" dirty="0">
              <a:solidFill>
                <a:srgbClr val="FFFFFF"/>
              </a:solidFill>
            </a:endParaRPr>
          </a:p>
        </p:txBody>
      </p:sp>
    </p:spTree>
    <p:extLst>
      <p:ext uri="{BB962C8B-B14F-4D97-AF65-F5344CB8AC3E}">
        <p14:creationId xmlns:p14="http://schemas.microsoft.com/office/powerpoint/2010/main" val="16878922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vol="80000">
                <p:cTn id="7" repeatCount="indefinite" fill="hold" display="0">
                  <p:stCondLst>
                    <p:cond delay="indefinite"/>
                  </p:stCondLst>
                </p:cTn>
                <p:tgtEl>
                  <p:spTgt spid="13"/>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yn_ee_pla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5"/>
          <a:stretch>
            <a:fillRect/>
          </a:stretch>
        </p:blipFill>
        <p:spPr>
          <a:xfrm>
            <a:off x="-4233" y="610313"/>
            <a:ext cx="9144000" cy="6095288"/>
          </a:xfrm>
        </p:spPr>
      </p:pic>
      <p:sp>
        <p:nvSpPr>
          <p:cNvPr id="6" name="TextBox 5"/>
          <p:cNvSpPr txBox="1"/>
          <p:nvPr/>
        </p:nvSpPr>
        <p:spPr>
          <a:xfrm>
            <a:off x="528638" y="4193638"/>
            <a:ext cx="2392156" cy="1477328"/>
          </a:xfrm>
          <a:prstGeom prst="rect">
            <a:avLst/>
          </a:prstGeom>
          <a:noFill/>
        </p:spPr>
        <p:txBody>
          <a:bodyPr wrap="square" rtlCol="0">
            <a:spAutoFit/>
          </a:bodyPr>
          <a:lstStyle/>
          <a:p>
            <a:r>
              <a:rPr lang="en-US" dirty="0" smtClean="0">
                <a:solidFill>
                  <a:srgbClr val="FFFFFF"/>
                </a:solidFill>
              </a:rPr>
              <a:t>Upper panels show how MOSES sees   isolated compact </a:t>
            </a:r>
            <a:r>
              <a:rPr lang="en-US" dirty="0" err="1" smtClean="0">
                <a:solidFill>
                  <a:srgbClr val="FFFFFF"/>
                </a:solidFill>
              </a:rPr>
              <a:t>He</a:t>
            </a:r>
            <a:r>
              <a:rPr lang="en-US" dirty="0" err="1" smtClean="0">
                <a:solidFill>
                  <a:srgbClr val="FFFFFF"/>
                </a:solidFill>
                <a:latin typeface="Times New Roman"/>
                <a:cs typeface="Times New Roman"/>
              </a:rPr>
              <a:t>II</a:t>
            </a:r>
            <a:r>
              <a:rPr lang="en-US" dirty="0" smtClean="0">
                <a:solidFill>
                  <a:srgbClr val="FFFFFF"/>
                </a:solidFill>
                <a:latin typeface="Times New Roman"/>
                <a:cs typeface="Times New Roman"/>
              </a:rPr>
              <a:t> </a:t>
            </a:r>
            <a:r>
              <a:rPr lang="en-US" dirty="0" smtClean="0">
                <a:solidFill>
                  <a:srgbClr val="FFFFFF"/>
                </a:solidFill>
                <a:latin typeface="+mj-lt"/>
                <a:cs typeface="Times New Roman"/>
              </a:rPr>
              <a:t>emission</a:t>
            </a:r>
            <a:r>
              <a:rPr lang="en-US" dirty="0" smtClean="0">
                <a:solidFill>
                  <a:srgbClr val="FFFFFF"/>
                </a:solidFill>
              </a:rPr>
              <a:t> with velocity spectrum on right.</a:t>
            </a:r>
          </a:p>
        </p:txBody>
      </p:sp>
      <p:sp>
        <p:nvSpPr>
          <p:cNvPr id="7" name="TextBox 6"/>
          <p:cNvSpPr txBox="1"/>
          <p:nvPr/>
        </p:nvSpPr>
        <p:spPr>
          <a:xfrm>
            <a:off x="6502400" y="4320738"/>
            <a:ext cx="1864613" cy="1200329"/>
          </a:xfrm>
          <a:prstGeom prst="rect">
            <a:avLst/>
          </a:prstGeom>
          <a:noFill/>
        </p:spPr>
        <p:txBody>
          <a:bodyPr wrap="none" rtlCol="0">
            <a:spAutoFit/>
          </a:bodyPr>
          <a:lstStyle/>
          <a:p>
            <a:pPr marL="285750" indent="-285750">
              <a:buFont typeface="Arial"/>
              <a:buChar char="•"/>
            </a:pPr>
            <a:r>
              <a:rPr lang="en-US" dirty="0" smtClean="0">
                <a:solidFill>
                  <a:srgbClr val="FFFFFF"/>
                </a:solidFill>
              </a:rPr>
              <a:t>Dispersion is</a:t>
            </a:r>
          </a:p>
          <a:p>
            <a:r>
              <a:rPr lang="en-US" dirty="0" smtClean="0">
                <a:solidFill>
                  <a:srgbClr val="FFFFFF"/>
                </a:solidFill>
              </a:rPr>
              <a:t>     30 km/s/pixel</a:t>
            </a:r>
          </a:p>
          <a:p>
            <a:pPr marL="285750" indent="-285750">
              <a:buFont typeface="Arial"/>
              <a:buChar char="•"/>
            </a:pPr>
            <a:r>
              <a:rPr lang="en-US" dirty="0" smtClean="0">
                <a:solidFill>
                  <a:srgbClr val="FFFFFF"/>
                </a:solidFill>
              </a:rPr>
              <a:t>PSFs estimated</a:t>
            </a:r>
          </a:p>
          <a:p>
            <a:r>
              <a:rPr lang="en-US" dirty="0">
                <a:solidFill>
                  <a:srgbClr val="FFFFFF"/>
                </a:solidFill>
              </a:rPr>
              <a:t> </a:t>
            </a:r>
            <a:r>
              <a:rPr lang="en-US" dirty="0" smtClean="0">
                <a:solidFill>
                  <a:srgbClr val="FFFFFF"/>
                </a:solidFill>
              </a:rPr>
              <a:t>    from data</a:t>
            </a:r>
            <a:endParaRPr lang="en-US" dirty="0">
              <a:solidFill>
                <a:srgbClr val="FFFFFF"/>
              </a:solidFill>
            </a:endParaRPr>
          </a:p>
        </p:txBody>
      </p:sp>
    </p:spTree>
    <p:extLst>
      <p:ext uri="{BB962C8B-B14F-4D97-AF65-F5344CB8AC3E}">
        <p14:creationId xmlns:p14="http://schemas.microsoft.com/office/powerpoint/2010/main" val="35412516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repeatCount="indefinite" fill="hold" display="0">
                  <p:stCondLst>
                    <p:cond delay="indefinite"/>
                  </p:st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moses_on_eit2.png"/>
          <p:cNvPicPr>
            <a:picLocks noGrp="1" noChangeAspect="1"/>
          </p:cNvPicPr>
          <p:nvPr>
            <p:ph idx="1"/>
          </p:nvPr>
        </p:nvPicPr>
        <p:blipFill rotWithShape="1">
          <a:blip r:embed="rId2">
            <a:extLst>
              <a:ext uri="{28A0092B-C50C-407E-A947-70E740481C1C}">
                <a14:useLocalDpi xmlns:a14="http://schemas.microsoft.com/office/drawing/2010/main" val="0"/>
              </a:ext>
            </a:extLst>
          </a:blip>
          <a:srcRect l="-509" r="9629"/>
          <a:stretch/>
        </p:blipFill>
        <p:spPr>
          <a:xfrm>
            <a:off x="-12701" y="24400"/>
            <a:ext cx="6210301" cy="6833600"/>
          </a:xfrm>
        </p:spPr>
      </p:pic>
      <p:sp>
        <p:nvSpPr>
          <p:cNvPr id="7" name="TextBox 6"/>
          <p:cNvSpPr txBox="1"/>
          <p:nvPr/>
        </p:nvSpPr>
        <p:spPr>
          <a:xfrm>
            <a:off x="6197600" y="2235200"/>
            <a:ext cx="2492990" cy="2800767"/>
          </a:xfrm>
          <a:prstGeom prst="rect">
            <a:avLst/>
          </a:prstGeom>
          <a:noFill/>
        </p:spPr>
        <p:txBody>
          <a:bodyPr wrap="none" rtlCol="0">
            <a:spAutoFit/>
          </a:bodyPr>
          <a:lstStyle/>
          <a:p>
            <a:r>
              <a:rPr lang="en-US" sz="2400" dirty="0">
                <a:solidFill>
                  <a:srgbClr val="FFFFFF"/>
                </a:solidFill>
              </a:rPr>
              <a:t> </a:t>
            </a:r>
            <a:r>
              <a:rPr lang="en-US" sz="2400" dirty="0" smtClean="0">
                <a:solidFill>
                  <a:srgbClr val="FFFFFF"/>
                </a:solidFill>
              </a:rPr>
              <a:t>      </a:t>
            </a:r>
            <a:r>
              <a:rPr lang="en-US" sz="3200" u="sng" dirty="0" smtClean="0">
                <a:solidFill>
                  <a:srgbClr val="FFFFFF"/>
                </a:solidFill>
              </a:rPr>
              <a:t>MOSES-I</a:t>
            </a:r>
          </a:p>
          <a:p>
            <a:pPr marL="285750" indent="-285750">
              <a:buFont typeface="Arial"/>
              <a:buChar char="•"/>
            </a:pPr>
            <a:r>
              <a:rPr lang="en-US" sz="2400" dirty="0" smtClean="0">
                <a:solidFill>
                  <a:srgbClr val="FFFFFF"/>
                </a:solidFill>
              </a:rPr>
              <a:t>February 8 2006</a:t>
            </a:r>
          </a:p>
          <a:p>
            <a:pPr marL="285750" indent="-285750">
              <a:buFont typeface="Arial"/>
              <a:buChar char="•"/>
            </a:pPr>
            <a:r>
              <a:rPr lang="en-US" sz="2400" dirty="0" smtClean="0">
                <a:solidFill>
                  <a:srgbClr val="FFFFFF"/>
                </a:solidFill>
              </a:rPr>
              <a:t>8.5’ x 17’</a:t>
            </a:r>
          </a:p>
          <a:p>
            <a:pPr marL="285750" indent="-285750">
              <a:buFont typeface="Arial"/>
              <a:buChar char="•"/>
            </a:pPr>
            <a:r>
              <a:rPr lang="en-US" sz="2400" dirty="0" smtClean="0">
                <a:solidFill>
                  <a:srgbClr val="FFFFFF"/>
                </a:solidFill>
              </a:rPr>
              <a:t>0.57” pixels</a:t>
            </a:r>
          </a:p>
          <a:p>
            <a:pPr marL="285750" indent="-285750">
              <a:buFont typeface="Arial"/>
              <a:buChar char="•"/>
            </a:pPr>
            <a:r>
              <a:rPr lang="en-US" sz="2400" dirty="0" smtClean="0">
                <a:solidFill>
                  <a:srgbClr val="FFFFFF"/>
                </a:solidFill>
              </a:rPr>
              <a:t>30 km/s/pix</a:t>
            </a:r>
          </a:p>
          <a:p>
            <a:pPr marL="285750" indent="-285750">
              <a:buFont typeface="Arial"/>
              <a:buChar char="•"/>
            </a:pPr>
            <a:r>
              <a:rPr lang="en-US" sz="2400" dirty="0" smtClean="0">
                <a:solidFill>
                  <a:srgbClr val="FFFFFF"/>
                </a:solidFill>
              </a:rPr>
              <a:t>30.4 nm (see </a:t>
            </a:r>
          </a:p>
          <a:p>
            <a:r>
              <a:rPr lang="en-US" sz="2400" dirty="0" smtClean="0">
                <a:solidFill>
                  <a:srgbClr val="FFFFFF"/>
                </a:solidFill>
              </a:rPr>
              <a:t>    Parker P2.04)</a:t>
            </a:r>
            <a:endParaRPr lang="en-US" sz="2400" dirty="0">
              <a:solidFill>
                <a:srgbClr val="FFFFFF"/>
              </a:solidFill>
            </a:endParaRPr>
          </a:p>
        </p:txBody>
      </p:sp>
    </p:spTree>
    <p:extLst>
      <p:ext uri="{BB962C8B-B14F-4D97-AF65-F5344CB8AC3E}">
        <p14:creationId xmlns:p14="http://schemas.microsoft.com/office/powerpoint/2010/main" val="191494344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stacked_moses_movies.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0" y="0"/>
            <a:ext cx="4572800" cy="6858000"/>
          </a:xfrm>
        </p:spPr>
      </p:pic>
      <p:sp>
        <p:nvSpPr>
          <p:cNvPr id="6" name="TextBox 5"/>
          <p:cNvSpPr txBox="1"/>
          <p:nvPr/>
        </p:nvSpPr>
        <p:spPr>
          <a:xfrm>
            <a:off x="5266015" y="330160"/>
            <a:ext cx="3877985" cy="3416320"/>
          </a:xfrm>
          <a:prstGeom prst="rect">
            <a:avLst/>
          </a:prstGeom>
          <a:noFill/>
        </p:spPr>
        <p:txBody>
          <a:bodyPr wrap="square" rtlCol="0">
            <a:spAutoFit/>
          </a:bodyPr>
          <a:lstStyle/>
          <a:p>
            <a:r>
              <a:rPr lang="en-US" sz="3600" dirty="0" smtClean="0">
                <a:solidFill>
                  <a:srgbClr val="FFFFFF"/>
                </a:solidFill>
              </a:rPr>
              <a:t>27 Exposures from 	</a:t>
            </a:r>
            <a:r>
              <a:rPr lang="en-US" sz="3600" dirty="0" smtClean="0">
                <a:solidFill>
                  <a:srgbClr val="FFFFFF"/>
                </a:solidFill>
              </a:rPr>
              <a:t>0.25-24 s</a:t>
            </a:r>
          </a:p>
          <a:p>
            <a:pPr marL="0" lvl="1"/>
            <a:endParaRPr lang="en-US" sz="3600" dirty="0" smtClean="0">
              <a:solidFill>
                <a:srgbClr val="FFFFFF"/>
              </a:solidFill>
            </a:endParaRPr>
          </a:p>
          <a:p>
            <a:pPr marL="0" lvl="1"/>
            <a:r>
              <a:rPr lang="en-US" sz="3600" dirty="0" smtClean="0">
                <a:solidFill>
                  <a:srgbClr val="FFFFFF"/>
                </a:solidFill>
              </a:rPr>
              <a:t>Average </a:t>
            </a:r>
            <a:r>
              <a:rPr lang="en-US" sz="3600" dirty="0" smtClean="0">
                <a:solidFill>
                  <a:srgbClr val="FFFFFF"/>
                </a:solidFill>
              </a:rPr>
              <a:t>cadence is</a:t>
            </a:r>
          </a:p>
          <a:p>
            <a:pPr marL="0" lvl="1"/>
            <a:r>
              <a:rPr lang="en-US" sz="3600" dirty="0" smtClean="0">
                <a:solidFill>
                  <a:srgbClr val="FFFFFF"/>
                </a:solidFill>
              </a:rPr>
              <a:t>	10 s</a:t>
            </a:r>
            <a:endParaRPr lang="en-US" sz="3600" dirty="0" smtClean="0">
              <a:solidFill>
                <a:srgbClr val="FFFFFF"/>
              </a:solidFill>
            </a:endParaRPr>
          </a:p>
          <a:p>
            <a:endParaRPr lang="en-US" sz="3600" dirty="0" smtClean="0">
              <a:solidFill>
                <a:srgbClr val="FFFFFF"/>
              </a:solidFill>
            </a:endParaRPr>
          </a:p>
        </p:txBody>
      </p:sp>
      <p:grpSp>
        <p:nvGrpSpPr>
          <p:cNvPr id="8" name="Group 7"/>
          <p:cNvGrpSpPr/>
          <p:nvPr/>
        </p:nvGrpSpPr>
        <p:grpSpPr>
          <a:xfrm>
            <a:off x="5266015" y="3695700"/>
            <a:ext cx="3877985" cy="2351227"/>
            <a:chOff x="4572800" y="3822700"/>
            <a:chExt cx="3877985" cy="2351227"/>
          </a:xfrm>
        </p:grpSpPr>
        <p:sp>
          <p:nvSpPr>
            <p:cNvPr id="5" name="TextBox 4"/>
            <p:cNvSpPr txBox="1"/>
            <p:nvPr/>
          </p:nvSpPr>
          <p:spPr>
            <a:xfrm>
              <a:off x="4572800" y="4419600"/>
              <a:ext cx="3877985" cy="1754327"/>
            </a:xfrm>
            <a:prstGeom prst="rect">
              <a:avLst/>
            </a:prstGeom>
            <a:noFill/>
          </p:spPr>
          <p:txBody>
            <a:bodyPr wrap="none" rtlCol="0">
              <a:spAutoFit/>
            </a:bodyPr>
            <a:lstStyle/>
            <a:p>
              <a:pPr marL="571500" indent="-571500">
                <a:buFont typeface="Arial"/>
                <a:buChar char="•"/>
              </a:pPr>
              <a:r>
                <a:rPr lang="en-US" sz="3600" dirty="0" smtClean="0">
                  <a:solidFill>
                    <a:srgbClr val="FFFFFF"/>
                  </a:solidFill>
                </a:rPr>
                <a:t>Dark Subtraction</a:t>
              </a:r>
            </a:p>
            <a:p>
              <a:pPr marL="571500" indent="-571500">
                <a:buFont typeface="Arial"/>
                <a:buChar char="•"/>
              </a:pPr>
              <a:r>
                <a:rPr lang="en-US" sz="3600" dirty="0" err="1" smtClean="0">
                  <a:solidFill>
                    <a:srgbClr val="FFFFFF"/>
                  </a:solidFill>
                </a:rPr>
                <a:t>Flatfield</a:t>
              </a:r>
              <a:r>
                <a:rPr lang="en-US" sz="3600" dirty="0" smtClean="0">
                  <a:solidFill>
                    <a:srgbClr val="FFFFFF"/>
                  </a:solidFill>
                </a:rPr>
                <a:t> </a:t>
              </a:r>
            </a:p>
            <a:p>
              <a:pPr marL="571500" indent="-571500">
                <a:buFont typeface="Arial"/>
                <a:buChar char="•"/>
              </a:pPr>
              <a:r>
                <a:rPr lang="en-US" sz="3600" dirty="0" err="1" smtClean="0">
                  <a:solidFill>
                    <a:srgbClr val="FFFFFF"/>
                  </a:solidFill>
                </a:rPr>
                <a:t>Coregistration</a:t>
              </a:r>
              <a:endParaRPr lang="en-US" sz="3600" dirty="0" smtClean="0">
                <a:solidFill>
                  <a:srgbClr val="FFFFFF"/>
                </a:solidFill>
              </a:endParaRPr>
            </a:p>
          </p:txBody>
        </p:sp>
        <p:sp>
          <p:nvSpPr>
            <p:cNvPr id="7" name="TextBox 6"/>
            <p:cNvSpPr txBox="1"/>
            <p:nvPr/>
          </p:nvSpPr>
          <p:spPr>
            <a:xfrm>
              <a:off x="4572800" y="3822700"/>
              <a:ext cx="3877985" cy="646331"/>
            </a:xfrm>
            <a:prstGeom prst="rect">
              <a:avLst/>
            </a:prstGeom>
            <a:noFill/>
          </p:spPr>
          <p:txBody>
            <a:bodyPr wrap="square" rtlCol="0">
              <a:spAutoFit/>
            </a:bodyPr>
            <a:lstStyle/>
            <a:p>
              <a:pPr algn="ctr"/>
              <a:r>
                <a:rPr lang="en-US" sz="3600" u="sng" dirty="0" smtClean="0">
                  <a:solidFill>
                    <a:srgbClr val="FFFFFF"/>
                  </a:solidFill>
                </a:rPr>
                <a:t>Data Reduction</a:t>
              </a:r>
              <a:endParaRPr lang="en-US" sz="3600" u="sng" dirty="0">
                <a:solidFill>
                  <a:srgbClr val="FFFFFF"/>
                </a:solidFill>
              </a:endParaRPr>
            </a:p>
          </p:txBody>
        </p:sp>
      </p:grpSp>
      <p:sp>
        <p:nvSpPr>
          <p:cNvPr id="9" name="TextBox 8"/>
          <p:cNvSpPr txBox="1"/>
          <p:nvPr/>
        </p:nvSpPr>
        <p:spPr>
          <a:xfrm>
            <a:off x="4353707" y="844034"/>
            <a:ext cx="820357" cy="369332"/>
          </a:xfrm>
          <a:prstGeom prst="rect">
            <a:avLst/>
          </a:prstGeom>
          <a:noFill/>
        </p:spPr>
        <p:txBody>
          <a:bodyPr wrap="none" rtlCol="0">
            <a:spAutoFit/>
          </a:bodyPr>
          <a:lstStyle/>
          <a:p>
            <a:r>
              <a:rPr lang="en-US" dirty="0" smtClean="0">
                <a:solidFill>
                  <a:srgbClr val="FFFFFF"/>
                </a:solidFill>
              </a:rPr>
              <a:t>m = +1</a:t>
            </a:r>
            <a:endParaRPr lang="en-US" dirty="0">
              <a:solidFill>
                <a:srgbClr val="FFFFFF"/>
              </a:solidFill>
            </a:endParaRPr>
          </a:p>
        </p:txBody>
      </p:sp>
      <p:sp>
        <p:nvSpPr>
          <p:cNvPr id="10" name="TextBox 9"/>
          <p:cNvSpPr txBox="1"/>
          <p:nvPr/>
        </p:nvSpPr>
        <p:spPr>
          <a:xfrm>
            <a:off x="4353707" y="3124200"/>
            <a:ext cx="705391" cy="369332"/>
          </a:xfrm>
          <a:prstGeom prst="rect">
            <a:avLst/>
          </a:prstGeom>
          <a:noFill/>
        </p:spPr>
        <p:txBody>
          <a:bodyPr wrap="none" rtlCol="0">
            <a:spAutoFit/>
          </a:bodyPr>
          <a:lstStyle/>
          <a:p>
            <a:r>
              <a:rPr lang="en-US" dirty="0" smtClean="0">
                <a:solidFill>
                  <a:srgbClr val="FFFFFF"/>
                </a:solidFill>
              </a:rPr>
              <a:t>m = 0</a:t>
            </a:r>
            <a:endParaRPr lang="en-US" dirty="0">
              <a:solidFill>
                <a:srgbClr val="FFFFFF"/>
              </a:solidFill>
            </a:endParaRPr>
          </a:p>
        </p:txBody>
      </p:sp>
      <p:sp>
        <p:nvSpPr>
          <p:cNvPr id="11" name="TextBox 10"/>
          <p:cNvSpPr txBox="1"/>
          <p:nvPr/>
        </p:nvSpPr>
        <p:spPr>
          <a:xfrm>
            <a:off x="4353707" y="5372100"/>
            <a:ext cx="776061" cy="369332"/>
          </a:xfrm>
          <a:prstGeom prst="rect">
            <a:avLst/>
          </a:prstGeom>
          <a:noFill/>
        </p:spPr>
        <p:txBody>
          <a:bodyPr wrap="none" rtlCol="0">
            <a:spAutoFit/>
          </a:bodyPr>
          <a:lstStyle/>
          <a:p>
            <a:r>
              <a:rPr lang="en-US" dirty="0" smtClean="0">
                <a:solidFill>
                  <a:srgbClr val="FFFFFF"/>
                </a:solidFill>
              </a:rPr>
              <a:t>m = -1</a:t>
            </a:r>
            <a:endParaRPr lang="en-US" dirty="0">
              <a:solidFill>
                <a:srgbClr val="FFFFFF"/>
              </a:solidFill>
            </a:endParaRPr>
          </a:p>
        </p:txBody>
      </p:sp>
    </p:spTree>
    <p:extLst>
      <p:ext uri="{BB962C8B-B14F-4D97-AF65-F5344CB8AC3E}">
        <p14:creationId xmlns:p14="http://schemas.microsoft.com/office/powerpoint/2010/main" val="188857289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event67_raw.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457200" y="2058988"/>
            <a:ext cx="8229600" cy="2743200"/>
          </a:xfrm>
        </p:spPr>
      </p:pic>
    </p:spTree>
    <p:extLst>
      <p:ext uri="{BB962C8B-B14F-4D97-AF65-F5344CB8AC3E}">
        <p14:creationId xmlns:p14="http://schemas.microsoft.com/office/powerpoint/2010/main" val="17031783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4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Content Placeholder 5" descr="time_intensity_raw.png"/>
          <p:cNvPicPr>
            <a:picLocks noGrp="1" noChangeAspect="1"/>
          </p:cNvPicPr>
          <p:nvPr>
            <p:ph idx="1"/>
          </p:nvPr>
        </p:nvPicPr>
        <p:blipFill rotWithShape="1">
          <a:blip r:embed="rId2">
            <a:extLst>
              <a:ext uri="{28A0092B-C50C-407E-A947-70E740481C1C}">
                <a14:useLocalDpi xmlns:a14="http://schemas.microsoft.com/office/drawing/2010/main" val="0"/>
              </a:ext>
            </a:extLst>
          </a:blip>
          <a:srcRect t="-87" b="-376"/>
          <a:stretch/>
        </p:blipFill>
        <p:spPr>
          <a:xfrm>
            <a:off x="457200" y="165099"/>
            <a:ext cx="8229600" cy="2755901"/>
          </a:xfrm>
        </p:spPr>
      </p:pic>
      <p:sp>
        <p:nvSpPr>
          <p:cNvPr id="4" name="TextBox 3"/>
          <p:cNvSpPr txBox="1"/>
          <p:nvPr/>
        </p:nvSpPr>
        <p:spPr>
          <a:xfrm>
            <a:off x="2277533" y="3149602"/>
            <a:ext cx="4588934" cy="646331"/>
          </a:xfrm>
          <a:prstGeom prst="rect">
            <a:avLst/>
          </a:prstGeom>
          <a:noFill/>
        </p:spPr>
        <p:txBody>
          <a:bodyPr wrap="square" rtlCol="0">
            <a:spAutoFit/>
          </a:bodyPr>
          <a:lstStyle/>
          <a:p>
            <a:r>
              <a:rPr lang="en-US" dirty="0" smtClean="0">
                <a:solidFill>
                  <a:srgbClr val="FFFFFF"/>
                </a:solidFill>
              </a:rPr>
              <a:t>Stack plots of intensity profiles vs. time. </a:t>
            </a:r>
            <a:r>
              <a:rPr lang="en-US" dirty="0">
                <a:solidFill>
                  <a:srgbClr val="FFFFFF"/>
                </a:solidFill>
              </a:rPr>
              <a:t>x</a:t>
            </a:r>
            <a:r>
              <a:rPr lang="en-US" dirty="0" smtClean="0">
                <a:solidFill>
                  <a:srgbClr val="FFFFFF"/>
                </a:solidFill>
              </a:rPr>
              <a:t> is the dispersion direction, centered on the event. </a:t>
            </a:r>
          </a:p>
        </p:txBody>
      </p:sp>
    </p:spTree>
    <p:extLst>
      <p:ext uri="{BB962C8B-B14F-4D97-AF65-F5344CB8AC3E}">
        <p14:creationId xmlns:p14="http://schemas.microsoft.com/office/powerpoint/2010/main" val="2956925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4699</TotalTime>
  <Words>1072</Words>
  <Application>Microsoft Macintosh PowerPoint</Application>
  <PresentationFormat>On-screen Show (4:3)</PresentationFormat>
  <Paragraphs>107</Paragraphs>
  <Slides>33</Slides>
  <Notes>2</Notes>
  <HiddenSlides>0</HiddenSlides>
  <MMClips>4</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 Transition Region Explosive Events in He II 304Å:  Observation and Analysis </vt:lpstr>
      <vt:lpstr>Abstract </vt:lpstr>
      <vt:lpstr>Multi-Order Solar EUV Spectrograph (MOSES)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Inversion: MART </vt:lpstr>
      <vt:lpstr>PowerPoint Presentation</vt:lpstr>
      <vt:lpstr>PowerPoint Presentation</vt:lpstr>
      <vt:lpstr>PowerPoint Presentation</vt:lpstr>
      <vt:lpstr>PowerPoint Presentation</vt:lpstr>
      <vt:lpstr>Data Processing </vt:lpstr>
      <vt:lpstr>PowerPoint Presentation</vt:lpstr>
      <vt:lpstr>INVERSIONS </vt:lpstr>
      <vt:lpstr>Inversions </vt:lpstr>
      <vt:lpstr>Need multiple examples of EE’s</vt:lpstr>
      <vt:lpstr>Reconnection Cartoons</vt:lpstr>
      <vt:lpstr>Discussion</vt:lpstr>
      <vt:lpstr>SECTIONS  I NEED </vt:lpstr>
      <vt:lpstr>TO DO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Rust</dc:creator>
  <cp:lastModifiedBy>Thomas Rust</cp:lastModifiedBy>
  <cp:revision>84</cp:revision>
  <dcterms:created xsi:type="dcterms:W3CDTF">2016-05-25T16:04:13Z</dcterms:created>
  <dcterms:modified xsi:type="dcterms:W3CDTF">2016-05-28T22:23:55Z</dcterms:modified>
</cp:coreProperties>
</file>