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mp4" ContentType="video/unknown"/>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Lst>
  <p:notesMasterIdLst>
    <p:notesMasterId r:id="rId31"/>
  </p:notesMasterIdLst>
  <p:sldIdLst>
    <p:sldId id="256" r:id="rId2"/>
    <p:sldId id="292" r:id="rId3"/>
    <p:sldId id="257" r:id="rId4"/>
    <p:sldId id="286" r:id="rId5"/>
    <p:sldId id="282" r:id="rId6"/>
    <p:sldId id="283" r:id="rId7"/>
    <p:sldId id="284" r:id="rId8"/>
    <p:sldId id="285" r:id="rId9"/>
    <p:sldId id="258" r:id="rId10"/>
    <p:sldId id="261" r:id="rId11"/>
    <p:sldId id="273" r:id="rId12"/>
    <p:sldId id="260" r:id="rId13"/>
    <p:sldId id="262" r:id="rId14"/>
    <p:sldId id="274" r:id="rId15"/>
    <p:sldId id="275" r:id="rId16"/>
    <p:sldId id="276" r:id="rId17"/>
    <p:sldId id="277" r:id="rId18"/>
    <p:sldId id="278" r:id="rId19"/>
    <p:sldId id="279" r:id="rId20"/>
    <p:sldId id="280" r:id="rId21"/>
    <p:sldId id="269" r:id="rId22"/>
    <p:sldId id="270" r:id="rId23"/>
    <p:sldId id="287" r:id="rId24"/>
    <p:sldId id="288" r:id="rId25"/>
    <p:sldId id="289" r:id="rId26"/>
    <p:sldId id="264" r:id="rId27"/>
    <p:sldId id="290" r:id="rId28"/>
    <p:sldId id="266" r:id="rId29"/>
    <p:sldId id="29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0" autoAdjust="0"/>
    <p:restoredTop sz="94660"/>
  </p:normalViewPr>
  <p:slideViewPr>
    <p:cSldViewPr snapToGrid="0" snapToObjects="1">
      <p:cViewPr>
        <p:scale>
          <a:sx n="100" d="100"/>
          <a:sy n="100" d="100"/>
        </p:scale>
        <p:origin x="-1712" y="-6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7296F-EB95-3E40-87E2-03C625F360B3}" type="datetimeFigureOut">
              <a:rPr lang="en-US" smtClean="0"/>
              <a:t>5/25/16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BD1B07-C11D-434E-8DEE-9C89965E47C1}" type="slidenum">
              <a:rPr lang="en-US" smtClean="0"/>
              <a:t>‹#›</a:t>
            </a:fld>
            <a:endParaRPr lang="en-US"/>
          </a:p>
        </p:txBody>
      </p:sp>
    </p:spTree>
    <p:extLst>
      <p:ext uri="{BB962C8B-B14F-4D97-AF65-F5344CB8AC3E}">
        <p14:creationId xmlns:p14="http://schemas.microsoft.com/office/powerpoint/2010/main" val="15338515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Imaging Spectrograph. Explain:</a:t>
            </a:r>
          </a:p>
          <a:p>
            <a:r>
              <a:rPr lang="en-US" dirty="0" smtClean="0"/>
              <a:t>MOSES</a:t>
            </a:r>
            <a:r>
              <a:rPr lang="en-US" baseline="0" dirty="0" smtClean="0"/>
              <a:t> spectrograph using a concave diffraction grating to form images in three spectral orders.</a:t>
            </a:r>
          </a:p>
          <a:p>
            <a:r>
              <a:rPr lang="en-US" baseline="0" dirty="0" smtClean="0"/>
              <a:t>*The m=0 order is non dispersed, and is a typical 304 multilayer solar image (e.g., EIT). This image provides the reference intensity and spatial coordinates image. It shows where things are emitting (at any wavelength), and how bright they are.  </a:t>
            </a:r>
          </a:p>
          <a:p>
            <a:endParaRPr lang="en-US" baseline="0" dirty="0" smtClean="0"/>
          </a:p>
          <a:p>
            <a:r>
              <a:rPr lang="en-US" dirty="0" smtClean="0"/>
              <a:t>*In the outboard</a:t>
            </a:r>
            <a:r>
              <a:rPr lang="en-US" baseline="0" dirty="0" smtClean="0"/>
              <a:t> order images,  observed intensity is a function of *where* the emission came from AND the *wavelength* at which it is emitting. Spatial coordinates remain the same in all images (after </a:t>
            </a:r>
            <a:r>
              <a:rPr lang="en-US" baseline="0" dirty="0" err="1" smtClean="0"/>
              <a:t>coregistration</a:t>
            </a:r>
            <a:r>
              <a:rPr lang="en-US" baseline="0" dirty="0" smtClean="0"/>
              <a:t> for </a:t>
            </a:r>
            <a:r>
              <a:rPr lang="en-US" baseline="0" dirty="0" err="1" smtClean="0"/>
              <a:t>ccd</a:t>
            </a:r>
            <a:r>
              <a:rPr lang="en-US" baseline="0" dirty="0" smtClean="0"/>
              <a:t> position tolerances and pointing drift). Emission at line center is imaged to the same coordinates in all images (assumes no net shift over the FOV). Emission that is blue of center is moved solar +x in the m=+1 order, and solar –x in the m=-1 order. Emission red of line center is shifted spatially –x in the m=+1 order and solar +x in the the m=-1 order.</a:t>
            </a:r>
          </a:p>
          <a:p>
            <a:r>
              <a:rPr lang="en-US" baseline="0" dirty="0" smtClean="0"/>
              <a:t>Another way to put it is that the intensity observed in the </a:t>
            </a:r>
            <a:r>
              <a:rPr lang="en-US" baseline="0" dirty="0" err="1" smtClean="0"/>
              <a:t>mth</a:t>
            </a:r>
            <a:r>
              <a:rPr lang="en-US" baseline="0" dirty="0" smtClean="0"/>
              <a:t> order is the image formed by convolving the m=0 image with the spectral profile P(</a:t>
            </a:r>
            <a:r>
              <a:rPr lang="en-US" baseline="0" dirty="0" err="1" smtClean="0"/>
              <a:t>x,y,m</a:t>
            </a:r>
            <a:r>
              <a:rPr lang="en-US" baseline="0" dirty="0" smtClean="0"/>
              <a:t>*(L-L0)) of the emission at that location.</a:t>
            </a:r>
          </a:p>
          <a:p>
            <a:endParaRPr lang="en-US" baseline="0" dirty="0" smtClean="0"/>
          </a:p>
          <a:p>
            <a:r>
              <a:rPr lang="en-US" baseline="0" dirty="0" smtClean="0"/>
              <a:t>Each image is of course then convolved with the point spread function for that order.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CBD1B07-C11D-434E-8DEE-9C89965E47C1}" type="slidenum">
              <a:rPr lang="en-US" smtClean="0"/>
              <a:t>3</a:t>
            </a:fld>
            <a:endParaRPr lang="en-US"/>
          </a:p>
        </p:txBody>
      </p:sp>
    </p:spTree>
    <p:extLst>
      <p:ext uri="{BB962C8B-B14F-4D97-AF65-F5344CB8AC3E}">
        <p14:creationId xmlns:p14="http://schemas.microsoft.com/office/powerpoint/2010/main" val="88445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I want to include</a:t>
            </a:r>
            <a:r>
              <a:rPr lang="en-US" baseline="0" dirty="0" smtClean="0"/>
              <a:t> a copy of the instrument schematic in this frame?</a:t>
            </a:r>
            <a:endParaRPr lang="en-US" dirty="0"/>
          </a:p>
        </p:txBody>
      </p:sp>
      <p:sp>
        <p:nvSpPr>
          <p:cNvPr id="4" name="Slide Number Placeholder 3"/>
          <p:cNvSpPr>
            <a:spLocks noGrp="1"/>
          </p:cNvSpPr>
          <p:nvPr>
            <p:ph type="sldNum" sz="quarter" idx="10"/>
          </p:nvPr>
        </p:nvSpPr>
        <p:spPr/>
        <p:txBody>
          <a:bodyPr/>
          <a:lstStyle/>
          <a:p>
            <a:fld id="{FCBD1B07-C11D-434E-8DEE-9C89965E47C1}" type="slidenum">
              <a:rPr lang="en-US" smtClean="0"/>
              <a:t>13</a:t>
            </a:fld>
            <a:endParaRPr lang="en-US"/>
          </a:p>
        </p:txBody>
      </p:sp>
    </p:spTree>
    <p:extLst>
      <p:ext uri="{BB962C8B-B14F-4D97-AF65-F5344CB8AC3E}">
        <p14:creationId xmlns:p14="http://schemas.microsoft.com/office/powerpoint/2010/main" val="399901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388584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171719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990049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278987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958660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B0E91-6C91-8147-A606-D2DD3737EFE1}" type="datetimeFigureOut">
              <a:rPr lang="en-US" smtClean="0"/>
              <a:t>5/25/16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533154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B0E91-6C91-8147-A606-D2DD3737EFE1}" type="datetimeFigureOut">
              <a:rPr lang="en-US" smtClean="0"/>
              <a:t>5/25/16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656185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B0E91-6C91-8147-A606-D2DD3737EFE1}" type="datetimeFigureOut">
              <a:rPr lang="en-US" smtClean="0"/>
              <a:t>5/25/16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2381452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B0E91-6C91-8147-A606-D2DD3737EFE1}" type="datetimeFigureOut">
              <a:rPr lang="en-US" smtClean="0"/>
              <a:t>5/25/16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258523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B0E91-6C91-8147-A606-D2DD3737EFE1}" type="datetimeFigureOut">
              <a:rPr lang="en-US" smtClean="0"/>
              <a:t>5/25/16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648180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B0E91-6C91-8147-A606-D2DD3737EFE1}" type="datetimeFigureOut">
              <a:rPr lang="en-US" smtClean="0"/>
              <a:t>5/25/16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455791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B0E91-6C91-8147-A606-D2DD3737EFE1}" type="datetimeFigureOut">
              <a:rPr lang="en-US" smtClean="0"/>
              <a:t>5/25/16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5ED16-B76B-0746-9834-23F3FD91D8B5}" type="slidenum">
              <a:rPr lang="en-US" smtClean="0"/>
              <a:t>‹#›</a:t>
            </a:fld>
            <a:endParaRPr lang="en-US"/>
          </a:p>
        </p:txBody>
      </p:sp>
    </p:spTree>
    <p:extLst>
      <p:ext uri="{BB962C8B-B14F-4D97-AF65-F5344CB8AC3E}">
        <p14:creationId xmlns:p14="http://schemas.microsoft.com/office/powerpoint/2010/main" val="427083919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3.mp4"/><Relationship Id="rId2" Type="http://schemas.openxmlformats.org/officeDocument/2006/relationships/video" Target="../media/media3.mp4"/></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6.png"/><Relationship Id="rId1" Type="http://schemas.microsoft.com/office/2007/relationships/media" Target="../media/media4.mp4"/><Relationship Id="rId2" Type="http://schemas.openxmlformats.org/officeDocument/2006/relationships/video" Target="../media/media4.mp4"/></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p4"/><Relationship Id="rId2" Type="http://schemas.openxmlformats.org/officeDocument/2006/relationships/video" Target="../media/media1.mp4"/></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2.mp4"/><Relationship Id="rId2" Type="http://schemas.openxmlformats.org/officeDocument/2006/relationships/video" Target="../media/media2.mp4"/></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944688"/>
          </a:xfrm>
        </p:spPr>
        <p:txBody>
          <a:bodyPr>
            <a:normAutofit fontScale="90000"/>
          </a:bodyPr>
          <a:lstStyle/>
          <a:p>
            <a:r>
              <a:rPr lang="en-US" dirty="0" smtClean="0"/>
              <a:t> </a:t>
            </a:r>
            <a:r>
              <a:rPr lang="en-US" b="1" dirty="0" smtClean="0"/>
              <a:t>Transition </a:t>
            </a:r>
            <a:r>
              <a:rPr lang="en-US" b="1" dirty="0"/>
              <a:t>Region Explosive Events in He II 304</a:t>
            </a:r>
            <a:r>
              <a:rPr lang="en-US" dirty="0"/>
              <a:t>Å</a:t>
            </a:r>
            <a:r>
              <a:rPr lang="en-US" b="1" dirty="0"/>
              <a:t>: </a:t>
            </a:r>
            <a:r>
              <a:rPr lang="en-US" b="1" dirty="0" smtClean="0"/>
              <a:t/>
            </a:r>
            <a:br>
              <a:rPr lang="en-US" b="1" dirty="0" smtClean="0"/>
            </a:br>
            <a:r>
              <a:rPr lang="en-US" b="1" dirty="0" smtClean="0"/>
              <a:t>Observation </a:t>
            </a:r>
            <a:r>
              <a:rPr lang="en-US" b="1" dirty="0"/>
              <a:t>and Analysis </a:t>
            </a:r>
            <a:endParaRPr lang="en-US" dirty="0"/>
          </a:p>
        </p:txBody>
      </p:sp>
      <p:sp>
        <p:nvSpPr>
          <p:cNvPr id="3" name="Subtitle 2"/>
          <p:cNvSpPr>
            <a:spLocks noGrp="1"/>
          </p:cNvSpPr>
          <p:nvPr>
            <p:ph type="subTitle" idx="1"/>
          </p:nvPr>
        </p:nvSpPr>
        <p:spPr/>
        <p:txBody>
          <a:bodyPr/>
          <a:lstStyle/>
          <a:p>
            <a:r>
              <a:rPr lang="en-US" dirty="0" smtClean="0"/>
              <a:t>Thomas Rust, Charles </a:t>
            </a:r>
            <a:r>
              <a:rPr lang="en-US" dirty="0" err="1" smtClean="0"/>
              <a:t>Kankelborg</a:t>
            </a:r>
            <a:endParaRPr lang="en-US" dirty="0" smtClean="0"/>
          </a:p>
          <a:p>
            <a:r>
              <a:rPr lang="en-US" dirty="0" smtClean="0"/>
              <a:t>Montana State University Physics</a:t>
            </a:r>
          </a:p>
          <a:p>
            <a:r>
              <a:rPr lang="en-US" dirty="0"/>
              <a:t>t</a:t>
            </a:r>
            <a:r>
              <a:rPr lang="en-US" dirty="0" smtClean="0"/>
              <a:t>homas.rust1@montana.edu</a:t>
            </a:r>
          </a:p>
        </p:txBody>
      </p:sp>
    </p:spTree>
    <p:extLst>
      <p:ext uri="{BB962C8B-B14F-4D97-AF65-F5344CB8AC3E}">
        <p14:creationId xmlns:p14="http://schemas.microsoft.com/office/powerpoint/2010/main" val="2076022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6" name="temp.appleuniversal.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804988"/>
            <a:ext cx="8229600" cy="4114800"/>
          </a:xfrm>
        </p:spPr>
      </p:pic>
    </p:spTree>
    <p:extLst>
      <p:ext uri="{BB962C8B-B14F-4D97-AF65-F5344CB8AC3E}">
        <p14:creationId xmlns:p14="http://schemas.microsoft.com/office/powerpoint/2010/main" val="773554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endParaRPr lang="en-US" dirty="0"/>
          </a:p>
        </p:txBody>
      </p:sp>
      <p:sp>
        <p:nvSpPr>
          <p:cNvPr id="3" name="Content Placeholder 2"/>
          <p:cNvSpPr>
            <a:spLocks noGrp="1"/>
          </p:cNvSpPr>
          <p:nvPr>
            <p:ph idx="1"/>
          </p:nvPr>
        </p:nvSpPr>
        <p:spPr/>
        <p:txBody>
          <a:bodyPr/>
          <a:lstStyle/>
          <a:p>
            <a:r>
              <a:rPr lang="en-US" dirty="0" smtClean="0"/>
              <a:t>Need descriptive data on MOSES instrument:</a:t>
            </a:r>
          </a:p>
          <a:p>
            <a:pPr lvl="1"/>
            <a:r>
              <a:rPr lang="en-US" dirty="0" smtClean="0"/>
              <a:t>FOV	</a:t>
            </a:r>
          </a:p>
          <a:p>
            <a:pPr lvl="1"/>
            <a:r>
              <a:rPr lang="en-US" dirty="0" err="1" smtClean="0"/>
              <a:t>Arcsec</a:t>
            </a:r>
            <a:r>
              <a:rPr lang="en-US" dirty="0" smtClean="0"/>
              <a:t>/pixel	</a:t>
            </a:r>
          </a:p>
          <a:p>
            <a:pPr lvl="1"/>
            <a:r>
              <a:rPr lang="en-US" dirty="0" smtClean="0"/>
              <a:t>Dispersion</a:t>
            </a:r>
          </a:p>
          <a:p>
            <a:pPr lvl="1"/>
            <a:r>
              <a:rPr lang="en-US" dirty="0" smtClean="0"/>
              <a:t>Cadence</a:t>
            </a:r>
          </a:p>
          <a:p>
            <a:pPr lvl="1"/>
            <a:r>
              <a:rPr lang="en-US" dirty="0" smtClean="0"/>
              <a:t>Multilayer,</a:t>
            </a:r>
            <a:r>
              <a:rPr lang="en-US" dirty="0"/>
              <a:t> </a:t>
            </a:r>
            <a:r>
              <a:rPr lang="en-US" dirty="0" smtClean="0"/>
              <a:t>and spectral content. Just </a:t>
            </a:r>
            <a:r>
              <a:rPr lang="en-US" dirty="0" err="1" smtClean="0"/>
              <a:t>HeII</a:t>
            </a:r>
            <a:r>
              <a:rPr lang="en-US" dirty="0" smtClean="0"/>
              <a:t> 304 as far as I’m concerned, but point to Jake </a:t>
            </a:r>
            <a:r>
              <a:rPr lang="en-US" dirty="0"/>
              <a:t>P</a:t>
            </a:r>
            <a:r>
              <a:rPr lang="en-US" dirty="0" smtClean="0"/>
              <a:t>arkers poster. </a:t>
            </a:r>
          </a:p>
          <a:p>
            <a:pPr lvl="1"/>
            <a:r>
              <a:rPr lang="en-US" dirty="0" smtClean="0"/>
              <a:t>Put this stuff on the EIT inset slide?</a:t>
            </a:r>
            <a:endParaRPr lang="en-US" dirty="0"/>
          </a:p>
        </p:txBody>
      </p:sp>
    </p:spTree>
    <p:extLst>
      <p:ext uri="{BB962C8B-B14F-4D97-AF65-F5344CB8AC3E}">
        <p14:creationId xmlns:p14="http://schemas.microsoft.com/office/powerpoint/2010/main" val="3482414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Processing	</a:t>
            </a:r>
            <a:endParaRPr lang="en-US" dirty="0"/>
          </a:p>
        </p:txBody>
      </p:sp>
      <p:sp>
        <p:nvSpPr>
          <p:cNvPr id="3" name="Content Placeholder 2"/>
          <p:cNvSpPr>
            <a:spLocks noGrp="1"/>
          </p:cNvSpPr>
          <p:nvPr>
            <p:ph idx="1"/>
          </p:nvPr>
        </p:nvSpPr>
        <p:spPr/>
        <p:txBody>
          <a:bodyPr/>
          <a:lstStyle/>
          <a:p>
            <a:r>
              <a:rPr lang="en-US" dirty="0" smtClean="0"/>
              <a:t>Dark subtract </a:t>
            </a:r>
          </a:p>
          <a:p>
            <a:r>
              <a:rPr lang="en-US" dirty="0" err="1" smtClean="0"/>
              <a:t>Flatfield</a:t>
            </a:r>
            <a:endParaRPr lang="en-US" dirty="0" smtClean="0"/>
          </a:p>
          <a:p>
            <a:r>
              <a:rPr lang="en-US" dirty="0" err="1" smtClean="0"/>
              <a:t>Coregistration</a:t>
            </a:r>
            <a:endParaRPr lang="en-US" dirty="0" smtClean="0"/>
          </a:p>
          <a:p>
            <a:r>
              <a:rPr lang="en-US" dirty="0" smtClean="0"/>
              <a:t>PSF </a:t>
            </a:r>
            <a:r>
              <a:rPr lang="en-US" dirty="0" err="1" smtClean="0"/>
              <a:t>Deconvolution</a:t>
            </a:r>
            <a:r>
              <a:rPr lang="en-US" dirty="0" smtClean="0"/>
              <a:t>	(Later?)</a:t>
            </a:r>
          </a:p>
          <a:p>
            <a:r>
              <a:rPr lang="en-US" dirty="0" smtClean="0"/>
              <a:t>Inversion (Later?)</a:t>
            </a:r>
          </a:p>
          <a:p>
            <a:pPr marL="0" indent="0">
              <a:buNone/>
            </a:pPr>
            <a:r>
              <a:rPr lang="en-US" dirty="0" smtClean="0"/>
              <a:t/>
            </a:r>
            <a:endParaRPr lang="en-US" dirty="0"/>
          </a:p>
        </p:txBody>
      </p:sp>
    </p:spTree>
    <p:extLst>
      <p:ext uri="{BB962C8B-B14F-4D97-AF65-F5344CB8AC3E}">
        <p14:creationId xmlns:p14="http://schemas.microsoft.com/office/powerpoint/2010/main" val="3274372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temp2.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57200" y="2490788"/>
            <a:ext cx="8229600" cy="2743200"/>
          </a:xfrm>
        </p:spPr>
      </p:pic>
      <p:sp>
        <p:nvSpPr>
          <p:cNvPr id="7" name="TextBox 6"/>
          <p:cNvSpPr txBox="1"/>
          <p:nvPr/>
        </p:nvSpPr>
        <p:spPr>
          <a:xfrm>
            <a:off x="2959100" y="5867400"/>
            <a:ext cx="6082164" cy="646331"/>
          </a:xfrm>
          <a:prstGeom prst="rect">
            <a:avLst/>
          </a:prstGeom>
          <a:noFill/>
        </p:spPr>
        <p:txBody>
          <a:bodyPr wrap="none" rtlCol="0">
            <a:spAutoFit/>
          </a:bodyPr>
          <a:lstStyle/>
          <a:p>
            <a:r>
              <a:rPr lang="en-US" dirty="0" smtClean="0"/>
              <a:t>Need to add another row to this plot, showing profiles through</a:t>
            </a:r>
          </a:p>
          <a:p>
            <a:r>
              <a:rPr lang="en-US" dirty="0" smtClean="0"/>
              <a:t>The object.</a:t>
            </a:r>
            <a:endParaRPr lang="en-US" dirty="0"/>
          </a:p>
        </p:txBody>
      </p:sp>
    </p:spTree>
    <p:extLst>
      <p:ext uri="{BB962C8B-B14F-4D97-AF65-F5344CB8AC3E}">
        <p14:creationId xmlns:p14="http://schemas.microsoft.com/office/powerpoint/2010/main" val="3635863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ime_intensity_deconvolved.png"/>
          <p:cNvPicPr>
            <a:picLocks noGrp="1" noChangeAspect="1"/>
          </p:cNvPicPr>
          <p:nvPr>
            <p:ph idx="1"/>
          </p:nvPr>
        </p:nvPicPr>
        <p:blipFill>
          <a:blip r:embed="rId2">
            <a:extLst>
              <a:ext uri="{28A0092B-C50C-407E-A947-70E740481C1C}">
                <a14:useLocalDpi xmlns:a14="http://schemas.microsoft.com/office/drawing/2010/main" val="0"/>
              </a:ext>
            </a:extLst>
          </a:blip>
          <a:srcRect t="-32494" b="-32494"/>
          <a:stretch>
            <a:fillRect/>
          </a:stretch>
        </p:blipFill>
        <p:spPr/>
      </p:pic>
      <p:sp>
        <p:nvSpPr>
          <p:cNvPr id="5" name="TextBox 4"/>
          <p:cNvSpPr txBox="1"/>
          <p:nvPr/>
        </p:nvSpPr>
        <p:spPr>
          <a:xfrm>
            <a:off x="1295400" y="6126163"/>
            <a:ext cx="7649638" cy="646331"/>
          </a:xfrm>
          <a:prstGeom prst="rect">
            <a:avLst/>
          </a:prstGeom>
          <a:noFill/>
        </p:spPr>
        <p:txBody>
          <a:bodyPr wrap="none" rtlCol="0">
            <a:spAutoFit/>
          </a:bodyPr>
          <a:lstStyle/>
          <a:p>
            <a:r>
              <a:rPr lang="en-US" dirty="0" smtClean="0"/>
              <a:t>Need to set the y axis on these plots with the true time, or at least elapsed time</a:t>
            </a:r>
          </a:p>
          <a:p>
            <a:r>
              <a:rPr lang="en-US" dirty="0" smtClean="0"/>
              <a:t>In seconds.</a:t>
            </a:r>
            <a:endParaRPr lang="en-US" dirty="0"/>
          </a:p>
        </p:txBody>
      </p:sp>
    </p:spTree>
    <p:extLst>
      <p:ext uri="{BB962C8B-B14F-4D97-AF65-F5344CB8AC3E}">
        <p14:creationId xmlns:p14="http://schemas.microsoft.com/office/powerpoint/2010/main" val="238038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p_profiles1.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457200" y="1612900"/>
            <a:ext cx="8229600" cy="4525963"/>
          </a:xfrm>
        </p:spPr>
      </p:pic>
      <p:sp>
        <p:nvSpPr>
          <p:cNvPr id="5" name="TextBox 4"/>
          <p:cNvSpPr txBox="1"/>
          <p:nvPr/>
        </p:nvSpPr>
        <p:spPr>
          <a:xfrm>
            <a:off x="0" y="0"/>
            <a:ext cx="3499726" cy="1754327"/>
          </a:xfrm>
          <a:prstGeom prst="rect">
            <a:avLst/>
          </a:prstGeom>
          <a:noFill/>
        </p:spPr>
        <p:txBody>
          <a:bodyPr wrap="none" rtlCol="0">
            <a:spAutoFit/>
          </a:bodyPr>
          <a:lstStyle/>
          <a:p>
            <a:r>
              <a:rPr lang="en-US" dirty="0" smtClean="0"/>
              <a:t>I might want to make </a:t>
            </a:r>
          </a:p>
          <a:p>
            <a:r>
              <a:rPr lang="en-US" dirty="0" smtClean="0"/>
              <a:t>These plots on a black background.</a:t>
            </a:r>
          </a:p>
          <a:p>
            <a:r>
              <a:rPr lang="en-US" dirty="0" smtClean="0"/>
              <a:t>Also, use </a:t>
            </a:r>
            <a:r>
              <a:rPr lang="en-US" dirty="0" err="1" smtClean="0"/>
              <a:t>linestyles</a:t>
            </a:r>
            <a:r>
              <a:rPr lang="en-US" dirty="0" smtClean="0"/>
              <a:t> instead of these</a:t>
            </a:r>
          </a:p>
          <a:p>
            <a:r>
              <a:rPr lang="en-US" dirty="0" smtClean="0"/>
              <a:t>awful colors to </a:t>
            </a:r>
            <a:r>
              <a:rPr lang="en-US" dirty="0" err="1" smtClean="0"/>
              <a:t>defferentiate</a:t>
            </a:r>
            <a:r>
              <a:rPr lang="en-US" dirty="0" smtClean="0"/>
              <a:t> the </a:t>
            </a:r>
          </a:p>
          <a:p>
            <a:r>
              <a:rPr lang="en-US" dirty="0" smtClean="0"/>
              <a:t>Two orders</a:t>
            </a:r>
          </a:p>
          <a:p>
            <a:endParaRPr lang="en-US" dirty="0"/>
          </a:p>
        </p:txBody>
      </p:sp>
    </p:spTree>
    <p:extLst>
      <p:ext uri="{BB962C8B-B14F-4D97-AF65-F5344CB8AC3E}">
        <p14:creationId xmlns:p14="http://schemas.microsoft.com/office/powerpoint/2010/main" val="1034044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p_profiles2.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1814556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p_profiles3.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2042681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p_profiles4.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36924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p_profiles5.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4124287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a:p>
          <a:p>
            <a:r>
              <a:rPr lang="en-US" dirty="0"/>
              <a:t> We present examples of transition region explosive events observed in the He II 304Å ?spectral line with the Multi Order Solar EUV Spectrograph (MOSES). With small (&lt;5000 km) spatial scale and large non-thermal (100-150 km/s) velocities these events satisfy the observational signatures of transition region explosive events. Derived line profiles show distinct blue and red velocity components with very little broadening of either component. We observe little to no emission from low velocity plasma, making the </a:t>
            </a:r>
          </a:p>
          <a:p>
            <a:r>
              <a:rPr lang="en-US" dirty="0" err="1"/>
              <a:t>plasmoid</a:t>
            </a:r>
            <a:r>
              <a:rPr lang="en-US" dirty="0"/>
              <a:t> instability reconnection model unlikely as the plasma acceleration mechanism for these events. Rather, the single speed, bi-directional jet characteristics suggested by these data are consistent with acceleration via </a:t>
            </a:r>
            <a:r>
              <a:rPr lang="en-US" dirty="0" err="1"/>
              <a:t>Petschek</a:t>
            </a:r>
            <a:r>
              <a:rPr lang="en-US" dirty="0"/>
              <a:t> reconnection. Observations were made during the first sounding rocket flight of MOSES in 2006. MOSES forms images in 3 orders of a concave diffraction grating. Multilayer coatings largely restrict the </a:t>
            </a:r>
            <a:r>
              <a:rPr lang="en-US" dirty="0" err="1"/>
              <a:t>passband</a:t>
            </a:r>
            <a:r>
              <a:rPr lang="en-US" dirty="0"/>
              <a:t> to the He II 303.8Å ?and Si XI 303.3Å ?spectral lines. The angular field of view is about 8.5'x17', or about 20% of the solar disk. These images constitute projections of the volume I(</a:t>
            </a:r>
            <a:r>
              <a:rPr lang="en-US" dirty="0" err="1"/>
              <a:t>x,y,λ</a:t>
            </a:r>
            <a:r>
              <a:rPr lang="en-US" dirty="0"/>
              <a:t>), the intensity as a function of sky plane position and wavelength. Spectral line profiles are recovered via tomographic inversion of these projections. </a:t>
            </a:r>
            <a:r>
              <a:rPr lang="en-US"/>
              <a:t>Inversion is carried out using a multiplicative algebraic reconstruction technique. </a:t>
            </a:r>
          </a:p>
        </p:txBody>
      </p:sp>
    </p:spTree>
    <p:extLst>
      <p:ext uri="{BB962C8B-B14F-4D97-AF65-F5344CB8AC3E}">
        <p14:creationId xmlns:p14="http://schemas.microsoft.com/office/powerpoint/2010/main" val="29480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p_profiles6.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3839776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Simple estimate of the </a:t>
            </a:r>
            <a:r>
              <a:rPr lang="en-US" dirty="0" err="1" smtClean="0"/>
              <a:t>doppler</a:t>
            </a:r>
            <a:r>
              <a:rPr lang="en-US" dirty="0" smtClean="0"/>
              <a:t> shifts involved come from </a:t>
            </a:r>
            <a:r>
              <a:rPr lang="en-US" dirty="0" err="1" smtClean="0"/>
              <a:t>centroiding</a:t>
            </a:r>
            <a:r>
              <a:rPr lang="en-US" dirty="0" smtClean="0"/>
              <a:t> the components seen in the intensity data </a:t>
            </a:r>
            <a:r>
              <a:rPr lang="en-US" dirty="0" smtClean="0">
                <a:sym typeface="Wingdings"/>
              </a:rPr>
              <a:t> Plot of intensity profiles.</a:t>
            </a:r>
            <a:endParaRPr lang="en-US" dirty="0" smtClean="0"/>
          </a:p>
          <a:p>
            <a:r>
              <a:rPr lang="en-US" dirty="0" smtClean="0"/>
              <a:t>This event can be seen to meet the observational criteria of an explosive event. </a:t>
            </a:r>
            <a:endParaRPr lang="en-US" dirty="0"/>
          </a:p>
          <a:p>
            <a:r>
              <a:rPr lang="en-US" dirty="0" smtClean="0"/>
              <a:t>Any centroid method will require some sort of background model. </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633789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INVERSIONS	</a:t>
            </a:r>
            <a:endParaRPr lang="en-US" dirty="0"/>
          </a:p>
        </p:txBody>
      </p:sp>
      <p:sp>
        <p:nvSpPr>
          <p:cNvPr id="3" name="Content Placeholder 2"/>
          <p:cNvSpPr>
            <a:spLocks noGrp="1"/>
          </p:cNvSpPr>
          <p:nvPr>
            <p:ph idx="1"/>
          </p:nvPr>
        </p:nvSpPr>
        <p:spPr/>
        <p:txBody>
          <a:bodyPr/>
          <a:lstStyle/>
          <a:p>
            <a:r>
              <a:rPr lang="en-US" dirty="0" smtClean="0"/>
              <a:t>I(</a:t>
            </a:r>
            <a:r>
              <a:rPr lang="en-US" dirty="0" err="1" smtClean="0"/>
              <a:t>x,y</a:t>
            </a:r>
            <a:r>
              <a:rPr lang="en-US" dirty="0" smtClean="0"/>
              <a:t>) = </a:t>
            </a:r>
            <a:r>
              <a:rPr lang="en-US" dirty="0" err="1" smtClean="0"/>
              <a:t>int</a:t>
            </a:r>
            <a:r>
              <a:rPr lang="en-US" dirty="0" smtClean="0"/>
              <a:t>{O(</a:t>
            </a:r>
            <a:r>
              <a:rPr lang="en-US" dirty="0" err="1" smtClean="0"/>
              <a:t>x+mL,y,L</a:t>
            </a:r>
            <a:r>
              <a:rPr lang="en-US" dirty="0" smtClean="0"/>
              <a:t>),</a:t>
            </a:r>
            <a:r>
              <a:rPr lang="en-US" dirty="0" err="1" smtClean="0"/>
              <a:t>dL</a:t>
            </a:r>
            <a:r>
              <a:rPr lang="en-US" dirty="0" smtClean="0"/>
              <a:t>}</a:t>
            </a:r>
          </a:p>
          <a:p>
            <a:r>
              <a:rPr lang="en-US" dirty="0" smtClean="0"/>
              <a:t>For d function object, i.e.,  O = d(</a:t>
            </a:r>
            <a:r>
              <a:rPr lang="en-US" dirty="0" err="1" smtClean="0"/>
              <a:t>x,y</a:t>
            </a:r>
            <a:r>
              <a:rPr lang="en-US" dirty="0" smtClean="0"/>
              <a:t>)*f(L),</a:t>
            </a:r>
          </a:p>
          <a:p>
            <a:pPr marL="0" indent="0">
              <a:buNone/>
            </a:pPr>
            <a:r>
              <a:rPr lang="en-US" dirty="0"/>
              <a:t>	</a:t>
            </a:r>
            <a:r>
              <a:rPr lang="en-US" dirty="0" smtClean="0"/>
              <a:t>	 I(</a:t>
            </a:r>
            <a:r>
              <a:rPr lang="en-US" dirty="0" err="1" smtClean="0"/>
              <a:t>x,y</a:t>
            </a:r>
            <a:r>
              <a:rPr lang="en-US" dirty="0" smtClean="0"/>
              <a:t>) = f(x/m) , m ne 0</a:t>
            </a:r>
          </a:p>
          <a:p>
            <a:pPr marL="0" indent="0">
              <a:buNone/>
            </a:pPr>
            <a:r>
              <a:rPr lang="en-US" dirty="0"/>
              <a:t>	</a:t>
            </a:r>
            <a:r>
              <a:rPr lang="en-US" dirty="0" smtClean="0"/>
              <a:t>				total(f) , m = 0</a:t>
            </a:r>
          </a:p>
        </p:txBody>
      </p:sp>
    </p:spTree>
    <p:extLst>
      <p:ext uri="{BB962C8B-B14F-4D97-AF65-F5344CB8AC3E}">
        <p14:creationId xmlns:p14="http://schemas.microsoft.com/office/powerpoint/2010/main" val="2245138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Inversions</a:t>
            </a:r>
            <a:endParaRPr lang="en-US" dirty="0"/>
          </a:p>
        </p:txBody>
      </p:sp>
      <p:pic>
        <p:nvPicPr>
          <p:cNvPr id="4" name="Content Placeholder 3" descr="mart.pdf"/>
          <p:cNvPicPr>
            <a:picLocks noGrp="1" noChangeAspect="1"/>
          </p:cNvPicPr>
          <p:nvPr>
            <p:ph idx="1"/>
          </p:nvPr>
        </p:nvPicPr>
        <p:blipFill>
          <a:blip r:embed="rId2">
            <a:extLst>
              <a:ext uri="{28A0092B-C50C-407E-A947-70E740481C1C}">
                <a14:useLocalDpi xmlns:a14="http://schemas.microsoft.com/office/drawing/2010/main" val="0"/>
              </a:ext>
            </a:extLst>
          </a:blip>
          <a:srcRect l="-1549" r="-1549"/>
          <a:stretch>
            <a:fillRect/>
          </a:stretch>
        </p:blipFill>
        <p:spPr/>
      </p:pic>
    </p:spTree>
    <p:extLst>
      <p:ext uri="{BB962C8B-B14F-4D97-AF65-F5344CB8AC3E}">
        <p14:creationId xmlns:p14="http://schemas.microsoft.com/office/powerpoint/2010/main" val="502278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Inversions	</a:t>
            </a:r>
            <a:endParaRPr lang="en-US" dirty="0"/>
          </a:p>
        </p:txBody>
      </p:sp>
      <p:sp>
        <p:nvSpPr>
          <p:cNvPr id="3" name="Content Placeholder 2"/>
          <p:cNvSpPr>
            <a:spLocks noGrp="1"/>
          </p:cNvSpPr>
          <p:nvPr>
            <p:ph idx="1"/>
          </p:nvPr>
        </p:nvSpPr>
        <p:spPr/>
        <p:txBody>
          <a:bodyPr/>
          <a:lstStyle/>
          <a:p>
            <a:r>
              <a:rPr lang="en-US" dirty="0" smtClean="0"/>
              <a:t>Need to talk about high pass filtering.</a:t>
            </a:r>
          </a:p>
          <a:p>
            <a:endParaRPr lang="en-US" dirty="0"/>
          </a:p>
          <a:p>
            <a:r>
              <a:rPr lang="en-US" dirty="0" smtClean="0"/>
              <a:t>Need simulations of plaid, i.e., inversions with and without </a:t>
            </a:r>
            <a:r>
              <a:rPr lang="en-US" dirty="0" err="1" smtClean="0"/>
              <a:t>backgrouds</a:t>
            </a:r>
            <a:r>
              <a:rPr lang="en-US" dirty="0" smtClean="0"/>
              <a:t>.</a:t>
            </a:r>
            <a:endParaRPr lang="en-US" dirty="0"/>
          </a:p>
        </p:txBody>
      </p:sp>
    </p:spTree>
    <p:extLst>
      <p:ext uri="{BB962C8B-B14F-4D97-AF65-F5344CB8AC3E}">
        <p14:creationId xmlns:p14="http://schemas.microsoft.com/office/powerpoint/2010/main" val="2304921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multiple examples of EE’s</a:t>
            </a:r>
            <a:endParaRPr lang="en-US" dirty="0"/>
          </a:p>
        </p:txBody>
      </p:sp>
      <p:sp>
        <p:nvSpPr>
          <p:cNvPr id="3" name="Content Placeholder 2"/>
          <p:cNvSpPr>
            <a:spLocks noGrp="1"/>
          </p:cNvSpPr>
          <p:nvPr>
            <p:ph idx="1"/>
          </p:nvPr>
        </p:nvSpPr>
        <p:spPr/>
        <p:txBody>
          <a:bodyPr/>
          <a:lstStyle/>
          <a:p>
            <a:r>
              <a:rPr lang="en-US" dirty="0" smtClean="0"/>
              <a:t>Here…</a:t>
            </a:r>
          </a:p>
          <a:p>
            <a:endParaRPr lang="en-US" dirty="0"/>
          </a:p>
          <a:p>
            <a:r>
              <a:rPr lang="en-US" dirty="0" smtClean="0"/>
              <a:t>Here…</a:t>
            </a:r>
          </a:p>
          <a:p>
            <a:endParaRPr lang="en-US" dirty="0"/>
          </a:p>
          <a:p>
            <a:r>
              <a:rPr lang="en-US" dirty="0" smtClean="0"/>
              <a:t>And here.</a:t>
            </a:r>
            <a:br>
              <a:rPr lang="en-US" dirty="0" smtClean="0"/>
            </a:br>
            <a:endParaRPr lang="en-US" dirty="0" smtClean="0"/>
          </a:p>
          <a:p>
            <a:endParaRPr lang="en-US" dirty="0"/>
          </a:p>
        </p:txBody>
      </p:sp>
    </p:spTree>
    <p:extLst>
      <p:ext uri="{BB962C8B-B14F-4D97-AF65-F5344CB8AC3E}">
        <p14:creationId xmlns:p14="http://schemas.microsoft.com/office/powerpoint/2010/main" val="741977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Reconnection Cartoons</a:t>
            </a:r>
            <a:endParaRPr lang="en-US" dirty="0"/>
          </a:p>
        </p:txBody>
      </p:sp>
      <p:sp>
        <p:nvSpPr>
          <p:cNvPr id="7" name="Text Placeholder 6"/>
          <p:cNvSpPr>
            <a:spLocks noGrp="1"/>
          </p:cNvSpPr>
          <p:nvPr>
            <p:ph type="body" idx="1"/>
          </p:nvPr>
        </p:nvSpPr>
        <p:spPr/>
        <p:txBody>
          <a:bodyPr/>
          <a:lstStyle/>
          <a:p>
            <a:pPr algn="ctr"/>
            <a:r>
              <a:rPr lang="en-US" dirty="0" err="1" smtClean="0"/>
              <a:t>Petschek</a:t>
            </a:r>
            <a:endParaRPr lang="en-US" dirty="0"/>
          </a:p>
        </p:txBody>
      </p:sp>
      <p:pic>
        <p:nvPicPr>
          <p:cNvPr id="5" name="Content Placeholder 4" descr="petschek_reconnection.png"/>
          <p:cNvPicPr>
            <a:picLocks noGrp="1" noChangeAspect="1"/>
          </p:cNvPicPr>
          <p:nvPr>
            <p:ph sz="half" idx="2"/>
          </p:nvPr>
        </p:nvPicPr>
        <p:blipFill>
          <a:blip r:embed="rId2">
            <a:extLst>
              <a:ext uri="{28A0092B-C50C-407E-A947-70E740481C1C}">
                <a14:useLocalDpi xmlns:a14="http://schemas.microsoft.com/office/drawing/2010/main" val="0"/>
              </a:ext>
            </a:extLst>
          </a:blip>
          <a:srcRect l="20603" r="20603"/>
          <a:stretch>
            <a:fillRect/>
          </a:stretch>
        </p:blipFill>
        <p:spPr/>
      </p:pic>
      <p:sp>
        <p:nvSpPr>
          <p:cNvPr id="8" name="Text Placeholder 7"/>
          <p:cNvSpPr>
            <a:spLocks noGrp="1"/>
          </p:cNvSpPr>
          <p:nvPr>
            <p:ph type="body" sz="quarter" idx="3"/>
          </p:nvPr>
        </p:nvSpPr>
        <p:spPr/>
        <p:txBody>
          <a:bodyPr/>
          <a:lstStyle/>
          <a:p>
            <a:pPr algn="ctr"/>
            <a:r>
              <a:rPr lang="en-US" dirty="0" err="1" smtClean="0"/>
              <a:t>Plasmoid</a:t>
            </a:r>
            <a:r>
              <a:rPr lang="en-US" dirty="0" smtClean="0"/>
              <a:t> Instability</a:t>
            </a:r>
            <a:endParaRPr lang="en-US" dirty="0"/>
          </a:p>
        </p:txBody>
      </p:sp>
      <p:pic>
        <p:nvPicPr>
          <p:cNvPr id="6" name="Content Placeholder 5" descr="plasmoid_reconnection.png"/>
          <p:cNvPicPr>
            <a:picLocks noGrp="1" noChangeAspect="1"/>
          </p:cNvPicPr>
          <p:nvPr>
            <p:ph sz="quarter" idx="4"/>
          </p:nvPr>
        </p:nvPicPr>
        <p:blipFill>
          <a:blip r:embed="rId3">
            <a:extLst>
              <a:ext uri="{28A0092B-C50C-407E-A947-70E740481C1C}">
                <a14:useLocalDpi xmlns:a14="http://schemas.microsoft.com/office/drawing/2010/main" val="0"/>
              </a:ext>
            </a:extLst>
          </a:blip>
          <a:srcRect l="4987" r="4987"/>
          <a:stretch>
            <a:fillRect/>
          </a:stretch>
        </p:blipFill>
        <p:spPr/>
      </p:pic>
      <p:sp>
        <p:nvSpPr>
          <p:cNvPr id="9" name="TextBox 8"/>
          <p:cNvSpPr txBox="1"/>
          <p:nvPr/>
        </p:nvSpPr>
        <p:spPr>
          <a:xfrm>
            <a:off x="540266" y="6305034"/>
            <a:ext cx="4350132" cy="369332"/>
          </a:xfrm>
          <a:prstGeom prst="rect">
            <a:avLst/>
          </a:prstGeom>
          <a:noFill/>
        </p:spPr>
        <p:txBody>
          <a:bodyPr wrap="none" rtlCol="0">
            <a:spAutoFit/>
          </a:bodyPr>
          <a:lstStyle/>
          <a:p>
            <a:r>
              <a:rPr lang="en-US" dirty="0" smtClean="0"/>
              <a:t>Innes 1997 also has a nice </a:t>
            </a:r>
            <a:r>
              <a:rPr lang="en-US" dirty="0" err="1" smtClean="0"/>
              <a:t>petschek</a:t>
            </a:r>
            <a:r>
              <a:rPr lang="en-US" dirty="0" smtClean="0"/>
              <a:t> cartoon.</a:t>
            </a:r>
            <a:endParaRPr lang="en-US" dirty="0"/>
          </a:p>
        </p:txBody>
      </p:sp>
    </p:spTree>
    <p:extLst>
      <p:ext uri="{BB962C8B-B14F-4D97-AF65-F5344CB8AC3E}">
        <p14:creationId xmlns:p14="http://schemas.microsoft.com/office/powerpoint/2010/main" val="2760508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Discussion</a:t>
            </a:r>
            <a:endParaRPr lang="en-US" dirty="0"/>
          </a:p>
        </p:txBody>
      </p:sp>
      <p:sp>
        <p:nvSpPr>
          <p:cNvPr id="8" name="Content Placeholder 7"/>
          <p:cNvSpPr>
            <a:spLocks noGrp="1"/>
          </p:cNvSpPr>
          <p:nvPr>
            <p:ph idx="1"/>
          </p:nvPr>
        </p:nvSpPr>
        <p:spPr/>
        <p:txBody>
          <a:bodyPr>
            <a:normAutofit fontScale="85000" lnSpcReduction="10000"/>
          </a:bodyPr>
          <a:lstStyle/>
          <a:p>
            <a:r>
              <a:rPr lang="en-US" dirty="0" smtClean="0"/>
              <a:t>I have numerous EE’s in the data.</a:t>
            </a:r>
            <a:endParaRPr lang="en-US" dirty="0"/>
          </a:p>
          <a:p>
            <a:r>
              <a:rPr lang="en-US" dirty="0" smtClean="0"/>
              <a:t>I think I can tell the difference between wide broadenings and strong shifts… and this seems like strong shifts. </a:t>
            </a:r>
            <a:endParaRPr lang="en-US" dirty="0"/>
          </a:p>
          <a:p>
            <a:r>
              <a:rPr lang="en-US" dirty="0" smtClean="0"/>
              <a:t>The observed lack of low velocity plasma leads me to picture bi directional jets as predicted by fast sweet parker, e.g., </a:t>
            </a:r>
            <a:r>
              <a:rPr lang="en-US" dirty="0" err="1" smtClean="0"/>
              <a:t>petschek</a:t>
            </a:r>
            <a:r>
              <a:rPr lang="en-US" dirty="0" smtClean="0"/>
              <a:t>, not </a:t>
            </a:r>
            <a:r>
              <a:rPr lang="en-US" dirty="0" err="1" smtClean="0"/>
              <a:t>plasmoid</a:t>
            </a:r>
            <a:r>
              <a:rPr lang="en-US" dirty="0" smtClean="0"/>
              <a:t>.</a:t>
            </a:r>
          </a:p>
          <a:p>
            <a:r>
              <a:rPr lang="en-US" dirty="0" smtClean="0"/>
              <a:t>Why do I not see the broad type events of HRTS and IRIS?</a:t>
            </a:r>
          </a:p>
          <a:p>
            <a:r>
              <a:rPr lang="en-US" dirty="0" smtClean="0"/>
              <a:t> Are these two jet events different than broad events, or are they different parts of the elephant?</a:t>
            </a:r>
          </a:p>
        </p:txBody>
      </p:sp>
    </p:spTree>
    <p:extLst>
      <p:ext uri="{BB962C8B-B14F-4D97-AF65-F5344CB8AC3E}">
        <p14:creationId xmlns:p14="http://schemas.microsoft.com/office/powerpoint/2010/main" val="912306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SECTIONS	 I NEED	</a:t>
            </a:r>
            <a:endParaRPr lang="en-US" dirty="0"/>
          </a:p>
        </p:txBody>
      </p:sp>
      <p:sp>
        <p:nvSpPr>
          <p:cNvPr id="3" name="Content Placeholder 2"/>
          <p:cNvSpPr>
            <a:spLocks noGrp="1"/>
          </p:cNvSpPr>
          <p:nvPr>
            <p:ph idx="1"/>
          </p:nvPr>
        </p:nvSpPr>
        <p:spPr/>
        <p:txBody>
          <a:bodyPr/>
          <a:lstStyle/>
          <a:p>
            <a:r>
              <a:rPr lang="en-US" strike="sngStrike" dirty="0" smtClean="0"/>
              <a:t>What should the reconnection models look like to MOSES?</a:t>
            </a:r>
          </a:p>
          <a:p>
            <a:r>
              <a:rPr lang="en-US" dirty="0" smtClean="0"/>
              <a:t>Can I distinguish the models, and what is the success rate for detection for various signal to noise of event?</a:t>
            </a:r>
          </a:p>
          <a:p>
            <a:r>
              <a:rPr lang="en-US" dirty="0" smtClean="0"/>
              <a:t> </a:t>
            </a:r>
            <a:r>
              <a:rPr lang="en-US" dirty="0" smtClean="0"/>
              <a:t>Reference </a:t>
            </a:r>
            <a:r>
              <a:rPr lang="en-US" dirty="0" err="1" smtClean="0"/>
              <a:t>innes</a:t>
            </a:r>
            <a:r>
              <a:rPr lang="en-US" dirty="0" smtClean="0"/>
              <a:t> and </a:t>
            </a:r>
            <a:r>
              <a:rPr lang="en-US" dirty="0" err="1" smtClean="0"/>
              <a:t>guo</a:t>
            </a:r>
            <a:r>
              <a:rPr lang="en-US" dirty="0" smtClean="0"/>
              <a:t> for </a:t>
            </a:r>
            <a:r>
              <a:rPr lang="en-US" dirty="0" err="1" smtClean="0"/>
              <a:t>plasmoid</a:t>
            </a:r>
            <a:r>
              <a:rPr lang="en-US" dirty="0" smtClean="0"/>
              <a:t> spectra? </a:t>
            </a:r>
            <a:r>
              <a:rPr lang="en-US" dirty="0" err="1" smtClean="0"/>
              <a:t>Refernece</a:t>
            </a:r>
            <a:r>
              <a:rPr lang="en-US" dirty="0" smtClean="0"/>
              <a:t> for </a:t>
            </a:r>
            <a:r>
              <a:rPr lang="en-US" dirty="0" err="1" smtClean="0"/>
              <a:t>petschek</a:t>
            </a:r>
            <a:r>
              <a:rPr lang="en-US" dirty="0" smtClean="0"/>
              <a:t> assumed spectra?</a:t>
            </a:r>
          </a:p>
          <a:p>
            <a:endParaRPr lang="en-US" dirty="0" smtClean="0"/>
          </a:p>
          <a:p>
            <a:endParaRPr lang="en-US" dirty="0"/>
          </a:p>
        </p:txBody>
      </p:sp>
    </p:spTree>
    <p:extLst>
      <p:ext uri="{BB962C8B-B14F-4D97-AF65-F5344CB8AC3E}">
        <p14:creationId xmlns:p14="http://schemas.microsoft.com/office/powerpoint/2010/main" val="645528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	</a:t>
            </a:r>
            <a:endParaRPr lang="en-US" dirty="0"/>
          </a:p>
        </p:txBody>
      </p:sp>
      <p:sp>
        <p:nvSpPr>
          <p:cNvPr id="3" name="Content Placeholder 2"/>
          <p:cNvSpPr>
            <a:spLocks noGrp="1"/>
          </p:cNvSpPr>
          <p:nvPr>
            <p:ph idx="1"/>
          </p:nvPr>
        </p:nvSpPr>
        <p:spPr/>
        <p:txBody>
          <a:bodyPr/>
          <a:lstStyle/>
          <a:p>
            <a:r>
              <a:rPr lang="en-US" dirty="0" smtClean="0"/>
              <a:t>All plots need a little polish. </a:t>
            </a:r>
            <a:endParaRPr lang="en-US" dirty="0"/>
          </a:p>
        </p:txBody>
      </p:sp>
    </p:spTree>
    <p:extLst>
      <p:ext uri="{BB962C8B-B14F-4D97-AF65-F5344CB8AC3E}">
        <p14:creationId xmlns:p14="http://schemas.microsoft.com/office/powerpoint/2010/main" val="3556921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Spectrograph</a:t>
            </a:r>
            <a:endParaRPr lang="en-US" dirty="0"/>
          </a:p>
        </p:txBody>
      </p:sp>
      <p:pic>
        <p:nvPicPr>
          <p:cNvPr id="4" name="Content Placeholder 3" descr="moses_conceptual.ps"/>
          <p:cNvPicPr>
            <a:picLocks noGrp="1" noChangeAspect="1"/>
          </p:cNvPicPr>
          <p:nvPr>
            <p:ph idx="1"/>
          </p:nvPr>
        </p:nvPicPr>
        <p:blipFill>
          <a:blip r:embed="rId3">
            <a:extLst>
              <a:ext uri="{28A0092B-C50C-407E-A947-70E740481C1C}">
                <a14:useLocalDpi xmlns:a14="http://schemas.microsoft.com/office/drawing/2010/main" val="0"/>
              </a:ext>
            </a:extLst>
          </a:blip>
          <a:srcRect l="-5679" r="-5679"/>
          <a:stretch>
            <a:fillRect/>
          </a:stretch>
        </p:blipFill>
        <p:spPr/>
      </p:pic>
    </p:spTree>
    <p:extLst>
      <p:ext uri="{BB962C8B-B14F-4D97-AF65-F5344CB8AC3E}">
        <p14:creationId xmlns:p14="http://schemas.microsoft.com/office/powerpoint/2010/main" val="583312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Goal of MOSES spectrograph is to get spectral information over a wide FOV in a single snapshot. </a:t>
            </a:r>
          </a:p>
          <a:p>
            <a:r>
              <a:rPr lang="en-US" dirty="0" smtClean="0"/>
              <a:t>Lets start simple: compact objects.</a:t>
            </a:r>
            <a:endParaRPr lang="en-US" dirty="0"/>
          </a:p>
        </p:txBody>
      </p:sp>
    </p:spTree>
    <p:extLst>
      <p:ext uri="{BB962C8B-B14F-4D97-AF65-F5344CB8AC3E}">
        <p14:creationId xmlns:p14="http://schemas.microsoft.com/office/powerpoint/2010/main" val="1669739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INSTRUMENT</a:t>
            </a:r>
            <a:endParaRPr lang="en-US" dirty="0"/>
          </a:p>
        </p:txBody>
      </p:sp>
      <p:pic>
        <p:nvPicPr>
          <p:cNvPr id="13" name="syn_ee_pet.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76338" y="1600200"/>
            <a:ext cx="6789737" cy="4525963"/>
          </a:xfrm>
        </p:spPr>
      </p:pic>
    </p:spTree>
    <p:extLst>
      <p:ext uri="{BB962C8B-B14F-4D97-AF65-F5344CB8AC3E}">
        <p14:creationId xmlns:p14="http://schemas.microsoft.com/office/powerpoint/2010/main" val="1687892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INSTRUMENT</a:t>
            </a:r>
            <a:endParaRPr lang="en-US" dirty="0"/>
          </a:p>
        </p:txBody>
      </p:sp>
      <p:pic>
        <p:nvPicPr>
          <p:cNvPr id="4" name="syn_ee_pla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76338" y="1600200"/>
            <a:ext cx="6789737" cy="4525963"/>
          </a:xfrm>
        </p:spPr>
      </p:pic>
    </p:spTree>
    <p:extLst>
      <p:ext uri="{BB962C8B-B14F-4D97-AF65-F5344CB8AC3E}">
        <p14:creationId xmlns:p14="http://schemas.microsoft.com/office/powerpoint/2010/main" val="3541251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For a compact object, the </a:t>
            </a:r>
            <a:r>
              <a:rPr lang="en-US" dirty="0" smtClean="0"/>
              <a:t>intensity profile in the dispersion direction in the</a:t>
            </a:r>
            <a:r>
              <a:rPr lang="en-US" dirty="0" smtClean="0"/>
              <a:t> m=-1 image is the spectrum S(L) of the object, convolved with the m=-1 PSF profile. </a:t>
            </a:r>
          </a:p>
          <a:p>
            <a:r>
              <a:rPr lang="en-US" dirty="0" smtClean="0"/>
              <a:t> The intensity profile in the m=+1 image is the mirror image S(-L)</a:t>
            </a:r>
          </a:p>
          <a:p>
            <a:r>
              <a:rPr lang="en-US" dirty="0" smtClean="0"/>
              <a:t>Compact objects act as their own slit. </a:t>
            </a:r>
          </a:p>
          <a:p>
            <a:r>
              <a:rPr lang="en-US" dirty="0" smtClean="0"/>
              <a:t>If a shift is strong enough, or broadening is wide enough, we should be able to get a good estimate of the spectrum of compact objects despite the PSFS. </a:t>
            </a:r>
            <a:endParaRPr lang="en-US" dirty="0"/>
          </a:p>
        </p:txBody>
      </p:sp>
    </p:spTree>
    <p:extLst>
      <p:ext uri="{BB962C8B-B14F-4D97-AF65-F5344CB8AC3E}">
        <p14:creationId xmlns:p14="http://schemas.microsoft.com/office/powerpoint/2010/main" val="3534301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Explosive events should meet the qualifications for compactness and strong shifts and/or broadening.</a:t>
            </a:r>
          </a:p>
          <a:p>
            <a:r>
              <a:rPr lang="en-US" dirty="0" smtClean="0"/>
              <a:t>Often reported in slit spectra (e.g., </a:t>
            </a:r>
            <a:r>
              <a:rPr lang="en-US" dirty="0" err="1" smtClean="0"/>
              <a:t>Bruekner</a:t>
            </a:r>
            <a:r>
              <a:rPr lang="en-US" dirty="0" smtClean="0"/>
              <a:t> and </a:t>
            </a:r>
            <a:r>
              <a:rPr lang="en-US" dirty="0" err="1" smtClean="0"/>
              <a:t>Bartoe</a:t>
            </a:r>
            <a:r>
              <a:rPr lang="en-US" dirty="0" smtClean="0"/>
              <a:t> 1983, </a:t>
            </a:r>
            <a:r>
              <a:rPr lang="en-US" dirty="0" err="1" smtClean="0"/>
              <a:t>Dere</a:t>
            </a:r>
            <a:r>
              <a:rPr lang="en-US" dirty="0" smtClean="0"/>
              <a:t> et. </a:t>
            </a:r>
            <a:r>
              <a:rPr lang="en-US" dirty="0"/>
              <a:t>a</a:t>
            </a:r>
            <a:r>
              <a:rPr lang="en-US" dirty="0" smtClean="0"/>
              <a:t>l. 1989, Innes et. al. 1997)</a:t>
            </a:r>
          </a:p>
          <a:p>
            <a:r>
              <a:rPr lang="en-US" dirty="0" smtClean="0"/>
              <a:t>Strong but complicated event observed in MOSES data, reported by Fox et. </a:t>
            </a:r>
            <a:r>
              <a:rPr lang="en-US" dirty="0"/>
              <a:t>a</a:t>
            </a:r>
            <a:r>
              <a:rPr lang="en-US" dirty="0" smtClean="0"/>
              <a:t>l.</a:t>
            </a:r>
          </a:p>
          <a:p>
            <a:r>
              <a:rPr lang="en-US" dirty="0" smtClean="0"/>
              <a:t> Can we find more?</a:t>
            </a:r>
            <a:endParaRPr lang="en-US" dirty="0"/>
          </a:p>
        </p:txBody>
      </p:sp>
    </p:spTree>
    <p:extLst>
      <p:ext uri="{BB962C8B-B14F-4D97-AF65-F5344CB8AC3E}">
        <p14:creationId xmlns:p14="http://schemas.microsoft.com/office/powerpoint/2010/main" val="4055556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ses_on_eit.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500" b="12500"/>
          <a:stretch/>
        </p:blipFill>
        <p:spPr>
          <a:xfrm>
            <a:off x="0" y="0"/>
            <a:ext cx="9144000" cy="6858000"/>
          </a:xfrm>
        </p:spPr>
      </p:pic>
    </p:spTree>
    <p:extLst>
      <p:ext uri="{BB962C8B-B14F-4D97-AF65-F5344CB8AC3E}">
        <p14:creationId xmlns:p14="http://schemas.microsoft.com/office/powerpoint/2010/main" val="1418426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3375</TotalTime>
  <Words>1137</Words>
  <Application>Microsoft Macintosh PowerPoint</Application>
  <PresentationFormat>On-screen Show (4:3)</PresentationFormat>
  <Paragraphs>99</Paragraphs>
  <Slides>29</Slides>
  <Notes>2</Notes>
  <HiddenSlides>0</HiddenSlides>
  <MMClips>4</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Transition Region Explosive Events in He II 304Å:  Observation and Analysis </vt:lpstr>
      <vt:lpstr>Abstract </vt:lpstr>
      <vt:lpstr>MOSES Spectrograph</vt:lpstr>
      <vt:lpstr>PowerPoint Presentation</vt:lpstr>
      <vt:lpstr>MOSES INSTRUMENT</vt:lpstr>
      <vt:lpstr>MOSES INSTRUMENT</vt:lpstr>
      <vt:lpstr>PowerPoint Presentation</vt:lpstr>
      <vt:lpstr>PowerPoint Presentation</vt:lpstr>
      <vt:lpstr>PowerPoint Presentation</vt:lpstr>
      <vt:lpstr>DATA</vt:lpstr>
      <vt:lpstr>DATA </vt:lpstr>
      <vt:lpstr>Data Processing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INVERSIONS </vt:lpstr>
      <vt:lpstr>Inversions</vt:lpstr>
      <vt:lpstr>Inversions </vt:lpstr>
      <vt:lpstr>Need multiple examples of EE’s</vt:lpstr>
      <vt:lpstr>Reconnection Cartoons</vt:lpstr>
      <vt:lpstr>Discussion</vt:lpstr>
      <vt:lpstr>SECTIONS  I NEED </vt:lpstr>
      <vt:lpstr>TO DO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Rust</dc:creator>
  <cp:lastModifiedBy>Thomas Rust</cp:lastModifiedBy>
  <cp:revision>42</cp:revision>
  <dcterms:created xsi:type="dcterms:W3CDTF">2016-05-25T16:04:13Z</dcterms:created>
  <dcterms:modified xsi:type="dcterms:W3CDTF">2016-05-28T00:19:57Z</dcterms:modified>
</cp:coreProperties>
</file>